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9" r:id="rId2"/>
    <p:sldId id="280" r:id="rId3"/>
    <p:sldId id="295" r:id="rId4"/>
    <p:sldId id="281" r:id="rId5"/>
    <p:sldId id="272" r:id="rId6"/>
    <p:sldId id="262" r:id="rId7"/>
    <p:sldId id="296" r:id="rId8"/>
    <p:sldId id="298" r:id="rId9"/>
    <p:sldId id="299" r:id="rId10"/>
    <p:sldId id="282" r:id="rId11"/>
    <p:sldId id="283" r:id="rId12"/>
    <p:sldId id="284" r:id="rId13"/>
    <p:sldId id="289" r:id="rId14"/>
    <p:sldId id="290" r:id="rId15"/>
    <p:sldId id="291" r:id="rId16"/>
    <p:sldId id="292" r:id="rId17"/>
    <p:sldId id="293" r:id="rId18"/>
    <p:sldId id="268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>
      <p:cViewPr>
        <p:scale>
          <a:sx n="66" d="100"/>
          <a:sy n="66" d="100"/>
        </p:scale>
        <p:origin x="-1908" y="-9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1-cor-fs1\users$\Francois.deCourval\HL\Data\HL%20sta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1-cor-fs1\users$\Francois.deCourval\HL\Data\HL%20sta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420" baseline="0" dirty="0"/>
              <a:t>Prescott-Russell Health </a:t>
            </a:r>
            <a:r>
              <a:rPr lang="en-US" sz="2420" baseline="0" dirty="0" smtClean="0"/>
              <a:t>Link</a:t>
            </a:r>
          </a:p>
          <a:p>
            <a:pPr>
              <a:defRPr/>
            </a:pPr>
            <a:r>
              <a:rPr lang="fr-CA" baseline="0" dirty="0" smtClean="0">
                <a:solidFill>
                  <a:schemeClr val="accent6">
                    <a:lumMod val="75000"/>
                  </a:schemeClr>
                </a:solidFill>
              </a:rPr>
              <a:t>*Target: 60 clients March 31st – 2016</a:t>
            </a:r>
          </a:p>
        </c:rich>
      </c:tx>
      <c:layout>
        <c:manualLayout>
          <c:xMode val="edge"/>
          <c:yMode val="edge"/>
          <c:x val="0.25418209876543207"/>
          <c:y val="6.2426835871246368E-3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Prescott-Russell Health Link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D03-4F83-B57F-5BB287608BC0}"/>
              </c:ext>
            </c:extLst>
          </c:dPt>
          <c:dLbls>
            <c:dLbl>
              <c:idx val="0"/>
              <c:layout>
                <c:manualLayout>
                  <c:x val="-2.2070331486341984E-3"/>
                  <c:y val="1.34075147655441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D03-4F83-B57F-5BB287608BC0}"/>
                </c:ext>
              </c:extLst>
            </c:dLbl>
            <c:dLbl>
              <c:idx val="1"/>
              <c:layout>
                <c:manualLayout>
                  <c:x val="7.109944590259494E-3"/>
                  <c:y val="1.1517013893411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D03-4F83-B57F-5BB287608B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Taget </c:v>
                </c:pt>
                <c:pt idx="1">
                  <c:v>as of Jan 31st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065-4FD3-95D9-17FBA9C818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4209024"/>
        <c:axId val="104210816"/>
      </c:barChart>
      <c:catAx>
        <c:axId val="104209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4210816"/>
        <c:crosses val="autoZero"/>
        <c:auto val="1"/>
        <c:lblAlgn val="ctr"/>
        <c:lblOffset val="100"/>
        <c:noMultiLvlLbl val="0"/>
      </c:catAx>
      <c:valAx>
        <c:axId val="104210816"/>
        <c:scaling>
          <c:orientation val="minMax"/>
          <c:max val="1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420902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Team!$A$29:$A$33</c:f>
              <c:strCache>
                <c:ptCount val="5"/>
                <c:pt idx="0">
                  <c:v>Phone Call</c:v>
                </c:pt>
                <c:pt idx="1">
                  <c:v>Home Visit</c:v>
                </c:pt>
                <c:pt idx="2">
                  <c:v>PCP Office</c:v>
                </c:pt>
                <c:pt idx="3">
                  <c:v>HGH</c:v>
                </c:pt>
                <c:pt idx="4">
                  <c:v>HL</c:v>
                </c:pt>
              </c:strCache>
            </c:strRef>
          </c:cat>
          <c:val>
            <c:numRef>
              <c:f>Team!$B$29:$B$33</c:f>
              <c:numCache>
                <c:formatCode>General</c:formatCode>
                <c:ptCount val="5"/>
              </c:numCache>
            </c:numRef>
          </c:val>
        </c:ser>
        <c:ser>
          <c:idx val="1"/>
          <c:order val="1"/>
          <c:invertIfNegative val="0"/>
          <c:cat>
            <c:strRef>
              <c:f>Team!$A$29:$A$33</c:f>
              <c:strCache>
                <c:ptCount val="5"/>
                <c:pt idx="0">
                  <c:v>Phone Call</c:v>
                </c:pt>
                <c:pt idx="1">
                  <c:v>Home Visit</c:v>
                </c:pt>
                <c:pt idx="2">
                  <c:v>PCP Office</c:v>
                </c:pt>
                <c:pt idx="3">
                  <c:v>HGH</c:v>
                </c:pt>
                <c:pt idx="4">
                  <c:v>HL</c:v>
                </c:pt>
              </c:strCache>
            </c:strRef>
          </c:cat>
          <c:val>
            <c:numRef>
              <c:f>Team!$C$29:$C$33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invertIfNegative val="0"/>
          <c:cat>
            <c:strRef>
              <c:f>Team!$A$29:$A$33</c:f>
              <c:strCache>
                <c:ptCount val="5"/>
                <c:pt idx="0">
                  <c:v>Phone Call</c:v>
                </c:pt>
                <c:pt idx="1">
                  <c:v>Home Visit</c:v>
                </c:pt>
                <c:pt idx="2">
                  <c:v>PCP Office</c:v>
                </c:pt>
                <c:pt idx="3">
                  <c:v>HGH</c:v>
                </c:pt>
                <c:pt idx="4">
                  <c:v>HL</c:v>
                </c:pt>
              </c:strCache>
            </c:strRef>
          </c:cat>
          <c:val>
            <c:numRef>
              <c:f>Team!$I$29:$I$33</c:f>
              <c:numCache>
                <c:formatCode>General</c:formatCode>
                <c:ptCount val="5"/>
                <c:pt idx="0">
                  <c:v>42.2</c:v>
                </c:pt>
                <c:pt idx="1">
                  <c:v>69.8</c:v>
                </c:pt>
                <c:pt idx="2">
                  <c:v>8</c:v>
                </c:pt>
                <c:pt idx="3">
                  <c:v>2.8</c:v>
                </c:pt>
                <c:pt idx="4">
                  <c:v>31.2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4492160"/>
        <c:axId val="114493696"/>
        <c:axId val="0"/>
      </c:bar3DChart>
      <c:catAx>
        <c:axId val="114492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14493696"/>
        <c:crosses val="autoZero"/>
        <c:auto val="1"/>
        <c:lblAlgn val="ctr"/>
        <c:lblOffset val="100"/>
        <c:noMultiLvlLbl val="0"/>
      </c:catAx>
      <c:valAx>
        <c:axId val="114493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144921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Team!$L$2:$L$10</c:f>
              <c:strCache>
                <c:ptCount val="9"/>
                <c:pt idx="0">
                  <c:v>Evaluation / Care Planning</c:v>
                </c:pt>
                <c:pt idx="1">
                  <c:v>Medication / Management</c:v>
                </c:pt>
                <c:pt idx="2">
                  <c:v># of MTG to Complete the Initial CCP</c:v>
                </c:pt>
                <c:pt idx="3">
                  <c:v># of CPP Updates</c:v>
                </c:pt>
                <c:pt idx="4">
                  <c:v>Case Conference</c:v>
                </c:pt>
                <c:pt idx="5">
                  <c:v>Consultations</c:v>
                </c:pt>
                <c:pt idx="6">
                  <c:v>Coordination / Ref. Across Services</c:v>
                </c:pt>
                <c:pt idx="7">
                  <c:v>Referrals to Health Care Professionals</c:v>
                </c:pt>
                <c:pt idx="8">
                  <c:v>Chart Review</c:v>
                </c:pt>
              </c:strCache>
            </c:strRef>
          </c:cat>
          <c:val>
            <c:numRef>
              <c:f>Team!$R$2:$R$10</c:f>
              <c:numCache>
                <c:formatCode>0</c:formatCode>
                <c:ptCount val="9"/>
                <c:pt idx="0">
                  <c:v>54</c:v>
                </c:pt>
                <c:pt idx="1">
                  <c:v>24.4</c:v>
                </c:pt>
                <c:pt idx="2">
                  <c:v>6</c:v>
                </c:pt>
                <c:pt idx="3">
                  <c:v>15</c:v>
                </c:pt>
                <c:pt idx="4">
                  <c:v>0.6</c:v>
                </c:pt>
                <c:pt idx="5">
                  <c:v>21.8</c:v>
                </c:pt>
                <c:pt idx="6">
                  <c:v>0.8</c:v>
                </c:pt>
                <c:pt idx="7">
                  <c:v>9.6</c:v>
                </c:pt>
                <c:pt idx="8">
                  <c:v>7.6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4526848"/>
        <c:axId val="114528640"/>
        <c:axId val="0"/>
      </c:bar3DChart>
      <c:catAx>
        <c:axId val="114526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4528640"/>
        <c:crosses val="autoZero"/>
        <c:auto val="1"/>
        <c:lblAlgn val="ctr"/>
        <c:lblOffset val="100"/>
        <c:noMultiLvlLbl val="0"/>
      </c:catAx>
      <c:valAx>
        <c:axId val="114528640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1145268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CE293-6AEC-452B-A464-B537D4CB7A5D}" type="datetimeFigureOut">
              <a:rPr lang="en-CA" smtClean="0"/>
              <a:t>2016-02-10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8E11BB-2459-41FF-A04E-5D8E1A848BE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799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5E2B31-2145-49E0-8140-FF35F7B9BAC8}" type="slidenum">
              <a:rPr lang="en-CA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3482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tif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7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2462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7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0765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7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7716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CAC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56505"/>
            <a:ext cx="7772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2190750"/>
            <a:ext cx="7772400" cy="3276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685800" y="6143643"/>
            <a:ext cx="6838976" cy="357191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Champlain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03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  <p:pic>
        <p:nvPicPr>
          <p:cNvPr id="11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997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  <p:pic>
        <p:nvPicPr>
          <p:cNvPr id="11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713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860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Group 10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74260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796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8208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525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5842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 userDrawn="1"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149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38860-E360-4D1B-B7BE-1C113C1056C2}" type="datetimeFigureOut">
              <a:rPr lang="en-US" smtClean="0"/>
              <a:t>2016-02-10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3DFC2-C10E-48A5-8635-AEF8910B53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89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hyperlink" Target="http://www.google.ca/url?sa=i&amp;rct=j&amp;q=&amp;esrc=s&amp;source=images&amp;cd=&amp;cad=rja&amp;uact=8&amp;ved=0ahUKEwjKy57mndzKAhVDbD4KHdxpByMQjRwIBw&amp;url=http://en.hdyo.org/tee/questions&amp;psig=AFQjCNFHeMyU_n-nRmz9q6ylrEY7yOY7PA&amp;ust=1454610840400125" TargetMode="External"/><Relationship Id="rId4" Type="http://schemas.openxmlformats.org/officeDocument/2006/relationships/image" Target="../media/image3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tif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a/url?sa=i&amp;rct=j&amp;q=&amp;esrc=s&amp;source=images&amp;cd=&amp;cad=rja&amp;uact=8&amp;ved=0ahUKEwiRxov5n9zKAhXLbT4KHWZgCSMQjRwIBw&amp;url=http://www.123rf.com/stock-photo/fireworks.html&amp;bvm=bv.113034660,d.amc&amp;psig=AFQjCNHkFRN7jqXhFU6w2x4w9Hayt3bNEg&amp;ust=1454611414534146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hyperlink" Target="http://www.google.ca/url?sa=i&amp;rct=j&amp;q=&amp;esrc=s&amp;source=images&amp;cd=&amp;cad=rja&amp;uact=8&amp;ved=0ahUKEwi6l9SVoNzKAhVDgj4KHSwrAiMQjRwIBw&amp;url=http://weknowyourdreamz.com/happy.html&amp;bvm=bv.113034660,d.amc&amp;psig=AFQjCNHXrMq9omhgBB6FrQ1Nynn5V7JK3g&amp;ust=145461147187987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3" y="1341438"/>
            <a:ext cx="7772400" cy="136748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6000" dirty="0" smtClean="0"/>
              <a:t/>
            </a:r>
            <a:br>
              <a:rPr lang="en-CA" sz="6000" dirty="0" smtClean="0"/>
            </a:br>
            <a:r>
              <a:rPr lang="en-CA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PRESCOTT-RUSSELL </a:t>
            </a:r>
            <a:br>
              <a:rPr lang="en-CA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CA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HEALTH LINK </a:t>
            </a:r>
            <a:r>
              <a:rPr lang="en-CA" sz="4900" dirty="0" smtClean="0"/>
              <a:t/>
            </a:r>
            <a:br>
              <a:rPr lang="en-CA" sz="4900" dirty="0" smtClean="0"/>
            </a:br>
            <a:endParaRPr lang="en-CA" dirty="0"/>
          </a:p>
        </p:txBody>
      </p:sp>
      <p:sp>
        <p:nvSpPr>
          <p:cNvPr id="15363" name="Subtitle 3"/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632700" cy="2232248"/>
          </a:xfrm>
        </p:spPr>
        <p:txBody>
          <a:bodyPr/>
          <a:lstStyle/>
          <a:p>
            <a:r>
              <a:rPr lang="en-US" altLang="en-US" sz="1600" b="1" dirty="0" smtClean="0">
                <a:solidFill>
                  <a:schemeClr val="tx1"/>
                </a:solidFill>
                <a:latin typeface="Verdana" pitchFamily="34" charset="0"/>
                <a:ea typeface="Geneva" pitchFamily="-110" charset="-128"/>
              </a:rPr>
              <a:t>Sylvie Lemaire – Program Manager</a:t>
            </a:r>
          </a:p>
          <a:p>
            <a:r>
              <a:rPr lang="en-US" altLang="en-US" sz="1600" b="1" dirty="0">
                <a:solidFill>
                  <a:schemeClr val="tx1"/>
                </a:solidFill>
                <a:latin typeface="Verdana" pitchFamily="34" charset="0"/>
                <a:ea typeface="Geneva" pitchFamily="-110" charset="-128"/>
              </a:rPr>
              <a:t>François P. de Courval </a:t>
            </a:r>
            <a:r>
              <a:rPr lang="en-US" altLang="en-US" sz="1600" b="1" dirty="0" smtClean="0">
                <a:solidFill>
                  <a:schemeClr val="tx1"/>
                </a:solidFill>
                <a:latin typeface="Verdana" pitchFamily="34" charset="0"/>
                <a:ea typeface="Geneva" pitchFamily="-110" charset="-128"/>
              </a:rPr>
              <a:t>– Nurse Practitioner </a:t>
            </a:r>
            <a:endParaRPr lang="en-US" altLang="en-US" sz="1600" b="1" dirty="0">
              <a:solidFill>
                <a:schemeClr val="tx1"/>
              </a:solidFill>
              <a:latin typeface="Verdana" pitchFamily="34" charset="0"/>
              <a:ea typeface="Geneva" pitchFamily="-110" charset="-128"/>
            </a:endParaRPr>
          </a:p>
          <a:p>
            <a:r>
              <a:rPr lang="en-US" altLang="en-US" sz="1600" b="1" dirty="0" smtClean="0">
                <a:solidFill>
                  <a:schemeClr val="tx1"/>
                </a:solidFill>
                <a:latin typeface="Verdana" pitchFamily="34" charset="0"/>
                <a:ea typeface="Geneva" pitchFamily="-110" charset="-128"/>
              </a:rPr>
              <a:t>Louise Gervais - RN(EC) </a:t>
            </a:r>
            <a:r>
              <a:rPr lang="en-US" altLang="en-US" sz="1600" b="1" dirty="0">
                <a:solidFill>
                  <a:schemeClr val="tx1"/>
                </a:solidFill>
                <a:latin typeface="Verdana" pitchFamily="34" charset="0"/>
                <a:ea typeface="Geneva" pitchFamily="-110" charset="-128"/>
              </a:rPr>
              <a:t>-</a:t>
            </a:r>
            <a:r>
              <a:rPr lang="en-US" altLang="en-US" sz="1600" b="1" dirty="0" smtClean="0">
                <a:solidFill>
                  <a:schemeClr val="tx1"/>
                </a:solidFill>
                <a:latin typeface="Verdana" pitchFamily="34" charset="0"/>
                <a:ea typeface="Geneva" pitchFamily="-110" charset="-128"/>
              </a:rPr>
              <a:t>  Health Link Care Coordinator</a:t>
            </a:r>
          </a:p>
          <a:p>
            <a:r>
              <a:rPr lang="en-US" altLang="en-US" sz="1600" b="1" dirty="0" smtClean="0">
                <a:solidFill>
                  <a:schemeClr val="tx1"/>
                </a:solidFill>
                <a:latin typeface="Verdana" pitchFamily="34" charset="0"/>
                <a:ea typeface="Geneva" pitchFamily="-110" charset="-128"/>
              </a:rPr>
              <a:t>Audrey Larocque – Administrative Assistant</a:t>
            </a:r>
          </a:p>
          <a:p>
            <a:endParaRPr lang="en-US" altLang="en-US" sz="2600" b="1" dirty="0" smtClean="0">
              <a:solidFill>
                <a:schemeClr val="tx1"/>
              </a:solidFill>
              <a:latin typeface="Verdana" pitchFamily="34" charset="0"/>
              <a:ea typeface="Geneva" pitchFamily="-110" charset="-128"/>
            </a:endParaRPr>
          </a:p>
          <a:p>
            <a:r>
              <a:rPr lang="en-US" altLang="en-US" sz="2000" b="1" dirty="0" smtClean="0">
                <a:solidFill>
                  <a:schemeClr val="tx1"/>
                </a:solidFill>
                <a:latin typeface="Verdana" pitchFamily="34" charset="0"/>
                <a:ea typeface="Geneva" pitchFamily="-110" charset="-128"/>
              </a:rPr>
              <a:t>February 25, 2016</a:t>
            </a:r>
          </a:p>
        </p:txBody>
      </p:sp>
    </p:spTree>
    <p:extLst>
      <p:ext uri="{BB962C8B-B14F-4D97-AF65-F5344CB8AC3E}">
        <p14:creationId xmlns:p14="http://schemas.microsoft.com/office/powerpoint/2010/main" val="2072926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PRESCOTT-RUSSELL HEALTH LINK</a:t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 OVERVIEW OF THE POPULATION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April 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, 2015 to January 31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, 2016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94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155803"/>
              </p:ext>
            </p:extLst>
          </p:nvPr>
        </p:nvGraphicFramePr>
        <p:xfrm>
          <a:off x="395536" y="1412776"/>
          <a:ext cx="8229600" cy="4068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31921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023348"/>
              </p:ext>
            </p:extLst>
          </p:nvPr>
        </p:nvGraphicFramePr>
        <p:xfrm>
          <a:off x="395537" y="1600200"/>
          <a:ext cx="8291264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24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38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SOCIODEMOGRAPHIC</a:t>
                      </a:r>
                      <a:r>
                        <a:rPr lang="en-US" sz="2000" baseline="0" dirty="0" smtClean="0"/>
                        <a:t> INFORMATION </a:t>
                      </a:r>
                      <a:r>
                        <a:rPr lang="en-US" sz="2000" b="0" baseline="0" dirty="0" smtClean="0"/>
                        <a:t>as of Jan 31</a:t>
                      </a:r>
                      <a:r>
                        <a:rPr lang="en-US" sz="2000" b="0" baseline="30000" dirty="0" smtClean="0"/>
                        <a:t>st</a:t>
                      </a:r>
                      <a:r>
                        <a:rPr lang="en-US" sz="2000" b="0" baseline="0" dirty="0" smtClean="0"/>
                        <a:t> </a:t>
                      </a:r>
                      <a:endParaRPr lang="en-US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Gender </a:t>
                      </a:r>
                    </a:p>
                    <a:p>
                      <a:r>
                        <a:rPr lang="en-US" sz="2000" dirty="0" smtClean="0"/>
                        <a:t>(</a:t>
                      </a:r>
                      <a:r>
                        <a:rPr lang="en-US" sz="2000" baseline="0" dirty="0" smtClean="0"/>
                        <a:t>sex ratio M:F)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1.2 (M: 38, F: 32)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Age (average)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73.3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Language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58 French, 11 English, 1 Other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Clinical Frailty Scale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5.0 (Mildly</a:t>
                      </a:r>
                      <a:r>
                        <a:rPr lang="en-US" sz="2000" baseline="0" dirty="0" smtClean="0"/>
                        <a:t> Frail)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Comorbidities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4.7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210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745483"/>
              </p:ext>
            </p:extLst>
          </p:nvPr>
        </p:nvGraphicFramePr>
        <p:xfrm>
          <a:off x="457200" y="2286000"/>
          <a:ext cx="82296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TIME BETWEEN REFERRAL AND FIRST CONTACT (AVERAGE NUMBER OF DAYS)</a:t>
                      </a:r>
                      <a:endParaRPr lang="en-US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First phone call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2.31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First</a:t>
                      </a:r>
                      <a:r>
                        <a:rPr lang="en-US" sz="2400" baseline="0" dirty="0" smtClean="0"/>
                        <a:t> visit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7.22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114800"/>
            <a:ext cx="6136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The average numbers of days includes weekends and holidays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22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Services Location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Average per month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9281156"/>
              </p:ext>
            </p:extLst>
          </p:nvPr>
        </p:nvGraphicFramePr>
        <p:xfrm>
          <a:off x="683568" y="2057400"/>
          <a:ext cx="7488832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2267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Interventions</a:t>
            </a:r>
            <a:br>
              <a:rPr lang="en-US" dirty="0" smtClean="0"/>
            </a:br>
            <a:r>
              <a:rPr lang="en-US" sz="3600" dirty="0" smtClean="0"/>
              <a:t>Average per month</a:t>
            </a:r>
            <a:endParaRPr lang="en-US" sz="36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3863054"/>
              </p:ext>
            </p:extLst>
          </p:nvPr>
        </p:nvGraphicFramePr>
        <p:xfrm>
          <a:off x="467544" y="1628800"/>
          <a:ext cx="835292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0173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OUTCOMES FROM APRIL 1 UNTIL DECEMBER 31</a:t>
            </a:r>
            <a:r>
              <a:rPr lang="en-US" sz="2400" b="1" baseline="30000" dirty="0" smtClean="0"/>
              <a:t>ST</a:t>
            </a:r>
            <a:r>
              <a:rPr lang="en-US" sz="2400" b="1" dirty="0" smtClean="0"/>
              <a:t>, 2015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802327"/>
              </p:ext>
            </p:extLst>
          </p:nvPr>
        </p:nvGraphicFramePr>
        <p:xfrm>
          <a:off x="1600200" y="1828800"/>
          <a:ext cx="6096000" cy="244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2"/>
                          </a:solidFill>
                        </a:rPr>
                        <a:t>BEFORE</a:t>
                      </a:r>
                      <a:r>
                        <a:rPr lang="en-US" sz="2400" baseline="0" dirty="0" smtClean="0">
                          <a:solidFill>
                            <a:schemeClr val="bg2"/>
                          </a:solidFill>
                        </a:rPr>
                        <a:t> PRHL AND AFTER PRHL INVOLVEMENT</a:t>
                      </a:r>
                      <a:endParaRPr lang="en-US" sz="2400" dirty="0" smtClean="0">
                        <a:solidFill>
                          <a:schemeClr val="bg2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Before PRHL </a:t>
                      </a:r>
                    </a:p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(12 months)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After PRHL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#</a:t>
                      </a:r>
                      <a:r>
                        <a:rPr lang="en-US" baseline="0" dirty="0" smtClean="0"/>
                        <a:t> of ER visit per month</a:t>
                      </a:r>
                      <a:endParaRPr lang="en-US" dirty="0" smtClean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</a:t>
                      </a:r>
                      <a:r>
                        <a:rPr lang="en-US" baseline="0" dirty="0" smtClean="0"/>
                        <a:t> of days of hospitalization per month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</a:t>
                      </a:r>
                      <a:r>
                        <a:rPr lang="en-US" baseline="0" dirty="0" smtClean="0"/>
                        <a:t> of consultation with PCP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6762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045909"/>
              </p:ext>
            </p:extLst>
          </p:nvPr>
        </p:nvGraphicFramePr>
        <p:xfrm>
          <a:off x="457200" y="1600200"/>
          <a:ext cx="82296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PRHL IMPACT ON HAWKESBURY</a:t>
                      </a:r>
                      <a:r>
                        <a:rPr lang="en-US" sz="2000" baseline="0" dirty="0" smtClean="0"/>
                        <a:t> GENERAL HOSPITAL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sng" dirty="0" smtClean="0"/>
                        <a:t>Average</a:t>
                      </a:r>
                      <a:r>
                        <a:rPr lang="en-US" sz="2000" dirty="0" smtClean="0"/>
                        <a:t> # days of </a:t>
                      </a:r>
                      <a:r>
                        <a:rPr lang="en-US" sz="2000" dirty="0" err="1" smtClean="0"/>
                        <a:t>hospit</a:t>
                      </a:r>
                      <a:r>
                        <a:rPr lang="en-US" sz="2000" dirty="0" smtClean="0"/>
                        <a:t>. per </a:t>
                      </a:r>
                      <a:r>
                        <a:rPr lang="en-US" sz="2000" u="sng" dirty="0" smtClean="0"/>
                        <a:t>month </a:t>
                      </a:r>
                      <a:r>
                        <a:rPr lang="en-US" sz="2000" dirty="0" smtClean="0"/>
                        <a:t>saved since PRHL</a:t>
                      </a:r>
                      <a:endParaRPr lang="en-US" sz="2000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dirty="0" smtClean="0"/>
                        <a:t>0.25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sng" dirty="0" smtClean="0"/>
                        <a:t>Total</a:t>
                      </a:r>
                      <a:r>
                        <a:rPr lang="en-US" sz="2000" dirty="0" smtClean="0"/>
                        <a:t> # days of hospitalization saved since PRHL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dirty="0" smtClean="0"/>
                        <a:t>85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793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5536" y="1166843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 </a:t>
            </a:r>
            <a:r>
              <a:rPr lang="en-CA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PARTNERS</a:t>
            </a:r>
            <a:endParaRPr lang="en-CA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CA" dirty="0"/>
              <a:t>Champlain Community Care Access Centre (CCAC</a:t>
            </a:r>
            <a:r>
              <a:rPr lang="en-CA" dirty="0" smtClean="0"/>
              <a:t>) (Lead agency) </a:t>
            </a:r>
          </a:p>
          <a:p>
            <a:r>
              <a:rPr lang="en-CA" dirty="0" smtClean="0"/>
              <a:t>Hawkesbury </a:t>
            </a:r>
            <a:r>
              <a:rPr lang="en-CA" dirty="0"/>
              <a:t>and District General </a:t>
            </a:r>
            <a:r>
              <a:rPr lang="en-CA" dirty="0" smtClean="0"/>
              <a:t>Hospital</a:t>
            </a:r>
          </a:p>
          <a:p>
            <a:r>
              <a:rPr lang="en-CA" dirty="0" smtClean="0"/>
              <a:t>Prescott-Russell </a:t>
            </a:r>
            <a:r>
              <a:rPr lang="en-CA" dirty="0"/>
              <a:t>Primary Care </a:t>
            </a:r>
            <a:r>
              <a:rPr lang="en-CA" dirty="0" smtClean="0"/>
              <a:t>Network</a:t>
            </a:r>
          </a:p>
          <a:p>
            <a:r>
              <a:rPr lang="en-CA" dirty="0" smtClean="0"/>
              <a:t>Plantagenet </a:t>
            </a:r>
            <a:r>
              <a:rPr lang="en-CA" dirty="0"/>
              <a:t>Family Health Team (FHT</a:t>
            </a:r>
            <a:r>
              <a:rPr lang="en-CA" dirty="0" smtClean="0"/>
              <a:t>)</a:t>
            </a:r>
          </a:p>
          <a:p>
            <a:r>
              <a:rPr lang="en-CA" dirty="0" smtClean="0"/>
              <a:t>Lower </a:t>
            </a:r>
            <a:r>
              <a:rPr lang="en-CA" dirty="0"/>
              <a:t>Outaouais Family Health Team (FHT</a:t>
            </a:r>
            <a:r>
              <a:rPr lang="en-CA" dirty="0" smtClean="0"/>
              <a:t>)</a:t>
            </a:r>
          </a:p>
          <a:p>
            <a:r>
              <a:rPr lang="en-CA" dirty="0" smtClean="0"/>
              <a:t>Centre </a:t>
            </a:r>
            <a:r>
              <a:rPr lang="en-CA" dirty="0"/>
              <a:t>de Santé Communautaire de </a:t>
            </a:r>
            <a:r>
              <a:rPr lang="en-CA" dirty="0" smtClean="0"/>
              <a:t>l’Estrie</a:t>
            </a:r>
          </a:p>
          <a:p>
            <a:r>
              <a:rPr lang="en-CA" dirty="0" smtClean="0"/>
              <a:t>CSS </a:t>
            </a:r>
            <a:r>
              <a:rPr lang="en-CA" dirty="0"/>
              <a:t>Coalition of Eastern </a:t>
            </a:r>
            <a:r>
              <a:rPr lang="en-CA" dirty="0" smtClean="0"/>
              <a:t>Counties</a:t>
            </a:r>
          </a:p>
          <a:p>
            <a:r>
              <a:rPr lang="en-CA" dirty="0" smtClean="0"/>
              <a:t>United </a:t>
            </a:r>
            <a:r>
              <a:rPr lang="en-CA" dirty="0"/>
              <a:t>Counties of </a:t>
            </a:r>
            <a:r>
              <a:rPr lang="en-CA" dirty="0" smtClean="0"/>
              <a:t>Prescott-Russell</a:t>
            </a:r>
          </a:p>
          <a:p>
            <a:r>
              <a:rPr lang="en-CA" dirty="0" smtClean="0"/>
              <a:t>Prescott-Russell </a:t>
            </a:r>
            <a:r>
              <a:rPr lang="en-CA" dirty="0"/>
              <a:t>Retirement Home </a:t>
            </a:r>
            <a:r>
              <a:rPr lang="en-CA" dirty="0" smtClean="0"/>
              <a:t>Association</a:t>
            </a:r>
          </a:p>
          <a:p>
            <a:r>
              <a:rPr lang="en-CA" dirty="0" smtClean="0"/>
              <a:t>Regional </a:t>
            </a:r>
            <a:r>
              <a:rPr lang="en-CA" dirty="0"/>
              <a:t>-Local Geriatric Programs </a:t>
            </a:r>
            <a:endParaRPr lang="en-CA" dirty="0" smtClean="0"/>
          </a:p>
          <a:p>
            <a:r>
              <a:rPr lang="en-CA" dirty="0" smtClean="0"/>
              <a:t>Canadian </a:t>
            </a:r>
            <a:r>
              <a:rPr lang="en-CA" dirty="0"/>
              <a:t>Mental Health </a:t>
            </a:r>
            <a:r>
              <a:rPr lang="en-CA" dirty="0" smtClean="0"/>
              <a:t>Association</a:t>
            </a:r>
          </a:p>
          <a:p>
            <a:r>
              <a:rPr lang="en-CA" dirty="0" smtClean="0"/>
              <a:t>Community </a:t>
            </a:r>
            <a:r>
              <a:rPr lang="en-CA" dirty="0"/>
              <a:t>Mental Health &amp; Addiction Program of </a:t>
            </a:r>
            <a:r>
              <a:rPr lang="en-CA" dirty="0" smtClean="0"/>
              <a:t>HGH</a:t>
            </a:r>
          </a:p>
          <a:p>
            <a:r>
              <a:rPr lang="en-CA" dirty="0" smtClean="0"/>
              <a:t>Pharmacy </a:t>
            </a:r>
            <a:r>
              <a:rPr lang="en-CA" dirty="0"/>
              <a:t>Network of </a:t>
            </a:r>
            <a:r>
              <a:rPr lang="en-CA" dirty="0" smtClean="0"/>
              <a:t>Prescott-Russell </a:t>
            </a:r>
          </a:p>
          <a:p>
            <a:r>
              <a:rPr lang="en-CA" dirty="0" smtClean="0"/>
              <a:t>Caregiver representatives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482420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C6B6-EF7F-4F2E-9F9B-4F82557807C5}" type="slidenum">
              <a:rPr lang="en-CA" smtClean="0"/>
              <a:pPr/>
              <a:t>19</a:t>
            </a:fld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720" y="2044888"/>
            <a:ext cx="2879123" cy="2202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336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5800" y="1355725"/>
            <a:ext cx="7772400" cy="638175"/>
          </a:xfrm>
          <a:ln/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latin typeface="Verdana" pitchFamily="34" charset="0"/>
                <a:ea typeface="Geneva" pitchFamily="-110" charset="-128"/>
              </a:rPr>
              <a:t>Table of Contents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CA" altLang="en-US" sz="2400" dirty="0" smtClean="0">
                <a:latin typeface="Verdana" pitchFamily="34" charset="0"/>
                <a:ea typeface="Geneva" pitchFamily="-110" charset="-128"/>
              </a:rPr>
              <a:t>Case Presentation</a:t>
            </a:r>
          </a:p>
          <a:p>
            <a:pPr>
              <a:buFont typeface="+mj-lt"/>
              <a:buAutoNum type="arabicPeriod"/>
            </a:pPr>
            <a:r>
              <a:rPr lang="en-CA" altLang="en-US" sz="2400" dirty="0" smtClean="0">
                <a:latin typeface="Verdana" pitchFamily="34" charset="0"/>
                <a:ea typeface="Geneva" pitchFamily="-110" charset="-128"/>
              </a:rPr>
              <a:t>What is a Health Link?</a:t>
            </a:r>
          </a:p>
          <a:p>
            <a:pPr>
              <a:buFont typeface="+mj-lt"/>
              <a:buAutoNum type="arabicPeriod"/>
            </a:pPr>
            <a:r>
              <a:rPr lang="en-CA" altLang="en-US" sz="2400" dirty="0" smtClean="0">
                <a:latin typeface="Verdana" pitchFamily="34" charset="0"/>
                <a:ea typeface="Geneva" pitchFamily="-110" charset="-128"/>
              </a:rPr>
              <a:t>Why do we need a Health Link?</a:t>
            </a:r>
            <a:endParaRPr lang="en-CA" altLang="en-US" sz="2400" dirty="0">
              <a:latin typeface="Verdana" pitchFamily="34" charset="0"/>
              <a:ea typeface="Geneva" pitchFamily="-110" charset="-128"/>
            </a:endParaRPr>
          </a:p>
          <a:p>
            <a:pPr>
              <a:buFont typeface="+mj-lt"/>
              <a:buAutoNum type="arabicPeriod"/>
            </a:pPr>
            <a:r>
              <a:rPr lang="en-CA" altLang="en-US" sz="2400" dirty="0" smtClean="0">
                <a:latin typeface="Verdana" pitchFamily="34" charset="0"/>
                <a:ea typeface="Geneva" pitchFamily="-110" charset="-128"/>
              </a:rPr>
              <a:t>What are the Benefits of the Prescott Russell Health Link</a:t>
            </a:r>
          </a:p>
          <a:p>
            <a:pPr>
              <a:buFont typeface="+mj-lt"/>
              <a:buAutoNum type="arabicPeriod"/>
            </a:pPr>
            <a:r>
              <a:rPr lang="en-CA" altLang="en-US" sz="2400" dirty="0" smtClean="0">
                <a:latin typeface="Verdana" pitchFamily="34" charset="0"/>
                <a:ea typeface="Geneva" pitchFamily="-110" charset="-128"/>
              </a:rPr>
              <a:t>Return to Case Presentation</a:t>
            </a:r>
          </a:p>
          <a:p>
            <a:pPr>
              <a:buFont typeface="+mj-lt"/>
              <a:buAutoNum type="arabicPeriod"/>
            </a:pP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 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overview of the </a:t>
            </a:r>
            <a:r>
              <a:rPr lang="en-US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population of the PRHL</a:t>
            </a:r>
            <a:endParaRPr lang="en-CA" altLang="en-US" sz="2400" dirty="0" smtClean="0">
              <a:solidFill>
                <a:srgbClr val="008C99"/>
              </a:solidFill>
              <a:latin typeface="Verdana" pitchFamily="34" charset="0"/>
              <a:ea typeface="Geneva" pitchFamily="-110" charset="-128"/>
            </a:endParaRP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648"/>
            <a:ext cx="4897438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42555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5800" y="1052736"/>
            <a:ext cx="7772400" cy="638175"/>
          </a:xfrm>
          <a:ln/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latin typeface="Verdana" pitchFamily="34" charset="0"/>
                <a:ea typeface="Geneva" pitchFamily="-110" charset="-128"/>
              </a:rPr>
              <a:t>Case presentation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0" y="1916832"/>
            <a:ext cx="7772400" cy="3550518"/>
          </a:xfrm>
        </p:spPr>
        <p:txBody>
          <a:bodyPr>
            <a:normAutofit fontScale="85000" lnSpcReduction="20000"/>
          </a:bodyPr>
          <a:lstStyle/>
          <a:p>
            <a:r>
              <a:rPr lang="en-US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n-US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64 year old First Nations woman suffered from multiple chronic illnesses. </a:t>
            </a:r>
            <a:endParaRPr lang="en-US" sz="19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9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Primary </a:t>
            </a:r>
            <a:r>
              <a:rPr lang="en-US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 </a:t>
            </a:r>
            <a:r>
              <a:rPr lang="en-US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practitioner (PCP) </a:t>
            </a:r>
            <a:r>
              <a:rPr lang="en-US" sz="1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 with the patient weekly, principally to address issues related to chronic pain and </a:t>
            </a:r>
            <a:r>
              <a:rPr lang="en-US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diabetes</a:t>
            </a:r>
          </a:p>
          <a:p>
            <a:endParaRPr lang="en-US" sz="19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Pain not controlled</a:t>
            </a:r>
          </a:p>
          <a:p>
            <a:endParaRPr lang="en-US" sz="19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Insulin very hyperglycemia and hypoglycemia</a:t>
            </a:r>
          </a:p>
          <a:p>
            <a:r>
              <a:rPr lang="en-US" sz="19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According to what the client says to the PCP, she is compliant</a:t>
            </a:r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going on?</a:t>
            </a:r>
          </a:p>
          <a:p>
            <a:pPr marL="0" indent="0" algn="ctr">
              <a:buNone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do we do?</a:t>
            </a: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648"/>
            <a:ext cx="4897438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  <p:pic>
        <p:nvPicPr>
          <p:cNvPr id="1026" name="Picture 2" descr="http://en.hdyo.org/assets/ask-question-1-ff9bc6fa5eaa0d7667ae7a5a4c61330c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106" y="4365104"/>
            <a:ext cx="1612663" cy="121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847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55725"/>
            <a:ext cx="77724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4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A HEALTH LINK?</a:t>
            </a:r>
            <a:endParaRPr lang="en-CA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459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just">
              <a:defRPr/>
            </a:pPr>
            <a:r>
              <a:rPr lang="en-CA" altLang="fr-FR" sz="1800" dirty="0" smtClean="0">
                <a:latin typeface="Verdana" pitchFamily="34" charset="0"/>
                <a:ea typeface="Geneva" pitchFamily="-110" charset="-128"/>
                <a:cs typeface="Geneva" pitchFamily="-110" charset="-128"/>
              </a:rPr>
              <a:t>An integrated care initiative that the MOHLTC launched in 2012 for the purpose of enhancing the care of those patients with the most complex health needs.</a:t>
            </a:r>
          </a:p>
          <a:p>
            <a:pPr marL="0" indent="0">
              <a:buNone/>
              <a:defRPr/>
            </a:pPr>
            <a:endParaRPr lang="en-CA" altLang="fr-FR" sz="1800" dirty="0" smtClean="0">
              <a:latin typeface="Verdana" pitchFamily="34" charset="0"/>
              <a:ea typeface="Geneva" pitchFamily="-110" charset="-128"/>
              <a:cs typeface="Geneva" pitchFamily="-110" charset="-128"/>
            </a:endParaRPr>
          </a:p>
          <a:p>
            <a:pPr algn="just">
              <a:defRPr/>
            </a:pPr>
            <a:r>
              <a:rPr lang="en-CA" altLang="fr-FR" sz="1800" dirty="0" smtClean="0">
                <a:latin typeface="Verdana" pitchFamily="34" charset="0"/>
                <a:ea typeface="Geneva" pitchFamily="-110" charset="-128"/>
                <a:cs typeface="Geneva" pitchFamily="-110" charset="-128"/>
              </a:rPr>
              <a:t>Brings providers together to ensure the </a:t>
            </a:r>
            <a:r>
              <a:rPr lang="en-CA" altLang="fr-FR" sz="1800" b="1" dirty="0" smtClean="0">
                <a:latin typeface="Verdana" pitchFamily="34" charset="0"/>
                <a:ea typeface="Geneva" pitchFamily="-110" charset="-128"/>
                <a:cs typeface="Geneva" pitchFamily="-110" charset="-128"/>
              </a:rPr>
              <a:t>coordination of care </a:t>
            </a:r>
            <a:r>
              <a:rPr lang="en-CA" altLang="fr-FR" sz="1800" dirty="0" smtClean="0">
                <a:latin typeface="Verdana" pitchFamily="34" charset="0"/>
                <a:ea typeface="Geneva" pitchFamily="-110" charset="-128"/>
                <a:cs typeface="Geneva" pitchFamily="-110" charset="-128"/>
              </a:rPr>
              <a:t>and better collaboration amongst the providers for these patients.</a:t>
            </a:r>
            <a:endParaRPr lang="en-CA" altLang="fr-FR" sz="1800" dirty="0">
              <a:latin typeface="Verdana" pitchFamily="34" charset="0"/>
              <a:ea typeface="Geneva" pitchFamily="-110" charset="-128"/>
              <a:cs typeface="Geneva" pitchFamily="-110" charset="-128"/>
            </a:endParaRPr>
          </a:p>
          <a:p>
            <a:pPr marL="0" indent="0">
              <a:defRPr/>
            </a:pPr>
            <a:endParaRPr lang="en-CA" altLang="fr-FR" sz="1800" dirty="0" smtClean="0">
              <a:latin typeface="Verdana" pitchFamily="34" charset="0"/>
              <a:ea typeface="Geneva" pitchFamily="-110" charset="-128"/>
              <a:cs typeface="Geneva" pitchFamily="-110" charset="-128"/>
            </a:endParaRPr>
          </a:p>
          <a:p>
            <a:pPr marL="0" indent="0" algn="just">
              <a:buNone/>
              <a:defRPr/>
            </a:pPr>
            <a:r>
              <a:rPr lang="en-CA" altLang="fr-FR" sz="1800" dirty="0" smtClean="0">
                <a:latin typeface="Verdana" pitchFamily="34" charset="0"/>
                <a:ea typeface="Geneva" pitchFamily="-110" charset="-128"/>
                <a:cs typeface="Geneva" pitchFamily="-110" charset="-128"/>
              </a:rPr>
              <a:t>*The Champlain LHIN and MOHLTC has provided dedicated funding and supports to  the Prescott-Russell Health Link (PRHL)</a:t>
            </a:r>
            <a:endParaRPr lang="en-CA" altLang="fr-FR" sz="1800" i="1" dirty="0" smtClean="0">
              <a:latin typeface="Verdana" pitchFamily="34" charset="0"/>
              <a:ea typeface="Geneva" pitchFamily="-110" charset="-128"/>
              <a:cs typeface="Geneva" pitchFamily="-110" charset="-128"/>
            </a:endParaRPr>
          </a:p>
          <a:p>
            <a:pPr marL="0" indent="0">
              <a:defRPr/>
            </a:pPr>
            <a:endParaRPr lang="en-CA" altLang="fr-FR" sz="1600" dirty="0" smtClean="0">
              <a:solidFill>
                <a:srgbClr val="008C99"/>
              </a:solidFill>
              <a:latin typeface="Verdana" pitchFamily="34" charset="0"/>
              <a:ea typeface="Geneva" pitchFamily="-110" charset="-128"/>
              <a:cs typeface="Geneva" pitchFamily="-110" charset="-128"/>
            </a:endParaRPr>
          </a:p>
          <a:p>
            <a:pPr marL="0" indent="0">
              <a:defRPr/>
            </a:pPr>
            <a:endParaRPr lang="en-CA" altLang="fr-FR" sz="1800" dirty="0" smtClean="0">
              <a:solidFill>
                <a:srgbClr val="008C99"/>
              </a:solidFill>
              <a:latin typeface="Verdana" pitchFamily="34" charset="0"/>
              <a:ea typeface="Geneva" pitchFamily="-110" charset="-128"/>
              <a:cs typeface="Geneva" pitchFamily="-110" charset="-128"/>
            </a:endParaRPr>
          </a:p>
          <a:p>
            <a:pPr marL="0" indent="0">
              <a:defRPr/>
            </a:pPr>
            <a:endParaRPr lang="fr-CA" altLang="fr-FR" dirty="0" smtClean="0">
              <a:solidFill>
                <a:srgbClr val="008C99"/>
              </a:solidFill>
              <a:latin typeface="Verdana" pitchFamily="34" charset="0"/>
              <a:ea typeface="Geneva" pitchFamily="-110" charset="-128"/>
              <a:cs typeface="Geneva" pitchFamily="-110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771775" y="404813"/>
            <a:ext cx="56816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8C99"/>
                </a:solidFill>
                <a:latin typeface="Verdana"/>
                <a:ea typeface="Geneva" pitchFamily="-65" charset="-128"/>
                <a:cs typeface="Geneva" pitchFamily="-65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8C99"/>
                </a:solidFill>
                <a:latin typeface="Verdana" pitchFamily="-65" charset="0"/>
                <a:ea typeface="Geneva" pitchFamily="-65" charset="-128"/>
                <a:cs typeface="Geneva" pitchFamily="-65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8C99"/>
                </a:solidFill>
                <a:latin typeface="Verdana" pitchFamily="-65" charset="0"/>
                <a:ea typeface="Geneva" pitchFamily="-65" charset="-128"/>
                <a:cs typeface="Geneva" pitchFamily="-65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8C99"/>
                </a:solidFill>
                <a:latin typeface="Verdana" pitchFamily="-65" charset="0"/>
                <a:ea typeface="Geneva" pitchFamily="-65" charset="-128"/>
                <a:cs typeface="Geneva" pitchFamily="-65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8C99"/>
                </a:solidFill>
                <a:latin typeface="Verdana" pitchFamily="-65" charset="0"/>
                <a:ea typeface="Geneva" pitchFamily="-65" charset="-128"/>
                <a:cs typeface="Geneva" pitchFamily="-65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pitchFamily="1" charset="-128"/>
                <a:cs typeface="ＭＳ Ｐゴシック" pitchFamily="1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pitchFamily="1" charset="-128"/>
                <a:cs typeface="ＭＳ Ｐゴシック" pitchFamily="1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pitchFamily="1" charset="-128"/>
                <a:cs typeface="ＭＳ Ｐゴシック" pitchFamily="1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pitchFamily="1" charset="-128"/>
                <a:cs typeface="ＭＳ Ｐゴシック" pitchFamily="1" charset="-128"/>
              </a:defRPr>
            </a:lvl9pPr>
          </a:lstStyle>
          <a:p>
            <a:pPr algn="ctr" eaLnBrk="1" hangingPunct="1">
              <a:defRPr/>
            </a:pPr>
            <a:endParaRPr lang="en-US" altLang="en-US" kern="0" dirty="0" smtClean="0"/>
          </a:p>
        </p:txBody>
      </p:sp>
      <p:pic>
        <p:nvPicPr>
          <p:cNvPr id="1843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04813"/>
            <a:ext cx="5956300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0" y="5373216"/>
            <a:ext cx="9144000" cy="1381957"/>
            <a:chOff x="0" y="5373216"/>
            <a:chExt cx="9144000" cy="138195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373216"/>
              <a:ext cx="9144000" cy="71461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6100910"/>
              <a:ext cx="1986156" cy="65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8196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>
          <a:xfrm>
            <a:off x="404798" y="901319"/>
            <a:ext cx="8487858" cy="1191006"/>
          </a:xfrm>
          <a:ln w="57150">
            <a:noFill/>
          </a:ln>
        </p:spPr>
        <p:txBody>
          <a:bodyPr anchor="ctr">
            <a:normAutofit/>
          </a:bodyPr>
          <a:lstStyle/>
          <a:p>
            <a:pPr algn="ctr"/>
            <a:r>
              <a:rPr lang="en-CA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WHY DO WE </a:t>
            </a:r>
            <a:r>
              <a:rPr lang="en-CA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</a:t>
            </a:r>
            <a:br>
              <a:rPr lang="en-CA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CA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CA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HEALTH LINKS?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04622" y="2092325"/>
            <a:ext cx="7824978" cy="47656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CA" sz="7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Patients with the greatest health care needs make up five percent (5%) of Ontario's population but use services that account for approximately sixty percent (60%) of Ontario's health care dollars. </a:t>
            </a:r>
            <a:endParaRPr lang="en-CA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CA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 better integrated and coordinated care if we want to improve the outcome of our services for patients with complex </a:t>
            </a:r>
            <a:r>
              <a:rPr lang="en-CA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conditions.</a:t>
            </a:r>
          </a:p>
          <a:p>
            <a:pPr>
              <a:buFont typeface="+mj-lt"/>
              <a:buAutoNum type="arabicPeriod"/>
            </a:pPr>
            <a:r>
              <a:rPr lang="en-CA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goals are to reduce the number of ED visits for conditions best managed elsewhere; reduce readmissions to hospitals; hospitalization; reduce in home care visits referral time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C6B6-EF7F-4F2E-9F9B-4F82557807C5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0373859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0220" y="764704"/>
            <a:ext cx="885698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BENEFITS</a:t>
            </a:r>
            <a:endParaRPr lang="en-CA" sz="3600" dirty="0" smtClean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CA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one master care plan for everyone involved in </a:t>
            </a:r>
            <a:r>
              <a:rPr lang="en-CA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patient’s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care. It focuses on </a:t>
            </a:r>
            <a:r>
              <a:rPr lang="en-CA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patient’s goals of care and what is important to them</a:t>
            </a:r>
            <a:r>
              <a:rPr lang="en-CA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CA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care plan provides an accurate history</a:t>
            </a:r>
            <a:r>
              <a:rPr lang="en-CA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342900" lvl="0" indent="-342900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CA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patient knows who to contact for specific needs. </a:t>
            </a:r>
            <a:endParaRPr lang="en-CA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CA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primary care providers has additional support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CA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Health link is coordinating the patient’s care</a:t>
            </a:r>
          </a:p>
        </p:txBody>
      </p:sp>
    </p:spTree>
    <p:extLst>
      <p:ext uri="{BB962C8B-B14F-4D97-AF65-F5344CB8AC3E}">
        <p14:creationId xmlns:p14="http://schemas.microsoft.com/office/powerpoint/2010/main" val="4269095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2066438"/>
            <a:ext cx="789182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patient is referred to HL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assessment by NP – other set of eyes in another setting (home </a:t>
            </a:r>
            <a:r>
              <a:rPr lang="en-US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vs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office)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Careful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review of her medications and symptoms and targeted 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client education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General 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medications was reduced –deprescribing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Medication for nausea was initiated and client was able to have better eating habit, which improved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 glucose control</a:t>
            </a:r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Better pain management with appropriate medication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Better sleep because less stress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1052736"/>
            <a:ext cx="7772400" cy="638175"/>
          </a:xfrm>
          <a:prstGeom prst="rect">
            <a:avLst/>
          </a:prstGeom>
          <a:ln/>
        </p:spPr>
        <p:txBody>
          <a:bodyPr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>
                <a:latin typeface="Verdana" pitchFamily="34" charset="0"/>
                <a:ea typeface="Geneva" pitchFamily="-110" charset="-128"/>
              </a:rPr>
              <a:t>RETURN TO THE CASE PRESENTATION</a:t>
            </a:r>
          </a:p>
        </p:txBody>
      </p:sp>
    </p:spTree>
    <p:extLst>
      <p:ext uri="{BB962C8B-B14F-4D97-AF65-F5344CB8AC3E}">
        <p14:creationId xmlns:p14="http://schemas.microsoft.com/office/powerpoint/2010/main" val="335547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690911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However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the client was still having important social issue and asking for weekly appointment. 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seven (7) person team came together to address the patient’s concerns including poverty, transportation, family issues and her medical issues. 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 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consisted of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PCP, the diabetic 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NP, the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dietician from the family health team, 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HL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 and 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ODSP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case manager. 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client said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 this was the first time that everyone listened to her and she felt “grateful” for the opportunity. 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patient-</a:t>
            </a:r>
            <a:r>
              <a:rPr lang="en-US" sz="1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centred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action </a:t>
            </a: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was developed,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where everyone’s responsibilities were outlined, including the patient’s, so that we were able to reduce the time she spends in medical appointments. 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She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now has the energy to participate in Wabano seminars and activities, important to her. 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Plans </a:t>
            </a: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 been made through ODSP to provide her with a scooter to improve her mobility. </a:t>
            </a:r>
            <a:endParaRPr lang="en-US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39552" y="908720"/>
            <a:ext cx="7772400" cy="638175"/>
          </a:xfrm>
          <a:prstGeom prst="rect">
            <a:avLst/>
          </a:prstGeom>
          <a:ln/>
        </p:spPr>
        <p:txBody>
          <a:bodyPr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>
                <a:latin typeface="Verdana" pitchFamily="34" charset="0"/>
                <a:ea typeface="Geneva" pitchFamily="-110" charset="-128"/>
              </a:rPr>
              <a:t>CASE PRESENTATION</a:t>
            </a:r>
          </a:p>
          <a:p>
            <a:r>
              <a:rPr lang="en-US" altLang="en-US" dirty="0" smtClean="0">
                <a:latin typeface="Verdana" pitchFamily="34" charset="0"/>
                <a:ea typeface="Geneva" pitchFamily="-110" charset="-128"/>
              </a:rPr>
              <a:t>– CON’T</a:t>
            </a:r>
          </a:p>
        </p:txBody>
      </p:sp>
    </p:spTree>
    <p:extLst>
      <p:ext uri="{BB962C8B-B14F-4D97-AF65-F5344CB8AC3E}">
        <p14:creationId xmlns:p14="http://schemas.microsoft.com/office/powerpoint/2010/main" val="3105246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361" y="2228671"/>
            <a:ext cx="60486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team now understands her lived experiences and adjusts their interventions to meet her priorities and realities.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980728"/>
            <a:ext cx="7772400" cy="638175"/>
          </a:xfrm>
          <a:prstGeom prst="rect">
            <a:avLst/>
          </a:prstGeom>
          <a:ln/>
        </p:spPr>
        <p:txBody>
          <a:bodyPr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>
                <a:latin typeface="Verdana" pitchFamily="34" charset="0"/>
                <a:ea typeface="Geneva" pitchFamily="-110" charset="-128"/>
              </a:rPr>
              <a:t>CASE PRESENTATION – CONCLUSION</a:t>
            </a:r>
          </a:p>
        </p:txBody>
      </p:sp>
      <p:pic>
        <p:nvPicPr>
          <p:cNvPr id="2050" name="Picture 2" descr="http://previews.123rf.com/images/dmstudio/dmstudio1006/dmstudio100600086/7318174-vector-colorful-fireworks-on-white-background-Stock-Vecto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33" y="3356992"/>
            <a:ext cx="1944216" cy="157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eknowyourdreamz.com/images/happy/happy-03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776667"/>
            <a:ext cx="3312368" cy="1741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193077"/>
      </p:ext>
    </p:extLst>
  </p:cSld>
  <p:clrMapOvr>
    <a:masterClrMapping/>
  </p:clrMapOvr>
</p:sld>
</file>

<file path=ppt/theme/theme1.xml><?xml version="1.0" encoding="utf-8"?>
<a:theme xmlns:a="http://schemas.openxmlformats.org/drawingml/2006/main" name="PRHL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PRHL Template</Template>
  <TotalTime>447</TotalTime>
  <Words>890</Words>
  <Application>Microsoft Office PowerPoint</Application>
  <PresentationFormat>On-screen Show (4:3)</PresentationFormat>
  <Paragraphs>123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PRHL Template</vt:lpstr>
      <vt:lpstr> PRESCOTT-RUSSELL  HEALTH LINK  </vt:lpstr>
      <vt:lpstr>Table of Contents</vt:lpstr>
      <vt:lpstr>Case presentation</vt:lpstr>
      <vt:lpstr>WHAT IS A HEALTH LINK?</vt:lpstr>
      <vt:lpstr>WHY DO WE NEED  HEALTH LINKS?</vt:lpstr>
      <vt:lpstr>PowerPoint Presentation</vt:lpstr>
      <vt:lpstr>PowerPoint Presentation</vt:lpstr>
      <vt:lpstr>PowerPoint Presentation</vt:lpstr>
      <vt:lpstr>PowerPoint Presentation</vt:lpstr>
      <vt:lpstr>PRESCOTT-RUSSELL HEALTH LINK AN OVERVIEW OF THE POPULATION</vt:lpstr>
      <vt:lpstr>PowerPoint Presentation</vt:lpstr>
      <vt:lpstr>PowerPoint Presentation</vt:lpstr>
      <vt:lpstr>PowerPoint Presentation</vt:lpstr>
      <vt:lpstr>Services Location  Average per month</vt:lpstr>
      <vt:lpstr>Interventions Average per month</vt:lpstr>
      <vt:lpstr>OUTCOMES FROM APRIL 1 UNTIL DECEMBER 31ST, 2015</vt:lpstr>
      <vt:lpstr>PowerPoint Presentation</vt:lpstr>
      <vt:lpstr>PowerPoint Presentation</vt:lpstr>
      <vt:lpstr>PowerPoint Presentation</vt:lpstr>
    </vt:vector>
  </TitlesOfParts>
  <Company>Community Care Access Centres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Sylvie Lemaire</dc:creator>
  <cp:lastModifiedBy>MacLaren, Sharon</cp:lastModifiedBy>
  <cp:revision>45</cp:revision>
  <dcterms:created xsi:type="dcterms:W3CDTF">2015-09-10T23:28:51Z</dcterms:created>
  <dcterms:modified xsi:type="dcterms:W3CDTF">2016-02-10T15:51:15Z</dcterms:modified>
</cp:coreProperties>
</file>