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EEB19-24EE-4F55-8AF7-67FECAD35DB4}" v="4" dt="2019-11-05T04:43:19.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48" autoAdjust="0"/>
    <p:restoredTop sz="63572" autoAdjust="0"/>
  </p:normalViewPr>
  <p:slideViewPr>
    <p:cSldViewPr snapToGrid="0" showGuides="1">
      <p:cViewPr varScale="1">
        <p:scale>
          <a:sx n="42" d="100"/>
          <a:sy n="42" d="100"/>
        </p:scale>
        <p:origin x="12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rad, Stephanie" userId="4a0f2b64-c7ac-4f8a-a3f2-c59de51821f0" providerId="ADAL" clId="{454EEB19-24EE-4F55-8AF7-67FECAD35DB4}"/>
    <pc:docChg chg="custSel mod addSld delSld modSld">
      <pc:chgData name="Conrad, Stephanie" userId="4a0f2b64-c7ac-4f8a-a3f2-c59de51821f0" providerId="ADAL" clId="{454EEB19-24EE-4F55-8AF7-67FECAD35DB4}" dt="2019-11-05T04:43:31.327" v="17" actId="2696"/>
      <pc:docMkLst>
        <pc:docMk/>
      </pc:docMkLst>
      <pc:sldChg chg="del">
        <pc:chgData name="Conrad, Stephanie" userId="4a0f2b64-c7ac-4f8a-a3f2-c59de51821f0" providerId="ADAL" clId="{454EEB19-24EE-4F55-8AF7-67FECAD35DB4}" dt="2019-11-05T04:43:31.327" v="17" actId="2696"/>
        <pc:sldMkLst>
          <pc:docMk/>
          <pc:sldMk cId="4019708903" sldId="288"/>
        </pc:sldMkLst>
      </pc:sldChg>
      <pc:sldChg chg="addSp delSp modSp add mod setBg">
        <pc:chgData name="Conrad, Stephanie" userId="4a0f2b64-c7ac-4f8a-a3f2-c59de51821f0" providerId="ADAL" clId="{454EEB19-24EE-4F55-8AF7-67FECAD35DB4}" dt="2019-11-05T04:43:19.175" v="16" actId="207"/>
        <pc:sldMkLst>
          <pc:docMk/>
          <pc:sldMk cId="2106836979" sldId="289"/>
        </pc:sldMkLst>
        <pc:spChg chg="add mod">
          <ac:chgData name="Conrad, Stephanie" userId="4a0f2b64-c7ac-4f8a-a3f2-c59de51821f0" providerId="ADAL" clId="{454EEB19-24EE-4F55-8AF7-67FECAD35DB4}" dt="2019-11-05T04:42:54.356" v="10" actId="2711"/>
          <ac:spMkLst>
            <pc:docMk/>
            <pc:sldMk cId="2106836979" sldId="289"/>
            <ac:spMk id="3" creationId="{9887B4B8-0844-4F4A-B593-DDF855C598EA}"/>
          </ac:spMkLst>
        </pc:spChg>
        <pc:spChg chg="add mod">
          <ac:chgData name="Conrad, Stephanie" userId="4a0f2b64-c7ac-4f8a-a3f2-c59de51821f0" providerId="ADAL" clId="{454EEB19-24EE-4F55-8AF7-67FECAD35DB4}" dt="2019-11-05T04:43:19.175" v="16" actId="207"/>
          <ac:spMkLst>
            <pc:docMk/>
            <pc:sldMk cId="2106836979" sldId="289"/>
            <ac:spMk id="5" creationId="{CFD1D99C-9ADD-4F32-BF45-0F49E7A0151A}"/>
          </ac:spMkLst>
        </pc:spChg>
        <pc:spChg chg="add">
          <ac:chgData name="Conrad, Stephanie" userId="4a0f2b64-c7ac-4f8a-a3f2-c59de51821f0" providerId="ADAL" clId="{454EEB19-24EE-4F55-8AF7-67FECAD35DB4}" dt="2019-11-05T04:42:17.054" v="4" actId="26606"/>
          <ac:spMkLst>
            <pc:docMk/>
            <pc:sldMk cId="2106836979" sldId="289"/>
            <ac:spMk id="11" creationId="{F56F5174-31D9-4DBB-AAB7-A1FD7BDB1352}"/>
          </ac:spMkLst>
        </pc:spChg>
        <pc:spChg chg="add">
          <ac:chgData name="Conrad, Stephanie" userId="4a0f2b64-c7ac-4f8a-a3f2-c59de51821f0" providerId="ADAL" clId="{454EEB19-24EE-4F55-8AF7-67FECAD35DB4}" dt="2019-11-05T04:42:17.054" v="4" actId="26606"/>
          <ac:spMkLst>
            <pc:docMk/>
            <pc:sldMk cId="2106836979" sldId="289"/>
            <ac:spMk id="15" creationId="{F9A95BEE-6BB1-4A28-A8E6-A34B2E42EF87}"/>
          </ac:spMkLst>
        </pc:spChg>
        <pc:picChg chg="add del">
          <ac:chgData name="Conrad, Stephanie" userId="4a0f2b64-c7ac-4f8a-a3f2-c59de51821f0" providerId="ADAL" clId="{454EEB19-24EE-4F55-8AF7-67FECAD35DB4}" dt="2019-11-05T04:42:03.775" v="2" actId="478"/>
          <ac:picMkLst>
            <pc:docMk/>
            <pc:sldMk cId="2106836979" sldId="289"/>
            <ac:picMk id="2" creationId="{C0E7844D-4ABA-4385-9B93-0774FBB8C4F8}"/>
          </ac:picMkLst>
        </pc:picChg>
        <pc:picChg chg="add mod">
          <ac:chgData name="Conrad, Stephanie" userId="4a0f2b64-c7ac-4f8a-a3f2-c59de51821f0" providerId="ADAL" clId="{454EEB19-24EE-4F55-8AF7-67FECAD35DB4}" dt="2019-11-05T04:42:28.302" v="5" actId="1076"/>
          <ac:picMkLst>
            <pc:docMk/>
            <pc:sldMk cId="2106836979" sldId="289"/>
            <ac:picMk id="4" creationId="{410009D5-BD03-4EEE-ACA9-66411BE6FCD1}"/>
          </ac:picMkLst>
        </pc:picChg>
        <pc:picChg chg="add mod">
          <ac:chgData name="Conrad, Stephanie" userId="4a0f2b64-c7ac-4f8a-a3f2-c59de51821f0" providerId="ADAL" clId="{454EEB19-24EE-4F55-8AF7-67FECAD35DB4}" dt="2019-11-05T04:42:28.302" v="5" actId="1076"/>
          <ac:picMkLst>
            <pc:docMk/>
            <pc:sldMk cId="2106836979" sldId="289"/>
            <ac:picMk id="6" creationId="{AE99921F-8798-4E71-BA56-3440984C0A13}"/>
          </ac:picMkLst>
        </pc:picChg>
        <pc:picChg chg="add">
          <ac:chgData name="Conrad, Stephanie" userId="4a0f2b64-c7ac-4f8a-a3f2-c59de51821f0" providerId="ADAL" clId="{454EEB19-24EE-4F55-8AF7-67FECAD35DB4}" dt="2019-11-05T04:42:17.054" v="4" actId="26606"/>
          <ac:picMkLst>
            <pc:docMk/>
            <pc:sldMk cId="2106836979" sldId="289"/>
            <ac:picMk id="13" creationId="{AE113210-7872-481A-ADE6-3A05CCAF5E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692E6-9C39-4D56-AFA9-19B97F8A2D83}" type="datetimeFigureOut">
              <a:rPr lang="en-US" smtClean="0"/>
              <a:t>11/4/2019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4570-60E8-4CD3-AD02-E9885750B6D0}" type="slidenum">
              <a:rPr lang="en-US" smtClean="0"/>
              <a:t>‹#›</a:t>
            </a:fld>
            <a:endParaRPr lang="en-US"/>
          </a:p>
        </p:txBody>
      </p:sp>
    </p:spTree>
    <p:extLst>
      <p:ext uri="{BB962C8B-B14F-4D97-AF65-F5344CB8AC3E}">
        <p14:creationId xmlns:p14="http://schemas.microsoft.com/office/powerpoint/2010/main" val="351645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topfalls.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a:t>
            </a:r>
          </a:p>
          <a:p>
            <a:r>
              <a:rPr lang="en-CA" dirty="0"/>
              <a:t>\Add date</a:t>
            </a:r>
          </a:p>
          <a:p>
            <a:endParaRPr lang="en-CA" dirty="0"/>
          </a:p>
          <a:p>
            <a:endParaRPr lang="en-CA" dirty="0"/>
          </a:p>
          <a:p>
            <a:r>
              <a:rPr lang="en-CA" b="1" dirty="0"/>
              <a:t>Hand out list:</a:t>
            </a:r>
          </a:p>
          <a:p>
            <a:pPr marL="171450" indent="-171450">
              <a:buFont typeface="Arial"/>
              <a:buChar char="•"/>
            </a:pPr>
            <a:r>
              <a:rPr lang="en-CA" b="1" dirty="0"/>
              <a:t>*Staying Independent Checklist </a:t>
            </a:r>
          </a:p>
          <a:p>
            <a:pPr marL="171450" indent="-171450">
              <a:buFont typeface="Arial"/>
              <a:buChar char="•"/>
            </a:pPr>
            <a:r>
              <a:rPr lang="en-CA" dirty="0"/>
              <a:t>Med checklist (if available)  </a:t>
            </a:r>
          </a:p>
          <a:p>
            <a:pPr marL="171450" indent="-171450">
              <a:buFont typeface="Arial"/>
              <a:buChar char="•"/>
            </a:pPr>
            <a:r>
              <a:rPr lang="en-CA" dirty="0"/>
              <a:t>Blister pack or </a:t>
            </a:r>
            <a:r>
              <a:rPr lang="en-CA" dirty="0" err="1"/>
              <a:t>dosette</a:t>
            </a:r>
            <a:endParaRPr lang="en-CA" dirty="0"/>
          </a:p>
          <a:p>
            <a:pPr marL="171450" indent="-171450">
              <a:buFont typeface="Arial"/>
              <a:buChar char="•"/>
            </a:pPr>
            <a:r>
              <a:rPr lang="en-CA" b="1" dirty="0"/>
              <a:t>*Which Exercise Class is best for me</a:t>
            </a:r>
            <a:r>
              <a:rPr lang="en-CA" dirty="0"/>
              <a:t>: local version ( generic version on slide)</a:t>
            </a:r>
          </a:p>
          <a:p>
            <a:pPr marL="171450" indent="-171450">
              <a:buFont typeface="Arial"/>
              <a:buChar char="•"/>
            </a:pPr>
            <a:r>
              <a:rPr lang="en-CA" dirty="0"/>
              <a:t>A shoe / non slip sock to demonstrate</a:t>
            </a:r>
          </a:p>
          <a:p>
            <a:pPr marL="171450" indent="-171450">
              <a:buFont typeface="Arial"/>
              <a:buChar char="•"/>
            </a:pPr>
            <a:r>
              <a:rPr lang="en-CA" dirty="0"/>
              <a:t>Home safety checklist  (You  Can Prevent Falls)</a:t>
            </a:r>
          </a:p>
          <a:p>
            <a:pPr marL="171450" indent="-171450">
              <a:buFont typeface="Arial"/>
              <a:buChar char="•"/>
            </a:pPr>
            <a:r>
              <a:rPr lang="en-CA" b="1" dirty="0"/>
              <a:t>*What to do if you Fall</a:t>
            </a:r>
          </a:p>
          <a:p>
            <a:pPr marL="171450" indent="-171450">
              <a:buFont typeface="Arial"/>
              <a:buChar char="•"/>
            </a:pPr>
            <a:r>
              <a:rPr lang="en-CA" b="1" dirty="0"/>
              <a:t>*My Falls Action plan</a:t>
            </a:r>
          </a:p>
          <a:p>
            <a:pPr marL="171450" indent="-171450">
              <a:buFont typeface="Arial"/>
              <a:buChar char="•"/>
            </a:pPr>
            <a:endParaRPr lang="en-CA" b="1" dirty="0"/>
          </a:p>
          <a:p>
            <a:r>
              <a:rPr lang="en-CA" dirty="0"/>
              <a:t>* these are available on </a:t>
            </a:r>
            <a:r>
              <a:rPr lang="en-CA" dirty="0">
                <a:hlinkClick r:id="rId3"/>
              </a:rPr>
              <a:t>www.stopfalls.ca</a:t>
            </a:r>
            <a:r>
              <a:rPr lang="en-CA" dirty="0"/>
              <a:t> </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a:t>
            </a:fld>
            <a:endParaRPr lang="en-US"/>
          </a:p>
        </p:txBody>
      </p:sp>
    </p:spTree>
    <p:extLst>
      <p:ext uri="{BB962C8B-B14F-4D97-AF65-F5344CB8AC3E}">
        <p14:creationId xmlns:p14="http://schemas.microsoft.com/office/powerpoint/2010/main" val="2228051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dirty="0">
                <a:latin typeface="Arial"/>
                <a:cs typeface="Arial"/>
              </a:rPr>
              <a:t>Complete the Staying Independent Checklist </a:t>
            </a:r>
          </a:p>
          <a:p>
            <a:r>
              <a:rPr lang="en-CA" altLang="en-US" dirty="0">
                <a:latin typeface="Arial"/>
                <a:cs typeface="Arial"/>
              </a:rPr>
              <a:t>This is a checklist that YOU CAN fill out yourself,  with a family member or caregiver.  If you score 4 or more on this checklist you should make an appointment with your healthcare provider/ family doctor to review and find some solutions.</a:t>
            </a:r>
          </a:p>
          <a:p>
            <a:endParaRPr lang="en-CA" altLang="en-US" dirty="0">
              <a:latin typeface="Arial"/>
              <a:cs typeface="Arial"/>
            </a:endParaRPr>
          </a:p>
          <a:p>
            <a:r>
              <a:rPr lang="en-CA" altLang="en-US" b="1" u="sng" dirty="0">
                <a:latin typeface="Arial"/>
                <a:cs typeface="Arial"/>
              </a:rPr>
              <a:t>Regular medical exam: </a:t>
            </a:r>
          </a:p>
          <a:p>
            <a:pPr>
              <a:buFontTx/>
              <a:buChar char="•"/>
            </a:pPr>
            <a:r>
              <a:rPr lang="en-CA" altLang="en-US" dirty="0">
                <a:latin typeface="Arial"/>
                <a:cs typeface="Arial"/>
              </a:rPr>
              <a:t> Have regular medical follow-up with your healthcare provider. Discuss how often you should see them.</a:t>
            </a:r>
          </a:p>
          <a:p>
            <a:pPr>
              <a:buFontTx/>
              <a:buChar char="•"/>
            </a:pPr>
            <a:r>
              <a:rPr lang="en-CA" altLang="en-US" dirty="0">
                <a:latin typeface="Arial"/>
                <a:cs typeface="Arial"/>
              </a:rPr>
              <a:t> See them if you have symptoms and you are not sure what the issue is…..</a:t>
            </a:r>
            <a:r>
              <a:rPr lang="en-CA" altLang="en-US" dirty="0" err="1">
                <a:latin typeface="Arial"/>
                <a:cs typeface="Arial"/>
              </a:rPr>
              <a:t>eg.</a:t>
            </a:r>
            <a:r>
              <a:rPr lang="en-CA" altLang="en-US" dirty="0">
                <a:latin typeface="Arial"/>
                <a:cs typeface="Arial"/>
              </a:rPr>
              <a:t> dizziness, weakness. You want to detect health problems early. </a:t>
            </a:r>
          </a:p>
          <a:p>
            <a:pPr>
              <a:buFontTx/>
              <a:buChar char="•"/>
            </a:pPr>
            <a:r>
              <a:rPr lang="en-CA" altLang="en-US" dirty="0">
                <a:latin typeface="Arial"/>
                <a:cs typeface="Arial"/>
              </a:rPr>
              <a:t> Manage your health conditions according to physician recommendations– medication, diet, activity, monitoring, </a:t>
            </a:r>
            <a:r>
              <a:rPr lang="en-CA" altLang="en-US" dirty="0" err="1">
                <a:latin typeface="Arial"/>
                <a:cs typeface="Arial"/>
              </a:rPr>
              <a:t>etc</a:t>
            </a:r>
            <a:r>
              <a:rPr lang="en-CA" altLang="en-US" dirty="0">
                <a:latin typeface="Arial"/>
                <a:cs typeface="Arial"/>
              </a:rPr>
              <a:t>…</a:t>
            </a:r>
          </a:p>
          <a:p>
            <a:pPr>
              <a:buFontTx/>
              <a:buChar char="•"/>
            </a:pPr>
            <a:r>
              <a:rPr lang="en-CA" altLang="en-US" dirty="0">
                <a:latin typeface="Arial"/>
                <a:cs typeface="Arial"/>
              </a:rPr>
              <a:t> Report any falls or near fall to your health care provider, (and if appropriate, including staff from your retirement home). Discussing your fall can help identify why you might be falling and what can be done to help you. </a:t>
            </a:r>
            <a:r>
              <a:rPr lang="en-CA" altLang="en-US" b="1" dirty="0">
                <a:latin typeface="Arial"/>
                <a:cs typeface="Arial"/>
              </a:rPr>
              <a:t>It’s all about prevention!</a:t>
            </a:r>
          </a:p>
          <a:p>
            <a:endParaRPr lang="en-CA" altLang="en-US" dirty="0">
              <a:latin typeface="Arial"/>
              <a:cs typeface="Arial"/>
            </a:endParaRPr>
          </a:p>
          <a:p>
            <a:r>
              <a:rPr lang="en-CA" altLang="en-US" i="1" dirty="0">
                <a:latin typeface="Arial"/>
                <a:cs typeface="Arial"/>
              </a:rPr>
              <a:t>(Include any process for falls in the retirement home or facility)</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11</a:t>
            </a:fld>
            <a:endParaRPr lang="en-US"/>
          </a:p>
        </p:txBody>
      </p:sp>
    </p:spTree>
    <p:extLst>
      <p:ext uri="{BB962C8B-B14F-4D97-AF65-F5344CB8AC3E}">
        <p14:creationId xmlns:p14="http://schemas.microsoft.com/office/powerpoint/2010/main" val="30536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rtl="0">
              <a:spcBef>
                <a:spcPts val="0"/>
              </a:spcBef>
              <a:buClr>
                <a:schemeClr val="dk1"/>
              </a:buClr>
              <a:buSzPct val="100000"/>
            </a:pPr>
            <a:r>
              <a:rPr lang="en-US" b="0" i="0" u="none" strike="noStrike" cap="none" baseline="0" dirty="0">
                <a:solidFill>
                  <a:schemeClr val="dk1"/>
                </a:solidFill>
                <a:latin typeface="Arial"/>
                <a:ea typeface="Arial"/>
                <a:cs typeface="Arial"/>
                <a:sym typeface="Arial"/>
              </a:rPr>
              <a:t>As we age, </a:t>
            </a:r>
            <a:r>
              <a:rPr lang="en-US" b="1" i="0" u="none" strike="noStrike" cap="none" baseline="0" dirty="0">
                <a:solidFill>
                  <a:schemeClr val="dk1"/>
                </a:solidFill>
                <a:latin typeface="Arial"/>
                <a:ea typeface="Arial"/>
                <a:cs typeface="Arial"/>
                <a:sym typeface="Arial"/>
              </a:rPr>
              <a:t>our vision </a:t>
            </a:r>
            <a:r>
              <a:rPr lang="en-US" b="0" i="0" u="none" strike="noStrike" cap="none" baseline="0" dirty="0">
                <a:solidFill>
                  <a:schemeClr val="dk1"/>
                </a:solidFill>
                <a:latin typeface="Arial"/>
                <a:ea typeface="Arial"/>
                <a:cs typeface="Arial"/>
                <a:sym typeface="Arial"/>
              </a:rPr>
              <a:t>changes. </a:t>
            </a:r>
          </a:p>
          <a:p>
            <a:pPr marL="614584" marR="0" lvl="1" indent="-170084"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We become more sensitive to glare. </a:t>
            </a:r>
          </a:p>
          <a:p>
            <a:pPr marL="614584" marR="0" lvl="1" indent="-170084"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We need more light to see at night.  People who are 60 need 10 times more light to see at night than teenagers. </a:t>
            </a:r>
          </a:p>
          <a:p>
            <a:pPr marL="614584" marR="0" lvl="1" indent="-170084"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It takes our eyes longer to adjust to sudden light changes. </a:t>
            </a:r>
          </a:p>
          <a:p>
            <a:pPr marL="614584" marR="0" lvl="1" indent="-170084"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It becomes harder to judge distance and depth. We need this depth perception when we are going up and down stairs and curbs.</a:t>
            </a:r>
          </a:p>
          <a:p>
            <a:pPr marL="166483" marR="0" lvl="0" indent="-166483"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That’s why it’s so important to have your vision checked yearly. </a:t>
            </a:r>
          </a:p>
          <a:p>
            <a:pPr marL="166483" marR="0" lvl="0" indent="-166483"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Who wears bifocals and </a:t>
            </a:r>
            <a:r>
              <a:rPr lang="en-US" b="0" i="0" u="none" strike="noStrike" cap="none" baseline="0" dirty="0" err="1">
                <a:solidFill>
                  <a:schemeClr val="dk1"/>
                </a:solidFill>
                <a:latin typeface="Arial"/>
                <a:ea typeface="Arial"/>
                <a:cs typeface="Arial"/>
                <a:sym typeface="Arial"/>
              </a:rPr>
              <a:t>multifocals</a:t>
            </a:r>
            <a:r>
              <a:rPr lang="en-US" b="0" i="0" u="none" strike="noStrike" cap="none" baseline="0" dirty="0">
                <a:solidFill>
                  <a:schemeClr val="dk1"/>
                </a:solidFill>
                <a:latin typeface="Arial"/>
                <a:ea typeface="Arial"/>
                <a:cs typeface="Arial"/>
                <a:sym typeface="Arial"/>
              </a:rPr>
              <a:t>? With </a:t>
            </a:r>
            <a:r>
              <a:rPr lang="en-US" b="0" i="0" u="none" strike="noStrike" cap="none" baseline="0" dirty="0" err="1">
                <a:solidFill>
                  <a:schemeClr val="dk1"/>
                </a:solidFill>
                <a:latin typeface="Arial"/>
                <a:ea typeface="Arial"/>
                <a:cs typeface="Arial"/>
                <a:sym typeface="Arial"/>
              </a:rPr>
              <a:t>multifocals</a:t>
            </a:r>
            <a:r>
              <a:rPr lang="en-US" b="0" i="0" u="none" strike="noStrike" cap="none" baseline="0" dirty="0">
                <a:solidFill>
                  <a:schemeClr val="dk1"/>
                </a:solidFill>
                <a:latin typeface="Arial"/>
                <a:ea typeface="Arial"/>
                <a:cs typeface="Arial"/>
                <a:sym typeface="Arial"/>
              </a:rPr>
              <a:t>, where the prescription changes you don’t always get clear vision.  So you have to be careful when on stairs and curbs. You need to tip your head down and look out of the top to see better. Avoid wearing bifocals while walking and on the stairs.</a:t>
            </a:r>
          </a:p>
          <a:p>
            <a:pPr marL="166483" marR="0" lvl="0" indent="-166483"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And remember to clean your glasses frequently.</a:t>
            </a:r>
          </a:p>
          <a:p>
            <a:pPr marL="166483" marR="0" lvl="0" indent="-166483" algn="l" rtl="0">
              <a:spcBef>
                <a:spcPts val="0"/>
              </a:spcBef>
              <a:buClr>
                <a:schemeClr val="dk1"/>
              </a:buClr>
              <a:buSzPct val="100000"/>
              <a:buFont typeface="Arial"/>
              <a:buChar char="•"/>
            </a:pPr>
            <a:r>
              <a:rPr lang="en-US" b="1" i="0" u="none" strike="noStrike" cap="none" baseline="0" dirty="0">
                <a:solidFill>
                  <a:schemeClr val="dk1"/>
                </a:solidFill>
                <a:latin typeface="Arial"/>
                <a:ea typeface="Arial"/>
                <a:cs typeface="Arial"/>
                <a:sym typeface="Arial"/>
              </a:rPr>
              <a:t>Show a night light - </a:t>
            </a:r>
            <a:r>
              <a:rPr lang="en-US" b="0" i="0" u="none" strike="noStrike" cap="none" baseline="0" dirty="0">
                <a:solidFill>
                  <a:schemeClr val="dk1"/>
                </a:solidFill>
                <a:latin typeface="Arial"/>
                <a:ea typeface="Arial"/>
                <a:cs typeface="Arial"/>
                <a:sym typeface="Arial"/>
              </a:rPr>
              <a:t>especially important  to use if you get up during the night</a:t>
            </a:r>
          </a:p>
          <a:p>
            <a:pPr marL="166483" marR="0" lvl="0" indent="-166483" algn="l" rtl="0">
              <a:spcBef>
                <a:spcPts val="0"/>
              </a:spcBef>
              <a:buClr>
                <a:schemeClr val="dk1"/>
              </a:buClr>
              <a:buSzPct val="100000"/>
              <a:buFont typeface="Arial"/>
              <a:buChar char="•"/>
            </a:pPr>
            <a:r>
              <a:rPr lang="en-US" b="0" i="0" u="none" strike="noStrike" cap="none" baseline="0" dirty="0">
                <a:solidFill>
                  <a:schemeClr val="dk1"/>
                </a:solidFill>
                <a:latin typeface="Arial"/>
                <a:ea typeface="Arial"/>
                <a:cs typeface="Arial"/>
                <a:sym typeface="Arial"/>
              </a:rPr>
              <a:t>Cost to run a night light 7 watts in an 8 hour night = $.10 for the 8 hours. </a:t>
            </a:r>
          </a:p>
          <a:p>
            <a:pPr marR="0" lvl="0" algn="l" rtl="0">
              <a:spcBef>
                <a:spcPts val="0"/>
              </a:spcBef>
              <a:buClr>
                <a:schemeClr val="dk1"/>
              </a:buClr>
              <a:buSzPct val="100000"/>
            </a:pPr>
            <a:r>
              <a:rPr lang="en-US" b="1" i="0" u="none" strike="noStrike" cap="none" baseline="0" dirty="0">
                <a:solidFill>
                  <a:schemeClr val="dk1"/>
                </a:solidFill>
                <a:latin typeface="Arial"/>
                <a:ea typeface="Arial"/>
                <a:cs typeface="Arial"/>
                <a:sym typeface="Arial"/>
              </a:rPr>
              <a:t>Hearing : </a:t>
            </a:r>
            <a:r>
              <a:rPr lang="en-US" i="0" u="none" strike="noStrike" cap="none" baseline="0" dirty="0">
                <a:solidFill>
                  <a:schemeClr val="dk1"/>
                </a:solidFill>
                <a:latin typeface="Arial"/>
                <a:ea typeface="Arial"/>
                <a:cs typeface="Arial"/>
                <a:sym typeface="Arial"/>
              </a:rPr>
              <a:t>It is important to have your hearing checked regularly and to wear aids to help you</a:t>
            </a:r>
            <a:r>
              <a:rPr lang="en-US" i="0" u="none" strike="noStrike" cap="none" dirty="0">
                <a:solidFill>
                  <a:schemeClr val="dk1"/>
                </a:solidFill>
                <a:latin typeface="Arial"/>
                <a:ea typeface="Arial"/>
                <a:cs typeface="Arial"/>
                <a:sym typeface="Arial"/>
              </a:rPr>
              <a:t> hear if you need them. Talk to your health provider about any changes in your hearing.</a:t>
            </a:r>
          </a:p>
          <a:p>
            <a:pPr marR="0" lvl="0" algn="l" rtl="0">
              <a:spcBef>
                <a:spcPts val="0"/>
              </a:spcBef>
              <a:buClr>
                <a:schemeClr val="dk1"/>
              </a:buClr>
              <a:buSzPct val="100000"/>
            </a:pPr>
            <a:r>
              <a:rPr lang="en-US" baseline="0" dirty="0">
                <a:solidFill>
                  <a:schemeClr val="dk1"/>
                </a:solidFill>
                <a:latin typeface="Arial"/>
                <a:ea typeface="Arial"/>
                <a:cs typeface="Arial"/>
                <a:sym typeface="Arial"/>
              </a:rPr>
              <a:t>Protect</a:t>
            </a:r>
            <a:r>
              <a:rPr lang="en-US" dirty="0">
                <a:solidFill>
                  <a:schemeClr val="dk1"/>
                </a:solidFill>
                <a:latin typeface="Arial"/>
                <a:ea typeface="Arial"/>
                <a:cs typeface="Arial"/>
                <a:sym typeface="Arial"/>
              </a:rPr>
              <a:t> your ears from loud noises. Researchers have found that people with hearing loss can be 3x more at risk of falling</a:t>
            </a:r>
          </a:p>
          <a:p>
            <a:pPr marR="0" lvl="0" algn="l" rtl="0">
              <a:spcBef>
                <a:spcPts val="0"/>
              </a:spcBef>
              <a:buClr>
                <a:schemeClr val="dk1"/>
              </a:buClr>
              <a:buSzPct val="100000"/>
            </a:pPr>
            <a:endParaRPr lang="en-US" i="0" u="none" strike="noStrike" cap="none" baseline="0" dirty="0">
              <a:solidFill>
                <a:schemeClr val="dk1"/>
              </a:solidFill>
              <a:latin typeface="Arial"/>
              <a:ea typeface="Arial"/>
              <a:cs typeface="Arial"/>
              <a:sym typeface="Arial"/>
            </a:endParaRPr>
          </a:p>
          <a:p>
            <a:r>
              <a:rPr lang="en-CA" sz="1100" dirty="0">
                <a:latin typeface="Arial"/>
                <a:cs typeface="Arial"/>
              </a:rPr>
              <a:t>This is a quote from  Researchers at the Johns Hopkins School of Medicine and the National Institute of Aging . Dr Frank Lin from John Hopkins says “One reason might be that people with hearing loss have less environmental awareness. This means they don’t notice things happening near to them, such as people, pets, or other things.</a:t>
            </a:r>
          </a:p>
          <a:p>
            <a:pPr fontAlgn="base"/>
            <a:r>
              <a:rPr lang="en-CA" sz="1100" dirty="0">
                <a:latin typeface="Arial"/>
                <a:cs typeface="Arial"/>
              </a:rPr>
              <a:t>Many researchers also suggest that people with hearing loss need to use more of their mental resources to hear and interpret speech and other sounds, so they have less mental energy left for other tasks such as balancing. Gait and balance are things most people take for granted, but they are actually very cognitively demanding," Dr Lin says. "If hearing loss imposes a cognitive load, there may be fewer cognitive resources to help with maintaining balance and gait."</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13</a:t>
            </a:fld>
            <a:endParaRPr lang="en-US"/>
          </a:p>
        </p:txBody>
      </p:sp>
    </p:spTree>
    <p:extLst>
      <p:ext uri="{BB962C8B-B14F-4D97-AF65-F5344CB8AC3E}">
        <p14:creationId xmlns:p14="http://schemas.microsoft.com/office/powerpoint/2010/main" val="4265219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As we age,</a:t>
            </a:r>
            <a:r>
              <a:rPr lang="en-US" sz="1200" b="0" i="0" u="none" strike="noStrike" cap="none" baseline="0" dirty="0">
                <a:solidFill>
                  <a:schemeClr val="dk1"/>
                </a:solidFill>
                <a:latin typeface="+mn-lt"/>
                <a:ea typeface="Calibri"/>
                <a:cs typeface="Calibri"/>
                <a:sym typeface="Calibri"/>
              </a:rPr>
              <a:t> the way some medications work and/or are handled by the body can change and increase the risk of falling. </a:t>
            </a:r>
            <a:r>
              <a:rPr lang="en-US" sz="1200" b="0" i="0" u="none" strike="noStrike" cap="none" baseline="0" dirty="0">
                <a:solidFill>
                  <a:schemeClr val="dk1"/>
                </a:solidFill>
                <a:latin typeface="Arial"/>
                <a:ea typeface="Arial"/>
                <a:cs typeface="Arial"/>
                <a:sym typeface="Arial"/>
              </a:rPr>
              <a:t>Medications that help relax you, help you sleep or improve your mood can increase your risk of falling.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more medications you take, the greater your risk of falling.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It’s a good idea to keep a current list of medications with you and in your home. </a:t>
            </a:r>
            <a:r>
              <a:rPr lang="en-US" sz="1200" b="1" i="0" u="none" strike="noStrike" cap="none" baseline="0" dirty="0">
                <a:solidFill>
                  <a:schemeClr val="dk1"/>
                </a:solidFill>
                <a:latin typeface="Arial"/>
                <a:ea typeface="Arial"/>
                <a:cs typeface="Arial"/>
                <a:sym typeface="Arial"/>
              </a:rPr>
              <a:t>Show a sample medication booklet/list</a:t>
            </a:r>
            <a:r>
              <a:rPr lang="en-US" sz="1200" b="0" i="0" u="none" strike="noStrike" cap="none" baseline="0" dirty="0">
                <a:solidFill>
                  <a:schemeClr val="dk1"/>
                </a:solidFill>
                <a:latin typeface="Arial"/>
                <a:ea typeface="Arial"/>
                <a:cs typeface="Arial"/>
                <a:sym typeface="Arial"/>
              </a:rPr>
              <a:t>. Can  also get a printout from their pharmacist.</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It’s also really important to use only one pharmacy so that the pharmacist is aware of all the medications that you take. Ask the participants where they get their medications, how it’s packaged. </a:t>
            </a:r>
            <a:r>
              <a:rPr lang="en-US" sz="1200" b="1" i="0" u="none" strike="noStrike" cap="none" baseline="0" dirty="0">
                <a:solidFill>
                  <a:schemeClr val="dk1"/>
                </a:solidFill>
                <a:latin typeface="Arial"/>
                <a:ea typeface="Arial"/>
                <a:cs typeface="Arial"/>
                <a:sym typeface="Arial"/>
              </a:rPr>
              <a:t>Show blister pack and/or </a:t>
            </a:r>
            <a:r>
              <a:rPr lang="en-US" sz="1200" b="1" i="0" u="none" strike="noStrike" cap="none" baseline="0" dirty="0" err="1">
                <a:solidFill>
                  <a:schemeClr val="dk1"/>
                </a:solidFill>
                <a:latin typeface="Arial"/>
                <a:ea typeface="Arial"/>
                <a:cs typeface="Arial"/>
                <a:sym typeface="Arial"/>
              </a:rPr>
              <a:t>dosette</a:t>
            </a:r>
            <a:r>
              <a:rPr lang="en-US" sz="1200" b="0" i="0" u="none" strike="noStrike" cap="none" baseline="0" dirty="0">
                <a:solidFill>
                  <a:schemeClr val="dk1"/>
                </a:solidFill>
                <a:latin typeface="Arial"/>
                <a:ea typeface="Arial"/>
                <a:cs typeface="Arial"/>
                <a:sym typeface="Arial"/>
              </a:rPr>
              <a:t>.</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You should also never take  another person’s  medication. Medications are prescribed specifically for that person depending on their age, symptoms, etc. </a:t>
            </a:r>
          </a:p>
          <a:p>
            <a:pPr marL="167971" marR="0" lvl="0" indent="-167971" algn="l" rtl="0">
              <a:spcBef>
                <a:spcPts val="0"/>
              </a:spcBef>
              <a:buClr>
                <a:schemeClr val="dk1"/>
              </a:buClr>
              <a:buSzPct val="100000"/>
              <a:buFont typeface="Arial"/>
              <a:buChar char="•"/>
            </a:pPr>
            <a:r>
              <a:rPr lang="en-US" sz="1200" b="0" i="0" u="none" strike="noStrike" cap="none" baseline="0" dirty="0">
                <a:latin typeface="+mn-lt"/>
                <a:ea typeface="Calibri"/>
                <a:cs typeface="Calibri"/>
                <a:sym typeface="Calibri"/>
              </a:rPr>
              <a:t>As we age, our bodies do not break down alcohol  as efficiently so it is best to minimize the use of alcohol as even a small amount can increase the risk of falling</a:t>
            </a:r>
            <a:r>
              <a:rPr lang="en-US" sz="1200" b="0" i="0" u="none" strike="noStrike" cap="none" baseline="0" dirty="0">
                <a:solidFill>
                  <a:schemeClr val="dk1"/>
                </a:solidFill>
                <a:latin typeface="+mn-lt"/>
                <a:ea typeface="Calibri"/>
                <a:cs typeface="Calibri"/>
                <a:sym typeface="Calibri"/>
              </a:rPr>
              <a:t>. The combination of having a nightcap and a medication like a sleeping pill is particularly risky.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mn-lt"/>
                <a:ea typeface="Calibri"/>
                <a:cs typeface="Calibri"/>
                <a:sym typeface="Calibri"/>
              </a:rPr>
              <a:t>If you are unsure about whether it is safe </a:t>
            </a:r>
            <a:r>
              <a:rPr lang="en-US" sz="1200" b="0" i="0" u="none" strike="noStrike" cap="none" baseline="0" dirty="0">
                <a:solidFill>
                  <a:srgbClr val="000000"/>
                </a:solidFill>
                <a:latin typeface="+mn-lt"/>
                <a:ea typeface="Calibri"/>
                <a:cs typeface="Calibri"/>
                <a:sym typeface="Calibri"/>
              </a:rPr>
              <a:t>to drink alcohol or take cannabis with your medication, speak to your doctor, pharmacist or nurse practitioner.</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14</a:t>
            </a:fld>
            <a:endParaRPr lang="en-US"/>
          </a:p>
        </p:txBody>
      </p:sp>
    </p:spTree>
    <p:extLst>
      <p:ext uri="{BB962C8B-B14F-4D97-AF65-F5344CB8AC3E}">
        <p14:creationId xmlns:p14="http://schemas.microsoft.com/office/powerpoint/2010/main" val="316534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Dehydration (when the body has lost too much fluid and electrolytes i.e. mineral compounds required by the body to regulate temperature and maintain healthy fluid balance) can also make you dizzy.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Drink 6 – 8 glasses of fluids including water each day or as directed by your healthcare provider. (Speaker may need to clarify that it’s not 6 - 8 glasses of water plus other fluids, but a total of 6 - 8 glasses of fluids).</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If you have heart failure OR KIDNEY DISEASE or take water pills, talk to your healthcare provider about how much you should drink.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Medications for depression, sleep, blood pressure and other heart problems can cause drop in blood pressure. Talk to your doctor or pharmacist to be sure you are on the right dose and number of medications.</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Dehydration can also be caused by medications such as diuretics or laxatives or some medical problems such as diarrhea, vomiting, heat stroke, high blood sugar, infections or excessive exercise. </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15</a:t>
            </a:fld>
            <a:endParaRPr lang="en-US"/>
          </a:p>
        </p:txBody>
      </p:sp>
    </p:spTree>
    <p:extLst>
      <p:ext uri="{BB962C8B-B14F-4D97-AF65-F5344CB8AC3E}">
        <p14:creationId xmlns:p14="http://schemas.microsoft.com/office/powerpoint/2010/main" val="273115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If you do feel dizzy when you get up, or if your healthcare provider has told you that you have postural hypotension, there are some things you can do.</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After lying in bed or sitting in a chair, clench your fists and circle your ankles 10 times. This helps to raise your blood pressure before you get up.</a:t>
            </a:r>
          </a:p>
          <a:p>
            <a:pPr marL="167971" marR="0" lvl="0" indent="-167971"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Demonstrate and encourage clients to do.</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16</a:t>
            </a:fld>
            <a:endParaRPr lang="en-US"/>
          </a:p>
        </p:txBody>
      </p:sp>
    </p:spTree>
    <p:extLst>
      <p:ext uri="{BB962C8B-B14F-4D97-AF65-F5344CB8AC3E}">
        <p14:creationId xmlns:p14="http://schemas.microsoft.com/office/powerpoint/2010/main" val="413986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latin typeface="Times" panose="02020603050405020304" pitchFamily="18" charset="0"/>
              </a:rPr>
              <a:t>- </a:t>
            </a:r>
            <a:r>
              <a:rPr lang="en-CA" altLang="en-US" dirty="0">
                <a:latin typeface="Arial"/>
                <a:cs typeface="Arial"/>
              </a:rPr>
              <a:t>Eat a variety of healthy foods to make sure you get enough different nutrients.</a:t>
            </a:r>
          </a:p>
          <a:p>
            <a:r>
              <a:rPr lang="en-CA" altLang="en-US" dirty="0">
                <a:latin typeface="Arial"/>
                <a:cs typeface="Arial"/>
              </a:rPr>
              <a:t>- As you age, your body needs less food, but may need more of certain nutrients, such as vitamins or minerals. Vitamin D and Calcium are especially important because they work together to keep bones and muscles healthy. Aim for 1200 mg of Calcium</a:t>
            </a:r>
          </a:p>
          <a:p>
            <a:r>
              <a:rPr lang="en-CA" altLang="en-US" dirty="0">
                <a:latin typeface="Arial"/>
                <a:cs typeface="Arial"/>
              </a:rPr>
              <a:t>and 800 IU of Vitamin D each day if you are over 70 years of age. If you do not get enough milk products or calcium-rich foods, speak to your health care provider about taking a supplement. Everyone over the age of 50 should take a daily Vitamin D supplement of 400 IU. - Choose vegetables and fruits, whole grain foods and protein foods that you enjoy</a:t>
            </a:r>
          </a:p>
          <a:p>
            <a:r>
              <a:rPr lang="en-CA" altLang="en-US" dirty="0">
                <a:latin typeface="Arial"/>
                <a:cs typeface="Arial"/>
              </a:rPr>
              <a:t>- Frozen and canned options can be just as healthy and easier to prepare.</a:t>
            </a:r>
          </a:p>
          <a:p>
            <a:r>
              <a:rPr lang="en-CA" altLang="en-US" dirty="0">
                <a:latin typeface="Arial"/>
                <a:cs typeface="Arial"/>
              </a:rPr>
              <a:t>- If your sense of taste or smell has changed, try different spices and herbs to add more flavour, instead of salt. You can also switch up the texture and temperature of foods to make them more interesting.</a:t>
            </a:r>
          </a:p>
          <a:p>
            <a:r>
              <a:rPr lang="en-CA" altLang="en-US" dirty="0">
                <a:latin typeface="Arial"/>
                <a:cs typeface="Arial"/>
              </a:rPr>
              <a:t>- If some foods have become more difficult to eat, try choosing and preparing foods differently. For example, for a softer texture, try cooking vegetables instead of raw.</a:t>
            </a:r>
          </a:p>
          <a:p>
            <a:r>
              <a:rPr lang="en-CA" altLang="en-US" dirty="0">
                <a:latin typeface="Arial"/>
                <a:cs typeface="Arial"/>
              </a:rPr>
              <a:t>- Make eating enjoyable by eating in a pleasant environment and with other people.</a:t>
            </a:r>
          </a:p>
          <a:p>
            <a:r>
              <a:rPr lang="en-CA" altLang="en-US" dirty="0">
                <a:latin typeface="Arial"/>
                <a:cs typeface="Arial"/>
              </a:rPr>
              <a:t>- As you age, your sense of thirst may decline, but you still need to drink regularly whether you feel thirsty or not. To stay hydrated, drink water throughout the day and with each meal and snack. Satisfy your thirst with water instead of sugary drinks.</a:t>
            </a:r>
          </a:p>
          <a:p>
            <a:r>
              <a:rPr lang="en-CA" altLang="en-US" dirty="0">
                <a:latin typeface="Arial"/>
                <a:cs typeface="Arial"/>
              </a:rPr>
              <a:t>Other foods and drinks that can help keep you hydrated include: lower fat milk,</a:t>
            </a:r>
          </a:p>
          <a:p>
            <a:r>
              <a:rPr lang="en-CA" altLang="en-US" dirty="0">
                <a:latin typeface="Arial"/>
                <a:cs typeface="Arial"/>
              </a:rPr>
              <a:t>low sodium soups, vegetables and fruit, unsweetened fortified soy beverages</a:t>
            </a:r>
          </a:p>
          <a:p>
            <a:pPr eaLnBrk="1" hangingPunct="1">
              <a:spcBef>
                <a:spcPct val="0"/>
              </a:spcBef>
              <a:buFontTx/>
              <a:buChar char="•"/>
            </a:pPr>
            <a:r>
              <a:rPr lang="fr-CA" altLang="en-US" b="1" u="sng" dirty="0">
                <a:latin typeface="Arial"/>
                <a:cs typeface="Arial"/>
              </a:rPr>
              <a:t>Retirement home note</a:t>
            </a:r>
            <a:r>
              <a:rPr lang="fr-CA" altLang="en-US" b="1" dirty="0">
                <a:latin typeface="Arial"/>
                <a:cs typeface="Arial"/>
              </a:rPr>
              <a:t>: </a:t>
            </a:r>
            <a:r>
              <a:rPr lang="fr-CA" altLang="en-US" dirty="0">
                <a:latin typeface="Arial"/>
                <a:cs typeface="Arial"/>
              </a:rPr>
              <a:t>You can </a:t>
            </a:r>
            <a:r>
              <a:rPr lang="fr-CA" altLang="en-US" dirty="0" err="1">
                <a:latin typeface="Arial"/>
                <a:cs typeface="Arial"/>
              </a:rPr>
              <a:t>ask</a:t>
            </a:r>
            <a:r>
              <a:rPr lang="fr-CA" altLang="en-US" dirty="0">
                <a:latin typeface="Arial"/>
                <a:cs typeface="Arial"/>
              </a:rPr>
              <a:t> the group if </a:t>
            </a:r>
            <a:r>
              <a:rPr lang="fr-CA" altLang="en-US" dirty="0" err="1">
                <a:latin typeface="Arial"/>
                <a:cs typeface="Arial"/>
              </a:rPr>
              <a:t>they</a:t>
            </a:r>
            <a:r>
              <a:rPr lang="fr-CA" altLang="en-US" dirty="0">
                <a:latin typeface="Arial"/>
                <a:cs typeface="Arial"/>
              </a:rPr>
              <a:t> </a:t>
            </a:r>
            <a:r>
              <a:rPr lang="fr-CA" altLang="en-US" dirty="0" err="1">
                <a:latin typeface="Arial"/>
                <a:cs typeface="Arial"/>
              </a:rPr>
              <a:t>get</a:t>
            </a:r>
            <a:r>
              <a:rPr lang="fr-CA" altLang="en-US" dirty="0">
                <a:latin typeface="Arial"/>
                <a:cs typeface="Arial"/>
              </a:rPr>
              <a:t> all </a:t>
            </a:r>
            <a:r>
              <a:rPr lang="fr-CA" altLang="en-US" dirty="0" err="1">
                <a:latin typeface="Arial"/>
                <a:cs typeface="Arial"/>
              </a:rPr>
              <a:t>their</a:t>
            </a:r>
            <a:r>
              <a:rPr lang="fr-CA" altLang="en-US" dirty="0">
                <a:latin typeface="Arial"/>
                <a:cs typeface="Arial"/>
              </a:rPr>
              <a:t> </a:t>
            </a:r>
            <a:r>
              <a:rPr lang="fr-CA" altLang="en-US" dirty="0" err="1">
                <a:latin typeface="Arial"/>
                <a:cs typeface="Arial"/>
              </a:rPr>
              <a:t>meals</a:t>
            </a:r>
            <a:r>
              <a:rPr lang="fr-CA" altLang="en-US" dirty="0">
                <a:latin typeface="Arial"/>
                <a:cs typeface="Arial"/>
              </a:rPr>
              <a:t> in the </a:t>
            </a:r>
            <a:r>
              <a:rPr lang="fr-CA" altLang="en-US" dirty="0" err="1">
                <a:latin typeface="Arial"/>
                <a:cs typeface="Arial"/>
              </a:rPr>
              <a:t>dining</a:t>
            </a:r>
            <a:r>
              <a:rPr lang="fr-CA" altLang="en-US" dirty="0">
                <a:latin typeface="Arial"/>
                <a:cs typeface="Arial"/>
              </a:rPr>
              <a:t> room. Can </a:t>
            </a:r>
            <a:r>
              <a:rPr lang="fr-CA" altLang="en-US" dirty="0" err="1">
                <a:latin typeface="Arial"/>
                <a:cs typeface="Arial"/>
              </a:rPr>
              <a:t>they</a:t>
            </a:r>
            <a:r>
              <a:rPr lang="fr-CA" altLang="en-US" dirty="0">
                <a:latin typeface="Arial"/>
                <a:cs typeface="Arial"/>
              </a:rPr>
              <a:t> </a:t>
            </a:r>
            <a:r>
              <a:rPr lang="fr-CA" altLang="en-US" dirty="0" err="1">
                <a:latin typeface="Arial"/>
                <a:cs typeface="Arial"/>
              </a:rPr>
              <a:t>think</a:t>
            </a:r>
            <a:r>
              <a:rPr lang="fr-CA" altLang="en-US" dirty="0">
                <a:latin typeface="Arial"/>
                <a:cs typeface="Arial"/>
              </a:rPr>
              <a:t> of </a:t>
            </a:r>
            <a:r>
              <a:rPr lang="fr-CA" altLang="en-US" dirty="0" err="1">
                <a:latin typeface="Arial"/>
                <a:cs typeface="Arial"/>
              </a:rPr>
              <a:t>ways</a:t>
            </a:r>
            <a:r>
              <a:rPr lang="fr-CA" altLang="en-US" dirty="0">
                <a:latin typeface="Arial"/>
                <a:cs typeface="Arial"/>
              </a:rPr>
              <a:t> to </a:t>
            </a:r>
            <a:r>
              <a:rPr lang="fr-CA" altLang="en-US" dirty="0" err="1">
                <a:latin typeface="Arial"/>
                <a:cs typeface="Arial"/>
              </a:rPr>
              <a:t>increase</a:t>
            </a:r>
            <a:r>
              <a:rPr lang="fr-CA" altLang="en-US" dirty="0">
                <a:latin typeface="Arial"/>
                <a:cs typeface="Arial"/>
              </a:rPr>
              <a:t> </a:t>
            </a:r>
            <a:r>
              <a:rPr lang="fr-CA" altLang="en-US" dirty="0" err="1">
                <a:latin typeface="Arial"/>
                <a:cs typeface="Arial"/>
              </a:rPr>
              <a:t>their</a:t>
            </a:r>
            <a:r>
              <a:rPr lang="fr-CA" altLang="en-US" dirty="0">
                <a:latin typeface="Arial"/>
                <a:cs typeface="Arial"/>
              </a:rPr>
              <a:t> calcium </a:t>
            </a:r>
            <a:r>
              <a:rPr lang="fr-CA" altLang="en-US" dirty="0" err="1">
                <a:latin typeface="Arial"/>
                <a:cs typeface="Arial"/>
              </a:rPr>
              <a:t>intake</a:t>
            </a:r>
            <a:r>
              <a:rPr lang="fr-CA" altLang="en-US" dirty="0">
                <a:latin typeface="Arial"/>
                <a:cs typeface="Arial"/>
              </a:rPr>
              <a:t> at </a:t>
            </a:r>
            <a:r>
              <a:rPr lang="fr-CA" altLang="en-US" dirty="0" err="1">
                <a:latin typeface="Arial"/>
                <a:cs typeface="Arial"/>
              </a:rPr>
              <a:t>meals</a:t>
            </a:r>
            <a:r>
              <a:rPr lang="fr-CA" altLang="en-US" dirty="0">
                <a:latin typeface="Arial"/>
                <a:cs typeface="Arial"/>
              </a:rPr>
              <a:t>? If </a:t>
            </a:r>
            <a:r>
              <a:rPr lang="fr-CA" altLang="en-US" dirty="0" err="1">
                <a:latin typeface="Arial"/>
                <a:cs typeface="Arial"/>
              </a:rPr>
              <a:t>they</a:t>
            </a:r>
            <a:r>
              <a:rPr lang="fr-CA" altLang="en-US" dirty="0">
                <a:latin typeface="Arial"/>
                <a:cs typeface="Arial"/>
              </a:rPr>
              <a:t> have a mini </a:t>
            </a:r>
            <a:r>
              <a:rPr lang="fr-CA" altLang="en-US" dirty="0" err="1">
                <a:latin typeface="Arial"/>
                <a:cs typeface="Arial"/>
              </a:rPr>
              <a:t>fridge</a:t>
            </a:r>
            <a:r>
              <a:rPr lang="fr-CA" altLang="en-US" dirty="0">
                <a:latin typeface="Arial"/>
                <a:cs typeface="Arial"/>
              </a:rPr>
              <a:t>, can </a:t>
            </a:r>
            <a:r>
              <a:rPr lang="fr-CA" altLang="en-US" dirty="0" err="1">
                <a:latin typeface="Arial"/>
                <a:cs typeface="Arial"/>
              </a:rPr>
              <a:t>they</a:t>
            </a:r>
            <a:r>
              <a:rPr lang="fr-CA" altLang="en-US" dirty="0">
                <a:latin typeface="Arial"/>
                <a:cs typeface="Arial"/>
              </a:rPr>
              <a:t> stock </a:t>
            </a:r>
            <a:r>
              <a:rPr lang="fr-CA" altLang="en-US" dirty="0" err="1">
                <a:latin typeface="Arial"/>
                <a:cs typeface="Arial"/>
              </a:rPr>
              <a:t>some</a:t>
            </a:r>
            <a:r>
              <a:rPr lang="fr-CA" altLang="en-US" dirty="0">
                <a:latin typeface="Arial"/>
                <a:cs typeface="Arial"/>
              </a:rPr>
              <a:t> </a:t>
            </a:r>
            <a:r>
              <a:rPr lang="fr-CA" altLang="en-US" dirty="0" err="1">
                <a:latin typeface="Arial"/>
                <a:cs typeface="Arial"/>
              </a:rPr>
              <a:t>cheese</a:t>
            </a:r>
            <a:r>
              <a:rPr lang="fr-CA" altLang="en-US" dirty="0">
                <a:latin typeface="Arial"/>
                <a:cs typeface="Arial"/>
              </a:rPr>
              <a:t> or </a:t>
            </a:r>
            <a:r>
              <a:rPr lang="fr-CA" altLang="en-US" dirty="0" err="1">
                <a:latin typeface="Arial"/>
                <a:cs typeface="Arial"/>
              </a:rPr>
              <a:t>yogurt</a:t>
            </a:r>
            <a:r>
              <a:rPr lang="fr-CA" altLang="en-US" dirty="0">
                <a:latin typeface="Arial"/>
                <a:cs typeface="Arial"/>
              </a:rPr>
              <a:t> for snacks?</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17</a:t>
            </a:fld>
            <a:endParaRPr lang="en-US"/>
          </a:p>
        </p:txBody>
      </p:sp>
    </p:spTree>
    <p:extLst>
      <p:ext uri="{BB962C8B-B14F-4D97-AF65-F5344CB8AC3E}">
        <p14:creationId xmlns:p14="http://schemas.microsoft.com/office/powerpoint/2010/main" val="218172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b="1" u="sng" dirty="0">
                <a:latin typeface="Arial"/>
                <a:cs typeface="Arial"/>
              </a:rPr>
              <a:t>Physical activity = Move More Sit Less</a:t>
            </a:r>
          </a:p>
          <a:p>
            <a:pPr>
              <a:buFontTx/>
              <a:buChar char="•"/>
            </a:pPr>
            <a:r>
              <a:rPr lang="en-CA" altLang="en-US" dirty="0">
                <a:latin typeface="Arial"/>
                <a:cs typeface="Arial"/>
              </a:rPr>
              <a:t> Most important thing you can do to reduce your risk of falling. Need strong muscles and bones to keep fit, strong, flexible, and stable! “</a:t>
            </a:r>
            <a:r>
              <a:rPr lang="en-US" altLang="en-US" b="1" i="1" dirty="0">
                <a:latin typeface="Arial"/>
                <a:cs typeface="Arial"/>
              </a:rPr>
              <a:t>If you don’t use it, you lose it.” You need to be active to continue with your daily activities and  do the things you enjoy</a:t>
            </a:r>
            <a:r>
              <a:rPr lang="en-US" altLang="en-US" b="1" i="1" baseline="0" dirty="0">
                <a:latin typeface="Arial"/>
                <a:cs typeface="Arial"/>
              </a:rPr>
              <a:t> SUCH AS WALKING, SWIMMING, DANCING.</a:t>
            </a:r>
            <a:r>
              <a:rPr lang="en-US" altLang="en-US" b="1" i="1" dirty="0">
                <a:latin typeface="Arial"/>
                <a:cs typeface="Arial"/>
              </a:rPr>
              <a:t> </a:t>
            </a:r>
            <a:r>
              <a:rPr lang="en-CA" altLang="en-US" b="1" dirty="0">
                <a:latin typeface="Arial"/>
                <a:cs typeface="Arial"/>
              </a:rPr>
              <a:t>It is never too late </a:t>
            </a:r>
            <a:r>
              <a:rPr lang="en-CA" altLang="en-US" dirty="0">
                <a:latin typeface="Arial"/>
                <a:cs typeface="Arial"/>
              </a:rPr>
              <a:t>to become active and get the benefits.</a:t>
            </a:r>
          </a:p>
          <a:p>
            <a:pPr>
              <a:buFontTx/>
              <a:buChar char="•"/>
            </a:pPr>
            <a:r>
              <a:rPr lang="en-CA" altLang="en-US" dirty="0">
                <a:latin typeface="Arial"/>
                <a:cs typeface="Arial"/>
              </a:rPr>
              <a:t> 150 minutes of aerobic Physical Activity per week to achieve health benefits – moderate to vigorous intensity.</a:t>
            </a:r>
          </a:p>
          <a:p>
            <a:pPr>
              <a:buFontTx/>
              <a:buChar char="•"/>
            </a:pPr>
            <a:r>
              <a:rPr lang="en-CA" dirty="0">
                <a:latin typeface="Arial"/>
                <a:cs typeface="Arial"/>
              </a:rPr>
              <a:t>should accumulate at least 150 minutes of moderate-to vigorous- intensity aerobic physical activity per week, in bouts of 10 minutes or more.</a:t>
            </a:r>
            <a:endParaRPr lang="en-CA" altLang="en-US" dirty="0">
              <a:latin typeface="Arial"/>
              <a:cs typeface="Arial"/>
            </a:endParaRPr>
          </a:p>
          <a:p>
            <a:pPr>
              <a:buFontTx/>
              <a:buChar char="•"/>
            </a:pPr>
            <a:r>
              <a:rPr lang="en-CA" altLang="en-US" dirty="0">
                <a:latin typeface="Arial"/>
                <a:cs typeface="Arial"/>
              </a:rPr>
              <a:t> Include strength and balance activities at least twice a week, </a:t>
            </a:r>
            <a:r>
              <a:rPr lang="en-CA" altLang="en-US" b="1" dirty="0">
                <a:latin typeface="Arial"/>
                <a:cs typeface="Arial"/>
              </a:rPr>
              <a:t>in addition to the 150 minutes. </a:t>
            </a:r>
          </a:p>
          <a:p>
            <a:pPr>
              <a:buFontTx/>
              <a:buChar char="•"/>
            </a:pPr>
            <a:r>
              <a:rPr lang="en-CA" altLang="en-US" b="1" dirty="0">
                <a:latin typeface="Arial"/>
                <a:cs typeface="Arial"/>
              </a:rPr>
              <a:t>Strength and Balance are especially important for those with poor mobility</a:t>
            </a:r>
          </a:p>
          <a:p>
            <a:pPr>
              <a:buFontTx/>
              <a:buChar char="•"/>
            </a:pPr>
            <a:r>
              <a:rPr lang="en-US" altLang="en-US" dirty="0">
                <a:latin typeface="Arial"/>
                <a:cs typeface="Arial"/>
              </a:rPr>
              <a:t> Talk to a health care professional before beginning a new activity or exercise program to be sure it’s right for you.  </a:t>
            </a:r>
            <a:endParaRPr lang="en-CA" altLang="en-US" dirty="0">
              <a:latin typeface="Arial"/>
              <a:cs typeface="Arial"/>
            </a:endParaRPr>
          </a:p>
          <a:p>
            <a:endParaRPr lang="en-CA" altLang="en-US" dirty="0">
              <a:latin typeface="Arial"/>
              <a:cs typeface="Arial"/>
            </a:endParaRPr>
          </a:p>
          <a:p>
            <a:r>
              <a:rPr lang="en-CA" altLang="en-US" u="sng" dirty="0">
                <a:latin typeface="Arial"/>
                <a:cs typeface="Arial"/>
              </a:rPr>
              <a:t> </a:t>
            </a:r>
            <a:r>
              <a:rPr lang="en-CA" altLang="en-US" b="1" u="sng" dirty="0">
                <a:latin typeface="Arial"/>
                <a:cs typeface="Arial"/>
              </a:rPr>
              <a:t>If at a retirement home:</a:t>
            </a:r>
          </a:p>
          <a:p>
            <a:r>
              <a:rPr lang="en-CA" altLang="en-US" u="sng" dirty="0">
                <a:latin typeface="Arial"/>
                <a:cs typeface="Arial"/>
              </a:rPr>
              <a:t>Ask group if there is exercise class in the retirement home. Ask the group “How many of you go to the exercise class.”</a:t>
            </a:r>
            <a:r>
              <a:rPr lang="en-CA" altLang="en-US" dirty="0">
                <a:latin typeface="Arial"/>
                <a:cs typeface="Arial"/>
              </a:rPr>
              <a:t> (Depending on the residence, more active seniors may be going to programs outside of the facility.)</a:t>
            </a:r>
          </a:p>
          <a:p>
            <a:pPr>
              <a:buFontTx/>
              <a:buChar char="•"/>
            </a:pPr>
            <a:r>
              <a:rPr lang="en-CA" altLang="en-US" dirty="0">
                <a:latin typeface="Arial"/>
                <a:cs typeface="Arial"/>
              </a:rPr>
              <a:t> </a:t>
            </a:r>
            <a:r>
              <a:rPr lang="en-US" altLang="en-US" dirty="0">
                <a:latin typeface="Arial"/>
                <a:cs typeface="Arial"/>
              </a:rPr>
              <a:t> Take advantage of the program being offered to you….</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18</a:t>
            </a:fld>
            <a:endParaRPr lang="en-US"/>
          </a:p>
        </p:txBody>
      </p:sp>
    </p:spTree>
    <p:extLst>
      <p:ext uri="{BB962C8B-B14F-4D97-AF65-F5344CB8AC3E}">
        <p14:creationId xmlns:p14="http://schemas.microsoft.com/office/powerpoint/2010/main" val="215127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a:cs typeface="Arial"/>
              </a:rPr>
              <a:t>If you don’t move it, you lose it.</a:t>
            </a:r>
          </a:p>
          <a:p>
            <a:r>
              <a:rPr lang="en-US" dirty="0">
                <a:latin typeface="Arial"/>
                <a:cs typeface="Arial"/>
              </a:rPr>
              <a:t>What is the difference between exercise and physical activity</a:t>
            </a:r>
          </a:p>
          <a:p>
            <a:r>
              <a:rPr lang="en-CA" u="sng" dirty="0">
                <a:latin typeface="Arial"/>
                <a:cs typeface="Arial"/>
              </a:rPr>
              <a:t>Physical activity: </a:t>
            </a:r>
            <a:r>
              <a:rPr lang="en-CA" dirty="0">
                <a:latin typeface="Arial"/>
                <a:cs typeface="Arial"/>
              </a:rPr>
              <a:t>any bodily movement produced by skeletal muscles that results in energy expenditure. Walking the dog, gardening, housework, shopping (NOT ON LINE!!) dancing, playing with grandchildren</a:t>
            </a:r>
          </a:p>
          <a:p>
            <a:r>
              <a:rPr lang="en-CA" u="sng" dirty="0">
                <a:latin typeface="Arial"/>
                <a:cs typeface="Arial"/>
              </a:rPr>
              <a:t>Exercise: </a:t>
            </a:r>
            <a:r>
              <a:rPr lang="en-CA" dirty="0">
                <a:latin typeface="Arial"/>
                <a:cs typeface="Arial"/>
              </a:rPr>
              <a:t>physical activity that is planned and structured, repetitive movements such as a class or video exercise session</a:t>
            </a:r>
            <a:endParaRPr lang="en-US" dirty="0">
              <a:latin typeface="Arial"/>
              <a:cs typeface="Arial"/>
            </a:endParaRPr>
          </a:p>
          <a:p>
            <a:endParaRPr lang="en-US" dirty="0">
              <a:latin typeface="Arial"/>
              <a:cs typeface="Arial"/>
            </a:endParaRPr>
          </a:p>
          <a:p>
            <a:r>
              <a:rPr lang="en-US" baseline="0" dirty="0">
                <a:latin typeface="Arial"/>
                <a:cs typeface="Arial"/>
              </a:rPr>
              <a:t>Activity</a:t>
            </a:r>
            <a:r>
              <a:rPr lang="en-US" dirty="0">
                <a:latin typeface="Arial"/>
                <a:cs typeface="Arial"/>
              </a:rPr>
              <a:t> </a:t>
            </a:r>
            <a:r>
              <a:rPr lang="en-US" baseline="0" dirty="0">
                <a:latin typeface="Arial"/>
                <a:cs typeface="Arial"/>
              </a:rPr>
              <a:t>is beneficial for many chronic conditions</a:t>
            </a:r>
            <a:r>
              <a:rPr lang="en-CA" dirty="0">
                <a:latin typeface="Arial"/>
                <a:cs typeface="Arial"/>
              </a:rPr>
              <a:t>, </a:t>
            </a:r>
            <a:r>
              <a:rPr lang="en-CA" baseline="0" dirty="0">
                <a:latin typeface="Arial"/>
                <a:cs typeface="Arial"/>
              </a:rPr>
              <a:t>such as </a:t>
            </a:r>
            <a:r>
              <a:rPr lang="en-US" dirty="0">
                <a:latin typeface="Arial"/>
                <a:cs typeface="Arial"/>
              </a:rPr>
              <a:t>arthritis in </a:t>
            </a:r>
            <a:r>
              <a:rPr lang="en-US" baseline="0" dirty="0">
                <a:latin typeface="Arial"/>
                <a:cs typeface="Arial"/>
              </a:rPr>
              <a:t>hips and knees, low</a:t>
            </a:r>
            <a:r>
              <a:rPr lang="en-US" dirty="0">
                <a:latin typeface="Arial"/>
                <a:cs typeface="Arial"/>
              </a:rPr>
              <a:t> back pain</a:t>
            </a:r>
            <a:r>
              <a:rPr lang="en-US" baseline="0" dirty="0">
                <a:latin typeface="Arial"/>
                <a:cs typeface="Arial"/>
              </a:rPr>
              <a:t>, falls prevention, heart failure, coronary</a:t>
            </a:r>
            <a:r>
              <a:rPr lang="en-US" dirty="0">
                <a:latin typeface="Arial"/>
                <a:cs typeface="Arial"/>
              </a:rPr>
              <a:t> artery disease</a:t>
            </a:r>
            <a:r>
              <a:rPr lang="en-US" baseline="0" dirty="0">
                <a:latin typeface="Arial"/>
                <a:cs typeface="Arial"/>
              </a:rPr>
              <a:t>, COPD</a:t>
            </a:r>
            <a:r>
              <a:rPr lang="en-US" dirty="0">
                <a:latin typeface="Arial"/>
                <a:cs typeface="Arial"/>
              </a:rPr>
              <a:t> lung disease</a:t>
            </a:r>
            <a:r>
              <a:rPr lang="en-US" baseline="0" dirty="0">
                <a:latin typeface="Arial"/>
                <a:cs typeface="Arial"/>
              </a:rPr>
              <a:t>, chronic fatigue, </a:t>
            </a:r>
            <a:r>
              <a:rPr lang="en-US" dirty="0">
                <a:latin typeface="Arial"/>
                <a:cs typeface="Arial"/>
              </a:rPr>
              <a:t>diabetes</a:t>
            </a:r>
            <a:endParaRPr lang="en-US" baseline="0" dirty="0">
              <a:latin typeface="Arial"/>
              <a:cs typeface="Arial"/>
            </a:endParaRPr>
          </a:p>
          <a:p>
            <a:endParaRPr lang="en-US" baseline="0" dirty="0">
              <a:latin typeface="Arial"/>
              <a:cs typeface="Arial"/>
            </a:endParaRPr>
          </a:p>
          <a:p>
            <a:r>
              <a:rPr lang="en-US" baseline="0" dirty="0">
                <a:latin typeface="Arial"/>
                <a:cs typeface="Arial"/>
              </a:rPr>
              <a:t>Should be tailored to fall prevention-specific, prescriptive, progressive, challenging, with focus on strength, balance and walking </a:t>
            </a:r>
          </a:p>
          <a:p>
            <a:r>
              <a:rPr lang="en-US" baseline="0" dirty="0">
                <a:latin typeface="Arial"/>
                <a:cs typeface="Arial"/>
              </a:rPr>
              <a:t>Exercise can reduce falls risk by 13-40%</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19</a:t>
            </a:fld>
            <a:endParaRPr lang="en-US"/>
          </a:p>
        </p:txBody>
      </p:sp>
    </p:spTree>
    <p:extLst>
      <p:ext uri="{BB962C8B-B14F-4D97-AF65-F5344CB8AC3E}">
        <p14:creationId xmlns:p14="http://schemas.microsoft.com/office/powerpoint/2010/main" val="1386187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Improving your balance improves walking on uneven ground, riding a bus</a:t>
            </a:r>
          </a:p>
          <a:p>
            <a:r>
              <a:rPr lang="en-US" dirty="0">
                <a:latin typeface="Arial"/>
                <a:cs typeface="Arial"/>
              </a:rPr>
              <a:t>Stronger muscles helps for stairs, curbs, getting out of a chair or car</a:t>
            </a:r>
          </a:p>
          <a:p>
            <a:r>
              <a:rPr lang="en-US" dirty="0">
                <a:latin typeface="Arial"/>
                <a:cs typeface="Arial"/>
              </a:rPr>
              <a:t>Strength and balance give you better Functional mobility for getting out of bed, getting dressed, walking, toileting, bathing, stairs, curbs, walking in the community, preparing food, reaching into the fridge.</a:t>
            </a:r>
          </a:p>
          <a:p>
            <a:r>
              <a:rPr lang="en-US" dirty="0">
                <a:latin typeface="Arial"/>
                <a:cs typeface="Arial"/>
              </a:rPr>
              <a:t>Walking training can be included with balance training</a:t>
            </a:r>
            <a:endParaRPr lang="en-CA" dirty="0"/>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20</a:t>
            </a:fld>
            <a:endParaRPr lang="en-US"/>
          </a:p>
        </p:txBody>
      </p:sp>
    </p:spTree>
    <p:extLst>
      <p:ext uri="{BB962C8B-B14F-4D97-AF65-F5344CB8AC3E}">
        <p14:creationId xmlns:p14="http://schemas.microsoft.com/office/powerpoint/2010/main" val="1773581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Gait= how you walk</a:t>
            </a:r>
          </a:p>
          <a:p>
            <a:r>
              <a:rPr lang="en-US" dirty="0"/>
              <a:t>Gait aids: canes,</a:t>
            </a:r>
            <a:r>
              <a:rPr lang="en-US" baseline="0" dirty="0"/>
              <a:t> walker, wheelchairs &amp; scooters</a:t>
            </a:r>
            <a:endParaRPr lang="en-US" dirty="0"/>
          </a:p>
          <a:p>
            <a:r>
              <a:rPr lang="en-US" dirty="0"/>
              <a:t>Used for mobility &amp; stability-cane for light stability</a:t>
            </a:r>
          </a:p>
          <a:p>
            <a:r>
              <a:rPr lang="en-US" dirty="0"/>
              <a:t>Safety and reduce fall risk-cane or walker</a:t>
            </a:r>
          </a:p>
          <a:p>
            <a:r>
              <a:rPr lang="en-US" dirty="0"/>
              <a:t>Improve/enhance endurance-usually a walker can extend</a:t>
            </a:r>
            <a:r>
              <a:rPr lang="en-US" baseline="0" dirty="0"/>
              <a:t> </a:t>
            </a:r>
            <a:r>
              <a:rPr lang="en-US" dirty="0"/>
              <a:t>endurance </a:t>
            </a:r>
            <a:r>
              <a:rPr lang="en-US" baseline="0" dirty="0"/>
              <a:t> by reducing workload-gets people outdoors</a:t>
            </a:r>
            <a:r>
              <a:rPr lang="en-US" dirty="0"/>
              <a:t> and able to </a:t>
            </a:r>
            <a:r>
              <a:rPr lang="en-US" baseline="0" dirty="0"/>
              <a:t>go further.</a:t>
            </a:r>
          </a:p>
          <a:p>
            <a:r>
              <a:rPr lang="en-US" baseline="0" dirty="0"/>
              <a:t>Reduces pain-</a:t>
            </a:r>
            <a:r>
              <a:rPr lang="en-US" dirty="0"/>
              <a:t> by taking the weight off a painful joint such as a hip or knee</a:t>
            </a:r>
          </a:p>
          <a:p>
            <a:r>
              <a:rPr lang="en-US" baseline="0" dirty="0"/>
              <a:t>Reduces</a:t>
            </a:r>
            <a:r>
              <a:rPr lang="en-US" dirty="0"/>
              <a:t> a limp, makes for a smoother step pattern and that reduces the strain on other joints</a:t>
            </a:r>
            <a:endParaRPr lang="en-US" baseline="0" dirty="0"/>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22</a:t>
            </a:fld>
            <a:endParaRPr lang="en-US"/>
          </a:p>
        </p:txBody>
      </p:sp>
    </p:spTree>
    <p:extLst>
      <p:ext uri="{BB962C8B-B14F-4D97-AF65-F5344CB8AC3E}">
        <p14:creationId xmlns:p14="http://schemas.microsoft.com/office/powerpoint/2010/main" val="179281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a:latin typeface="Arial"/>
                <a:cs typeface="Arial"/>
              </a:rPr>
              <a:t>Recognize these people? </a:t>
            </a:r>
          </a:p>
          <a:p>
            <a:r>
              <a:rPr lang="en-US" altLang="en-US" dirty="0">
                <a:latin typeface="Arial"/>
                <a:cs typeface="Arial"/>
              </a:rPr>
              <a:t>Hillary Clinton,</a:t>
            </a:r>
            <a:r>
              <a:rPr lang="en-US" altLang="en-US" baseline="0" dirty="0">
                <a:latin typeface="Arial"/>
                <a:cs typeface="Arial"/>
              </a:rPr>
              <a:t>  L</a:t>
            </a:r>
            <a:r>
              <a:rPr lang="en-US" altLang="en-US" dirty="0">
                <a:latin typeface="Arial"/>
                <a:cs typeface="Arial"/>
              </a:rPr>
              <a:t>eonard</a:t>
            </a:r>
            <a:r>
              <a:rPr lang="en-US" altLang="en-US" baseline="0" dirty="0">
                <a:latin typeface="Arial"/>
                <a:cs typeface="Arial"/>
              </a:rPr>
              <a:t> Cohen</a:t>
            </a:r>
            <a:r>
              <a:rPr lang="en-US" altLang="en-US" dirty="0">
                <a:latin typeface="Arial"/>
                <a:cs typeface="Arial"/>
              </a:rPr>
              <a:t>,  Madonna  Helen Mirren, Kelsey </a:t>
            </a:r>
            <a:r>
              <a:rPr lang="en-US" altLang="en-US" dirty="0" err="1">
                <a:latin typeface="Arial"/>
                <a:cs typeface="Arial"/>
              </a:rPr>
              <a:t>Grammer</a:t>
            </a:r>
            <a:r>
              <a:rPr lang="en-US" altLang="en-US" dirty="0">
                <a:latin typeface="Arial"/>
                <a:cs typeface="Arial"/>
              </a:rPr>
              <a:t>, Fidel </a:t>
            </a:r>
            <a:r>
              <a:rPr lang="en-US" altLang="en-US" b="0" u="none" dirty="0">
                <a:latin typeface="Arial"/>
                <a:cs typeface="Arial"/>
              </a:rPr>
              <a:t>Castro</a:t>
            </a:r>
            <a:r>
              <a:rPr lang="en-US" altLang="en-US" b="0" u="none" baseline="0" dirty="0">
                <a:latin typeface="Arial"/>
                <a:cs typeface="Arial"/>
              </a:rPr>
              <a:t>, </a:t>
            </a:r>
            <a:endParaRPr lang="en-US" altLang="en-US" b="0" u="none" dirty="0">
              <a:latin typeface="Arial"/>
              <a:cs typeface="Arial"/>
            </a:endParaRPr>
          </a:p>
          <a:p>
            <a:endParaRPr lang="en-US" altLang="en-US" b="1" u="sng" dirty="0">
              <a:solidFill>
                <a:srgbClr val="3366FF"/>
              </a:solidFill>
              <a:latin typeface="Arial"/>
              <a:cs typeface="Arial"/>
            </a:endParaRPr>
          </a:p>
          <a:p>
            <a:endParaRPr lang="en-US" altLang="en-US" dirty="0">
              <a:latin typeface="Arial"/>
              <a:cs typeface="Arial"/>
            </a:endParaRPr>
          </a:p>
          <a:p>
            <a:r>
              <a:rPr lang="en-US" altLang="en-US" b="1" u="sng" dirty="0">
                <a:latin typeface="Arial"/>
                <a:cs typeface="Arial"/>
              </a:rPr>
              <a:t>Can you guess what they have in common?</a:t>
            </a:r>
          </a:p>
          <a:p>
            <a:r>
              <a:rPr lang="en-US" altLang="en-US" dirty="0">
                <a:latin typeface="Arial"/>
                <a:cs typeface="Arial"/>
              </a:rPr>
              <a:t>All have had serious falls – with a variety of injuries.</a:t>
            </a:r>
          </a:p>
          <a:p>
            <a:r>
              <a:rPr lang="en-US" altLang="en-US" dirty="0">
                <a:latin typeface="Arial"/>
                <a:cs typeface="Arial"/>
              </a:rPr>
              <a:t>A fall can have devastating consequences and can significantly affect one’s quality of life. </a:t>
            </a:r>
          </a:p>
          <a:p>
            <a:endParaRPr lang="en-US" altLang="en-US" dirty="0">
              <a:latin typeface="Arial"/>
              <a:cs typeface="Arial"/>
            </a:endParaRPr>
          </a:p>
          <a:p>
            <a:r>
              <a:rPr lang="en-US" altLang="en-US" b="1" u="sng" dirty="0">
                <a:latin typeface="Arial"/>
                <a:cs typeface="Arial"/>
              </a:rPr>
              <a:t>A fall can happen to anyone, but…..</a:t>
            </a:r>
          </a:p>
          <a:p>
            <a:pPr>
              <a:buFontTx/>
              <a:buChar char="•"/>
            </a:pPr>
            <a:r>
              <a:rPr lang="en-CA" altLang="en-US" dirty="0">
                <a:latin typeface="Arial"/>
                <a:cs typeface="Arial"/>
              </a:rPr>
              <a:t> risk increases with age</a:t>
            </a:r>
          </a:p>
          <a:p>
            <a:pPr>
              <a:buFontTx/>
              <a:buChar char="•"/>
            </a:pPr>
            <a:r>
              <a:rPr lang="en-CA" altLang="en-US" dirty="0">
                <a:latin typeface="Arial"/>
                <a:cs typeface="Arial"/>
              </a:rPr>
              <a:t> big impact on health, mobility and independence in later years</a:t>
            </a:r>
            <a:endParaRPr lang="en-US" altLang="en-US" dirty="0">
              <a:latin typeface="Arial"/>
              <a:cs typeface="Arial"/>
            </a:endParaRPr>
          </a:p>
          <a:p>
            <a:endParaRPr lang="en-US" altLang="en-US" dirty="0">
              <a:latin typeface="Arial"/>
              <a:cs typeface="Arial"/>
            </a:endParaRPr>
          </a:p>
          <a:p>
            <a:r>
              <a:rPr lang="en-US" altLang="en-US" dirty="0">
                <a:latin typeface="Arial"/>
                <a:cs typeface="Arial"/>
              </a:rPr>
              <a:t>However, Falls are NOT a normal part of aging.</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a:t>
            </a:fld>
            <a:endParaRPr lang="en-US"/>
          </a:p>
        </p:txBody>
      </p:sp>
    </p:spTree>
    <p:extLst>
      <p:ext uri="{BB962C8B-B14F-4D97-AF65-F5344CB8AC3E}">
        <p14:creationId xmlns:p14="http://schemas.microsoft.com/office/powerpoint/2010/main" val="17986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CA" dirty="0">
                <a:solidFill>
                  <a:srgbClr val="000000"/>
                </a:solidFill>
                <a:latin typeface="Arial"/>
                <a:cs typeface="Arial"/>
              </a:rPr>
              <a:t>Do you need balance support or  for taking weight off a joint? </a:t>
            </a:r>
            <a:endParaRPr lang="en-CA" sz="1100" dirty="0">
              <a:solidFill>
                <a:srgbClr val="000000"/>
              </a:solidFill>
              <a:latin typeface="Arial"/>
              <a:cs typeface="Arial"/>
            </a:endParaRPr>
          </a:p>
          <a:p>
            <a:pPr defTabSz="897301" eaLnBrk="0" fontAlgn="base" hangingPunct="0">
              <a:spcBef>
                <a:spcPct val="30000"/>
              </a:spcBef>
              <a:spcAft>
                <a:spcPct val="0"/>
              </a:spcAft>
              <a:defRPr/>
            </a:pPr>
            <a:endParaRPr lang="en-CA" dirty="0">
              <a:solidFill>
                <a:srgbClr val="000000"/>
              </a:solidFill>
              <a:latin typeface="Arial"/>
              <a:cs typeface="Arial"/>
            </a:endParaRPr>
          </a:p>
          <a:p>
            <a:pPr defTabSz="897301" eaLnBrk="0" fontAlgn="base" hangingPunct="0">
              <a:spcBef>
                <a:spcPct val="30000"/>
              </a:spcBef>
              <a:spcAft>
                <a:spcPct val="0"/>
              </a:spcAft>
              <a:defRPr/>
            </a:pPr>
            <a:r>
              <a:rPr lang="en-CA" dirty="0">
                <a:solidFill>
                  <a:srgbClr val="000000"/>
                </a:solidFill>
                <a:latin typeface="Arial"/>
                <a:cs typeface="Arial"/>
              </a:rPr>
              <a:t>Physiotherapist assessment  is recommended to make</a:t>
            </a:r>
            <a:r>
              <a:rPr lang="en-CA" baseline="0" dirty="0">
                <a:solidFill>
                  <a:srgbClr val="000000"/>
                </a:solidFill>
                <a:latin typeface="Arial"/>
                <a:cs typeface="Arial"/>
              </a:rPr>
              <a:t> sure that you have the right aid that fits You and Your needs and to be</a:t>
            </a:r>
            <a:r>
              <a:rPr lang="en-CA" dirty="0">
                <a:solidFill>
                  <a:srgbClr val="000000"/>
                </a:solidFill>
                <a:latin typeface="Arial"/>
                <a:cs typeface="Arial"/>
              </a:rPr>
              <a:t> taught how best to use</a:t>
            </a:r>
            <a:r>
              <a:rPr lang="en-CA" baseline="0" dirty="0">
                <a:solidFill>
                  <a:srgbClr val="000000"/>
                </a:solidFill>
                <a:latin typeface="Arial"/>
                <a:cs typeface="Arial"/>
              </a:rPr>
              <a:t> it.</a:t>
            </a:r>
            <a:endParaRPr lang="en-CA" dirty="0">
              <a:solidFill>
                <a:srgbClr val="000000"/>
              </a:solidFill>
              <a:latin typeface="Arial"/>
              <a:cs typeface="Arial"/>
            </a:endParaRPr>
          </a:p>
          <a:p>
            <a:pPr defTabSz="897301" eaLnBrk="0" fontAlgn="base" hangingPunct="0">
              <a:spcBef>
                <a:spcPct val="30000"/>
              </a:spcBef>
              <a:spcAft>
                <a:spcPct val="0"/>
              </a:spcAft>
              <a:defRPr/>
            </a:pPr>
            <a:r>
              <a:rPr lang="en-CA" dirty="0">
                <a:solidFill>
                  <a:srgbClr val="000000"/>
                </a:solidFill>
                <a:latin typeface="Arial"/>
                <a:cs typeface="Arial"/>
              </a:rPr>
              <a:t>Mention canes with different tip shapes, sizes, ice picks </a:t>
            </a:r>
          </a:p>
          <a:p>
            <a:pPr marL="400050"/>
            <a:r>
              <a:rPr lang="en-CA" dirty="0">
                <a:solidFill>
                  <a:srgbClr val="000000"/>
                </a:solidFill>
                <a:latin typeface="Arial"/>
                <a:cs typeface="Arial"/>
              </a:rPr>
              <a:t>Where to get a walking aid? </a:t>
            </a:r>
          </a:p>
          <a:p>
            <a:pPr marL="628650" lvl="1" indent="-171450">
              <a:buFont typeface="Arial"/>
              <a:buChar char="•"/>
            </a:pPr>
            <a:r>
              <a:rPr lang="en-CA" dirty="0">
                <a:solidFill>
                  <a:srgbClr val="000000"/>
                </a:solidFill>
                <a:latin typeface="Arial"/>
                <a:cs typeface="Arial"/>
              </a:rPr>
              <a:t>Canes –available at most pharmacies</a:t>
            </a:r>
          </a:p>
          <a:p>
            <a:pPr marL="628650" lvl="1" indent="-171450">
              <a:buFont typeface="Arial"/>
              <a:buChar char="•"/>
            </a:pPr>
            <a:r>
              <a:rPr lang="en-CA" dirty="0">
                <a:solidFill>
                  <a:srgbClr val="000000"/>
                </a:solidFill>
                <a:latin typeface="Arial"/>
                <a:cs typeface="Arial"/>
              </a:rPr>
              <a:t>Walkers—rent/buy at medical supply stores</a:t>
            </a:r>
          </a:p>
          <a:p>
            <a:pPr marL="1085850" lvl="2" indent="-171450">
              <a:buFont typeface="Arial"/>
              <a:buChar char="•"/>
            </a:pPr>
            <a:r>
              <a:rPr lang="en-CA" dirty="0">
                <a:solidFill>
                  <a:srgbClr val="000000"/>
                </a:solidFill>
                <a:latin typeface="Arial"/>
                <a:cs typeface="Arial"/>
              </a:rPr>
              <a:t>If you need a walker </a:t>
            </a:r>
            <a:r>
              <a:rPr lang="en-CA" u="sng" dirty="0">
                <a:solidFill>
                  <a:srgbClr val="000000"/>
                </a:solidFill>
                <a:latin typeface="Arial"/>
                <a:cs typeface="Arial"/>
              </a:rPr>
              <a:t>most of the time</a:t>
            </a:r>
            <a:r>
              <a:rPr lang="en-CA" dirty="0">
                <a:solidFill>
                  <a:srgbClr val="000000"/>
                </a:solidFill>
                <a:latin typeface="Arial"/>
                <a:cs typeface="Arial"/>
              </a:rPr>
              <a:t>, you may qualify for provincial government funding through the Assistive Devices Program (ADP) </a:t>
            </a:r>
          </a:p>
          <a:p>
            <a:pPr marL="628650" lvl="1" indent="-171450">
              <a:buFont typeface="Arial"/>
              <a:buChar char="•"/>
            </a:pPr>
            <a:r>
              <a:rPr lang="en-CA" dirty="0">
                <a:solidFill>
                  <a:srgbClr val="000000"/>
                </a:solidFill>
                <a:latin typeface="Arial"/>
                <a:cs typeface="Arial"/>
              </a:rPr>
              <a:t>Nordic/walking poles-can be considered for light balance or</a:t>
            </a:r>
          </a:p>
          <a:p>
            <a:pPr marL="628650" lvl="1" indent="-171450">
              <a:buFont typeface="Arial"/>
              <a:buChar char="•"/>
            </a:pPr>
            <a:r>
              <a:rPr lang="en-CA" dirty="0">
                <a:solidFill>
                  <a:srgbClr val="000000"/>
                </a:solidFill>
                <a:latin typeface="Arial"/>
                <a:cs typeface="Arial"/>
              </a:rPr>
              <a:t>offloading -available at many outdoor sporting stores</a:t>
            </a:r>
          </a:p>
          <a:p>
            <a:pPr defTabSz="897301" eaLnBrk="0" fontAlgn="base" hangingPunct="0">
              <a:spcBef>
                <a:spcPct val="30000"/>
              </a:spcBef>
              <a:spcAft>
                <a:spcPct val="0"/>
              </a:spcAft>
              <a:defRPr/>
            </a:pPr>
            <a:endParaRPr lang="en-CA" dirty="0">
              <a:solidFill>
                <a:srgbClr val="000000"/>
              </a:solidFill>
              <a:latin typeface="Arial"/>
              <a:cs typeface="Arial"/>
            </a:endParaRPr>
          </a:p>
          <a:p>
            <a:pPr defTabSz="897301" eaLnBrk="0" fontAlgn="base" hangingPunct="0">
              <a:spcBef>
                <a:spcPct val="30000"/>
              </a:spcBef>
              <a:spcAft>
                <a:spcPct val="0"/>
              </a:spcAft>
              <a:defRPr/>
            </a:pPr>
            <a:r>
              <a:rPr lang="en-CA" dirty="0">
                <a:solidFill>
                  <a:srgbClr val="000000"/>
                </a:solidFill>
                <a:latin typeface="Arial"/>
                <a:cs typeface="Arial"/>
              </a:rPr>
              <a:t>Nordic poles-can be helpful</a:t>
            </a:r>
            <a:r>
              <a:rPr lang="en-CA" baseline="0" dirty="0">
                <a:solidFill>
                  <a:srgbClr val="000000"/>
                </a:solidFill>
                <a:latin typeface="Arial"/>
                <a:cs typeface="Arial"/>
              </a:rPr>
              <a:t> for fitness, balance assist, light offloading, helpful to take a </a:t>
            </a:r>
            <a:r>
              <a:rPr lang="en-CA" baseline="0" dirty="0" err="1">
                <a:solidFill>
                  <a:srgbClr val="000000"/>
                </a:solidFill>
                <a:latin typeface="Arial"/>
                <a:cs typeface="Arial"/>
              </a:rPr>
              <a:t>nordic</a:t>
            </a:r>
            <a:r>
              <a:rPr lang="en-CA" baseline="0" dirty="0">
                <a:solidFill>
                  <a:srgbClr val="000000"/>
                </a:solidFill>
                <a:latin typeface="Arial"/>
                <a:cs typeface="Arial"/>
              </a:rPr>
              <a:t> walking class to learn technique</a:t>
            </a:r>
            <a:endParaRPr lang="en-CA" dirty="0">
              <a:solidFill>
                <a:srgbClr val="000000"/>
              </a:solidFill>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23</a:t>
            </a:fld>
            <a:endParaRPr lang="en-US"/>
          </a:p>
        </p:txBody>
      </p:sp>
    </p:spTree>
    <p:extLst>
      <p:ext uri="{BB962C8B-B14F-4D97-AF65-F5344CB8AC3E}">
        <p14:creationId xmlns:p14="http://schemas.microsoft.com/office/powerpoint/2010/main" val="82034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1" i="0" u="none" strike="noStrike" cap="none" baseline="0" dirty="0">
                <a:solidFill>
                  <a:schemeClr val="dk1"/>
                </a:solidFill>
                <a:latin typeface="Arial"/>
                <a:ea typeface="Arial"/>
                <a:cs typeface="Arial"/>
                <a:sym typeface="Arial"/>
              </a:rPr>
              <a:t>Importance of a well</a:t>
            </a:r>
            <a:r>
              <a:rPr lang="en-US" sz="1200" b="1" i="0" u="none" strike="noStrike" cap="none" dirty="0">
                <a:solidFill>
                  <a:schemeClr val="dk1"/>
                </a:solidFill>
                <a:latin typeface="Arial"/>
                <a:ea typeface="Arial"/>
                <a:cs typeface="Arial"/>
                <a:sym typeface="Arial"/>
              </a:rPr>
              <a:t> fitting supportive shoe</a:t>
            </a:r>
            <a:endParaRPr lang="en-US" sz="1200" b="1" i="0" u="none" strike="noStrike" cap="none" baseline="0" dirty="0">
              <a:solidFill>
                <a:schemeClr val="dk1"/>
              </a:solidFill>
              <a:latin typeface="Arial"/>
              <a:ea typeface="Arial"/>
              <a:cs typeface="Arial"/>
              <a:sym typeface="Arial"/>
            </a:endParaRPr>
          </a:p>
          <a:p>
            <a:pPr marL="171450" indent="-171450">
              <a:buFont typeface="Arial"/>
              <a:buChar char="•"/>
            </a:pPr>
            <a:r>
              <a:rPr lang="en-US" dirty="0"/>
              <a:t>Stability     </a:t>
            </a:r>
            <a:endParaRPr lang="en-US" b="1" dirty="0"/>
          </a:p>
          <a:p>
            <a:pPr marL="171450" indent="-171450">
              <a:buFont typeface="Arial"/>
              <a:buChar char="•"/>
            </a:pPr>
            <a:r>
              <a:rPr lang="en-US" dirty="0"/>
              <a:t>Comfort and pain reduction</a:t>
            </a:r>
          </a:p>
          <a:p>
            <a:pPr marL="171450" indent="-171450">
              <a:buFont typeface="Arial"/>
              <a:buChar char="•"/>
            </a:pPr>
            <a:r>
              <a:rPr lang="en-US" dirty="0"/>
              <a:t>Protection-especially diabetic feet</a:t>
            </a:r>
          </a:p>
          <a:p>
            <a:pPr marL="171450" indent="-171450">
              <a:buFont typeface="Arial"/>
              <a:buChar char="•"/>
            </a:pPr>
            <a:r>
              <a:rPr lang="en-US" dirty="0"/>
              <a:t>Shock absorption and support for all lower body joints</a:t>
            </a:r>
          </a:p>
          <a:p>
            <a:pPr marL="171450" indent="-171450">
              <a:buFont typeface="Arial"/>
              <a:buChar char="•"/>
            </a:pPr>
            <a:r>
              <a:rPr lang="en-US" dirty="0"/>
              <a:t>Reduce slipping</a:t>
            </a:r>
          </a:p>
          <a:p>
            <a:pPr marL="171450" indent="-171450">
              <a:buFont typeface="Arial"/>
              <a:buChar char="•"/>
            </a:pPr>
            <a:r>
              <a:rPr lang="en-US" dirty="0"/>
              <a:t>Consider Ice picks and</a:t>
            </a:r>
            <a:r>
              <a:rPr lang="en-US" baseline="0" dirty="0"/>
              <a:t> warm winter boots when the weather requires it.</a:t>
            </a:r>
            <a:endParaRPr lang="en-US" dirty="0"/>
          </a:p>
          <a:p>
            <a:pPr marL="171450" indent="-171450">
              <a:buFont typeface="Arial"/>
              <a:buChar char="•"/>
            </a:pPr>
            <a:r>
              <a:rPr lang="en-US" b="1" dirty="0"/>
              <a:t>Reduce fall risk</a:t>
            </a:r>
          </a:p>
          <a:p>
            <a:pPr marL="171450" indent="-171450">
              <a:buFont typeface="Arial"/>
              <a:buChar char="•"/>
            </a:pPr>
            <a:endParaRPr lang="en-US" sz="2400" dirty="0"/>
          </a:p>
          <a:p>
            <a:pPr marL="0" marR="0" lvl="0" indent="0" algn="l" rtl="0">
              <a:spcBef>
                <a:spcPts val="0"/>
              </a:spcBef>
              <a:buSzPct val="25000"/>
              <a:buNone/>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Review components of ideal shoe</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Have seniors check own shoes or show your own. Depending on your audience, you could ask them to pair up and look at their own shoes to decide who has good shoes and ask where they were purchased., etc.</a:t>
            </a:r>
          </a:p>
          <a:p>
            <a:pPr marL="0" marR="0" lvl="0" indent="0" algn="l" rtl="0">
              <a:spcBef>
                <a:spcPts val="0"/>
              </a:spcBef>
              <a:buSzPct val="25000"/>
              <a:buNone/>
            </a:pPr>
            <a:r>
              <a:rPr lang="en-US" sz="1200" b="0" i="0" u="none" strike="noStrike" cap="none" baseline="0" dirty="0">
                <a:solidFill>
                  <a:schemeClr val="dk1"/>
                </a:solidFill>
                <a:latin typeface="Arial"/>
                <a:ea typeface="Arial"/>
                <a:cs typeface="Arial"/>
                <a:sym typeface="Arial"/>
              </a:rPr>
              <a:t>Stocking feet on certain flooring can also be hazardous. </a:t>
            </a:r>
          </a:p>
          <a:p>
            <a:pPr marL="225517" marR="0" lvl="0" indent="-225517" algn="l" rtl="0">
              <a:spcBef>
                <a:spcPts val="0"/>
              </a:spcBef>
              <a:buNone/>
            </a:pPr>
            <a:endParaRPr lang="en-US" sz="1200" b="0" i="0" u="none" strike="noStrike" cap="none" baseline="0" dirty="0">
              <a:solidFill>
                <a:schemeClr val="dk1"/>
              </a:solidFill>
              <a:latin typeface="Arial"/>
              <a:ea typeface="Arial"/>
              <a:cs typeface="Arial"/>
              <a:sym typeface="Arial"/>
            </a:endParaRPr>
          </a:p>
          <a:p>
            <a:pPr marL="225517" marR="0" lvl="0" indent="-225517" algn="l" rtl="0">
              <a:spcBef>
                <a:spcPts val="0"/>
              </a:spcBef>
              <a:buSzPct val="25000"/>
              <a:buNone/>
            </a:pPr>
            <a:r>
              <a:rPr lang="en-US" sz="1200" b="1" i="0" u="none" strike="noStrike" cap="none" baseline="0" dirty="0">
                <a:solidFill>
                  <a:schemeClr val="dk1"/>
                </a:solidFill>
                <a:latin typeface="Arial"/>
                <a:ea typeface="Arial"/>
                <a:cs typeface="Arial"/>
                <a:sym typeface="Arial"/>
              </a:rPr>
              <a:t>Show:</a:t>
            </a:r>
          </a:p>
          <a:p>
            <a:pPr marL="167971" marR="0" lvl="0" indent="-167971"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Example of a good shoe, boot and/or slipper </a:t>
            </a:r>
          </a:p>
          <a:p>
            <a:pPr marL="167971" marR="0" lvl="0" indent="-167971"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Show example of non-slip socks</a:t>
            </a:r>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24</a:t>
            </a:fld>
            <a:endParaRPr lang="en-US"/>
          </a:p>
        </p:txBody>
      </p:sp>
    </p:spTree>
    <p:extLst>
      <p:ext uri="{BB962C8B-B14F-4D97-AF65-F5344CB8AC3E}">
        <p14:creationId xmlns:p14="http://schemas.microsoft.com/office/powerpoint/2010/main" val="417585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What’s wrong with these photos? Not paying attention, multitasking</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Stress importance of paying attention especially in unfamiliar settings – give examples such as stairs, uneven flooring, etc. </a:t>
            </a:r>
          </a:p>
          <a:p>
            <a:pPr marL="225517" marR="0" lvl="0" indent="-225517" algn="l" rtl="0">
              <a:spcBef>
                <a:spcPts val="0"/>
              </a:spcBef>
              <a:buNone/>
            </a:pPr>
            <a:endParaRPr lang="en-US" sz="1200" b="0" i="0" u="none" strike="noStrike" cap="none" baseline="0" dirty="0">
              <a:solidFill>
                <a:schemeClr val="dk1"/>
              </a:solidFill>
              <a:latin typeface="Arial"/>
              <a:ea typeface="Arial"/>
              <a:cs typeface="Arial"/>
              <a:sym typeface="Arial"/>
            </a:endParaRPr>
          </a:p>
          <a:p>
            <a:pPr marL="225517" marR="0" lvl="0" indent="-225517" algn="l" rtl="0">
              <a:spcBef>
                <a:spcPts val="0"/>
              </a:spcBef>
              <a:buSzPct val="25000"/>
              <a:buNone/>
            </a:pPr>
            <a:r>
              <a:rPr lang="en-US" sz="1200" b="0" i="0" u="none" strike="noStrike" cap="none" baseline="0" dirty="0">
                <a:solidFill>
                  <a:schemeClr val="dk1"/>
                </a:solidFill>
                <a:latin typeface="Arial"/>
                <a:ea typeface="Arial"/>
                <a:cs typeface="Arial"/>
                <a:sym typeface="Arial"/>
              </a:rPr>
              <a:t>Winter:</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When walking in winter - ice, snow and piles of snow become barriers to getting out and about. </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Keep walkways clear of snow.  There are snow removal programs such as ‘Snow Angels’ to help</a:t>
            </a:r>
            <a:r>
              <a:rPr lang="en-US" sz="1200" b="0" i="1" u="none" strike="noStrike" cap="none" baseline="0" dirty="0">
                <a:solidFill>
                  <a:schemeClr val="dk1"/>
                </a:solidFill>
                <a:latin typeface="Arial"/>
                <a:ea typeface="Arial"/>
                <a:cs typeface="Arial"/>
                <a:sym typeface="Arial"/>
              </a:rPr>
              <a:t>.  Find out local information</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Can use ice melt or sand or even kitty litter on your walks for traction. </a:t>
            </a:r>
            <a:r>
              <a:rPr lang="en-US" sz="1200" b="1" i="0" u="none" strike="noStrike" cap="none" baseline="0" dirty="0">
                <a:solidFill>
                  <a:schemeClr val="dk1"/>
                </a:solidFill>
                <a:latin typeface="Arial"/>
                <a:ea typeface="Arial"/>
                <a:cs typeface="Arial"/>
                <a:sym typeface="Arial"/>
              </a:rPr>
              <a:t>Can show bag of sand to carry with you.</a:t>
            </a:r>
            <a:r>
              <a:rPr lang="en-US" sz="1200" b="0" i="0" u="none" strike="noStrike" cap="none" baseline="0" dirty="0">
                <a:solidFill>
                  <a:schemeClr val="dk1"/>
                </a:solidFill>
                <a:latin typeface="Arial"/>
                <a:ea typeface="Arial"/>
                <a:cs typeface="Arial"/>
                <a:sym typeface="Arial"/>
              </a:rPr>
              <a:t> Usually available  within communities, outside seniors’ </a:t>
            </a:r>
            <a:r>
              <a:rPr lang="en-US" sz="1200" b="0" i="0" u="none" strike="noStrike" cap="none" baseline="0" dirty="0" err="1">
                <a:solidFill>
                  <a:schemeClr val="dk1"/>
                </a:solidFill>
                <a:latin typeface="Arial"/>
                <a:ea typeface="Arial"/>
                <a:cs typeface="Arial"/>
                <a:sym typeface="Arial"/>
              </a:rPr>
              <a:t>centres</a:t>
            </a:r>
            <a:r>
              <a:rPr lang="en-US" sz="1200" b="0" i="0" u="none" strike="noStrike" cap="none" baseline="0" dirty="0">
                <a:solidFill>
                  <a:schemeClr val="dk1"/>
                </a:solidFill>
                <a:latin typeface="Arial"/>
                <a:ea typeface="Arial"/>
                <a:cs typeface="Arial"/>
                <a:sym typeface="Arial"/>
              </a:rPr>
              <a:t>, etc.</a:t>
            </a:r>
          </a:p>
          <a:p>
            <a:pPr marL="167971" marR="0" lvl="0" indent="-16797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Try to avoid walking over </a:t>
            </a:r>
            <a:r>
              <a:rPr lang="en-US" dirty="0">
                <a:solidFill>
                  <a:schemeClr val="dk1"/>
                </a:solidFill>
                <a:latin typeface="Arial"/>
                <a:ea typeface="Arial"/>
                <a:cs typeface="Arial"/>
                <a:sym typeface="Arial"/>
              </a:rPr>
              <a:t>drifts or snowbanks</a:t>
            </a:r>
            <a:r>
              <a:rPr lang="en-US" sz="1200" b="0" i="0" u="none" strike="noStrike" cap="none" baseline="0" dirty="0">
                <a:solidFill>
                  <a:schemeClr val="dk1"/>
                </a:solidFill>
                <a:latin typeface="Arial"/>
                <a:ea typeface="Arial"/>
                <a:cs typeface="Arial"/>
                <a:sym typeface="Arial"/>
              </a:rPr>
              <a:t>, go around where possible. </a:t>
            </a:r>
          </a:p>
          <a:p>
            <a:pPr marL="225517" marR="0" lvl="0" indent="-149317" algn="l" rtl="0">
              <a:spcBef>
                <a:spcPts val="0"/>
              </a:spcBef>
              <a:buClr>
                <a:schemeClr val="dk1"/>
              </a:buClr>
              <a:buFont typeface="Calibri"/>
              <a:buNone/>
            </a:pPr>
            <a:endParaRPr lang="en-US" sz="1200" b="0" i="0" u="none" strike="noStrike" cap="none" baseline="0" dirty="0">
              <a:solidFill>
                <a:schemeClr val="dk1"/>
              </a:solidFill>
              <a:latin typeface="Arial"/>
              <a:ea typeface="Arial"/>
              <a:cs typeface="Arial"/>
              <a:sym typeface="Arial"/>
            </a:endParaRPr>
          </a:p>
          <a:p>
            <a:pPr marL="225517" marR="0" lvl="0" indent="-225517" algn="l" rtl="0">
              <a:spcBef>
                <a:spcPts val="0"/>
              </a:spcBef>
              <a:buSzPct val="25000"/>
              <a:buNone/>
            </a:pPr>
            <a:r>
              <a:rPr lang="en-US" sz="1200" b="1" i="0" u="none" strike="noStrike" cap="none" baseline="0" dirty="0">
                <a:solidFill>
                  <a:schemeClr val="dk1"/>
                </a:solidFill>
                <a:latin typeface="Arial"/>
                <a:ea typeface="Arial"/>
                <a:cs typeface="Arial"/>
                <a:sym typeface="Arial"/>
              </a:rPr>
              <a:t>Show:</a:t>
            </a:r>
          </a:p>
          <a:p>
            <a:pPr marL="225517" marR="0" lvl="0" indent="-225517"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Cane tip</a:t>
            </a:r>
          </a:p>
          <a:p>
            <a:pPr marL="225517" marR="0" lvl="0" indent="-225517"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Boot with ice grippers</a:t>
            </a:r>
          </a:p>
          <a:p>
            <a:pPr marL="225517" marR="0" lvl="0" indent="-225517"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Bag of sand</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25</a:t>
            </a:fld>
            <a:endParaRPr lang="en-US"/>
          </a:p>
        </p:txBody>
      </p:sp>
    </p:spTree>
    <p:extLst>
      <p:ext uri="{BB962C8B-B14F-4D97-AF65-F5344CB8AC3E}">
        <p14:creationId xmlns:p14="http://schemas.microsoft.com/office/powerpoint/2010/main" val="372036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Home safety checklist from Public Health  to </a:t>
            </a:r>
            <a:r>
              <a:rPr lang="en-CA" baseline="0" dirty="0"/>
              <a:t> hand out </a:t>
            </a:r>
            <a:r>
              <a:rPr lang="en-CA" dirty="0"/>
              <a:t> such as You Can Prevent Falls</a:t>
            </a:r>
          </a:p>
        </p:txBody>
      </p:sp>
      <p:sp>
        <p:nvSpPr>
          <p:cNvPr id="4" name="Slide Number Placeholder 3"/>
          <p:cNvSpPr>
            <a:spLocks noGrp="1"/>
          </p:cNvSpPr>
          <p:nvPr>
            <p:ph type="sldNum" sz="quarter" idx="5"/>
          </p:nvPr>
        </p:nvSpPr>
        <p:spPr/>
        <p:txBody>
          <a:bodyPr/>
          <a:lstStyle/>
          <a:p>
            <a:fld id="{DED94570-60E8-4CD3-AD02-E9885750B6D0}" type="slidenum">
              <a:rPr lang="en-US" smtClean="0"/>
              <a:t>26</a:t>
            </a:fld>
            <a:endParaRPr lang="en-US"/>
          </a:p>
        </p:txBody>
      </p:sp>
    </p:spTree>
    <p:extLst>
      <p:ext uri="{BB962C8B-B14F-4D97-AF65-F5344CB8AC3E}">
        <p14:creationId xmlns:p14="http://schemas.microsoft.com/office/powerpoint/2010/main" val="2351825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is wrong with this</a:t>
            </a:r>
            <a:r>
              <a:rPr lang="en-CA" baseline="0" dirty="0"/>
              <a:t> picture?</a:t>
            </a:r>
          </a:p>
          <a:p>
            <a:endParaRPr lang="en-CA" dirty="0"/>
          </a:p>
          <a:p>
            <a:r>
              <a:rPr lang="en-CA" dirty="0"/>
              <a:t>Stairs without handrail </a:t>
            </a:r>
          </a:p>
          <a:p>
            <a:r>
              <a:rPr lang="en-CA" dirty="0"/>
              <a:t>Deactivated fire alarm </a:t>
            </a:r>
          </a:p>
          <a:p>
            <a:r>
              <a:rPr lang="en-CA" dirty="0"/>
              <a:t>Cloth on space heater </a:t>
            </a:r>
          </a:p>
          <a:p>
            <a:r>
              <a:rPr lang="en-CA" dirty="0"/>
              <a:t>Overloaded outlets </a:t>
            </a:r>
          </a:p>
          <a:p>
            <a:r>
              <a:rPr lang="en-CA" dirty="0"/>
              <a:t>Loose extension cords in traffic areas </a:t>
            </a:r>
          </a:p>
          <a:p>
            <a:r>
              <a:rPr lang="en-CA" dirty="0"/>
              <a:t>Smoking. Cigarettes left unattended</a:t>
            </a:r>
            <a:br>
              <a:rPr lang="en-CA" dirty="0"/>
            </a:br>
            <a:r>
              <a:rPr lang="en-CA" dirty="0"/>
              <a:t>No automatic shut-off on coffee maker </a:t>
            </a:r>
          </a:p>
          <a:p>
            <a:r>
              <a:rPr lang="en-CA" dirty="0"/>
              <a:t>Open bottles of medicine</a:t>
            </a:r>
            <a:br>
              <a:rPr lang="en-CA" dirty="0"/>
            </a:br>
            <a:r>
              <a:rPr lang="en-CA" dirty="0"/>
              <a:t>Outdated medications in cabinet</a:t>
            </a:r>
            <a:br>
              <a:rPr lang="en-CA" dirty="0"/>
            </a:br>
            <a:r>
              <a:rPr lang="en-CA" dirty="0"/>
              <a:t>Loose rugs </a:t>
            </a:r>
          </a:p>
          <a:p>
            <a:r>
              <a:rPr lang="en-CA" dirty="0"/>
              <a:t>Flip-flop slippers </a:t>
            </a:r>
          </a:p>
          <a:p>
            <a:r>
              <a:rPr lang="en-CA" dirty="0"/>
              <a:t>Clutter on staircase </a:t>
            </a:r>
          </a:p>
          <a:p>
            <a:r>
              <a:rPr lang="en-CA" dirty="0"/>
              <a:t>Newspapers too close to lamp </a:t>
            </a:r>
          </a:p>
          <a:p>
            <a:r>
              <a:rPr lang="en-CA" dirty="0"/>
              <a:t>No handle and no deadbolt on door</a:t>
            </a:r>
          </a:p>
          <a:p>
            <a:r>
              <a:rPr lang="en-CA" dirty="0"/>
              <a:t> </a:t>
            </a:r>
          </a:p>
          <a:p>
            <a:r>
              <a:rPr lang="en-CA" dirty="0"/>
              <a:t>Can any one spot any more!</a:t>
            </a:r>
          </a:p>
          <a:p>
            <a:endParaRPr lang="en-CA" dirty="0"/>
          </a:p>
          <a:p>
            <a:pPr marL="228600" indent="-228600">
              <a:buFont typeface="+mj-lt"/>
              <a:buAutoNum type="arabicPeriod"/>
            </a:pPr>
            <a:r>
              <a:rPr lang="en-CA" dirty="0"/>
              <a:t>Unlocked and open medicine cabinet</a:t>
            </a:r>
          </a:p>
          <a:p>
            <a:pPr marL="228600" indent="-228600">
              <a:buFont typeface="+mj-lt"/>
              <a:buAutoNum type="arabicPeriod"/>
            </a:pPr>
            <a:r>
              <a:rPr lang="en-CA" dirty="0"/>
              <a:t>Telephone out of reach </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27</a:t>
            </a:fld>
            <a:endParaRPr lang="en-US"/>
          </a:p>
        </p:txBody>
      </p:sp>
    </p:spTree>
    <p:extLst>
      <p:ext uri="{BB962C8B-B14F-4D97-AF65-F5344CB8AC3E}">
        <p14:creationId xmlns:p14="http://schemas.microsoft.com/office/powerpoint/2010/main" val="110657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handout</a:t>
            </a:r>
            <a:r>
              <a:rPr lang="en-CA" baseline="0" dirty="0"/>
              <a:t>s of this action plan available for each member of the audience</a:t>
            </a:r>
          </a:p>
          <a:p>
            <a:endParaRPr lang="en-CA" dirty="0"/>
          </a:p>
          <a:p>
            <a:endParaRPr lang="en-CA" dirty="0"/>
          </a:p>
          <a:p>
            <a:r>
              <a:rPr lang="en-CA" i="1" dirty="0"/>
              <a:t>Fall Action Plan being finalised with symbols.</a:t>
            </a:r>
          </a:p>
          <a:p>
            <a:r>
              <a:rPr lang="en-CA" i="1" dirty="0"/>
              <a:t>Use this for now!!</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28</a:t>
            </a:fld>
            <a:endParaRPr lang="en-US"/>
          </a:p>
        </p:txBody>
      </p:sp>
    </p:spTree>
    <p:extLst>
      <p:ext uri="{BB962C8B-B14F-4D97-AF65-F5344CB8AC3E}">
        <p14:creationId xmlns:p14="http://schemas.microsoft.com/office/powerpoint/2010/main" val="2877682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buSzPct val="25000"/>
            </a:pPr>
            <a:r>
              <a:rPr lang="en-CA" b="1" baseline="0" dirty="0">
                <a:solidFill>
                  <a:schemeClr val="dk1"/>
                </a:solidFill>
                <a:latin typeface="+mn-lt"/>
                <a:ea typeface="Calibri"/>
                <a:cs typeface="Calibri"/>
                <a:sym typeface="Calibri"/>
              </a:rPr>
              <a:t> </a:t>
            </a:r>
            <a:r>
              <a:rPr lang="en-CA" dirty="0">
                <a:solidFill>
                  <a:schemeClr val="dk1"/>
                </a:solidFill>
                <a:latin typeface="Arial"/>
                <a:ea typeface="Calibri"/>
                <a:cs typeface="Arial"/>
                <a:sym typeface="Calibri"/>
              </a:rPr>
              <a:t>Check with RH  staff where presenting re: their procedures when someone has fallen</a:t>
            </a:r>
          </a:p>
          <a:p>
            <a:pPr marL="0" lvl="1">
              <a:buSzPct val="25000"/>
            </a:pPr>
            <a:r>
              <a:rPr lang="en-CA" dirty="0">
                <a:solidFill>
                  <a:schemeClr val="dk1"/>
                </a:solidFill>
                <a:latin typeface="Arial"/>
                <a:ea typeface="Calibri"/>
                <a:cs typeface="Arial"/>
                <a:sym typeface="Calibri"/>
              </a:rPr>
              <a:t>How To Get Up</a:t>
            </a:r>
            <a:r>
              <a:rPr lang="en-CA" baseline="0" dirty="0">
                <a:solidFill>
                  <a:schemeClr val="dk1"/>
                </a:solidFill>
                <a:latin typeface="Arial"/>
                <a:ea typeface="Calibri"/>
                <a:cs typeface="Arial"/>
                <a:sym typeface="Calibri"/>
              </a:rPr>
              <a:t> from the floor by yourself after a fall.</a:t>
            </a:r>
            <a:endParaRPr lang="en-CA" dirty="0">
              <a:solidFill>
                <a:schemeClr val="dk1"/>
              </a:solidFill>
              <a:latin typeface="Arial"/>
              <a:ea typeface="Calibri"/>
              <a:cs typeface="Arial"/>
              <a:sym typeface="Calibri"/>
            </a:endParaRPr>
          </a:p>
          <a:p>
            <a:pPr marL="0" lvl="1">
              <a:buSzPct val="25000"/>
            </a:pPr>
            <a:r>
              <a:rPr lang="en-CA" dirty="0">
                <a:solidFill>
                  <a:schemeClr val="dk1"/>
                </a:solidFill>
                <a:latin typeface="Arial"/>
                <a:ea typeface="Calibri"/>
                <a:cs typeface="Arial"/>
                <a:sym typeface="Calibri"/>
              </a:rPr>
              <a:t>It’s important to know how to safely get up from the floor if you have fallen and </a:t>
            </a:r>
            <a:r>
              <a:rPr lang="en-CA" b="1" u="sng" dirty="0">
                <a:solidFill>
                  <a:schemeClr val="dk1"/>
                </a:solidFill>
                <a:latin typeface="Arial"/>
                <a:ea typeface="Calibri"/>
                <a:cs typeface="Arial"/>
                <a:sym typeface="Calibri"/>
              </a:rPr>
              <a:t>are NOT injured</a:t>
            </a:r>
            <a:r>
              <a:rPr lang="en-CA" dirty="0">
                <a:solidFill>
                  <a:schemeClr val="dk1"/>
                </a:solidFill>
                <a:latin typeface="Arial"/>
                <a:ea typeface="Calibri"/>
                <a:cs typeface="Arial"/>
                <a:sym typeface="Calibri"/>
              </a:rPr>
              <a:t>.  </a:t>
            </a:r>
          </a:p>
          <a:p>
            <a:pPr marL="0" lvl="1">
              <a:buSzPct val="25000"/>
            </a:pPr>
            <a:r>
              <a:rPr lang="en-CA" dirty="0">
                <a:solidFill>
                  <a:schemeClr val="dk1"/>
                </a:solidFill>
                <a:latin typeface="Arial"/>
                <a:ea typeface="Calibri"/>
                <a:cs typeface="Arial"/>
                <a:sym typeface="Calibri"/>
              </a:rPr>
              <a:t>This document was created when EMS (ambulance service) visited the same woman 11 out of 13 days because she had fallen but didn’t know how to get up. She was never transferred to hospital because she was not injured. It is important to know how to safely get up.</a:t>
            </a:r>
            <a:endParaRPr lang="en-CA" b="1" dirty="0">
              <a:solidFill>
                <a:schemeClr val="dk1"/>
              </a:solidFill>
              <a:latin typeface="Arial"/>
              <a:ea typeface="Calibri"/>
              <a:cs typeface="Arial"/>
              <a:sym typeface="Calibri"/>
            </a:endParaRPr>
          </a:p>
          <a:p>
            <a:pPr marL="162157" lvl="1" indent="-162157">
              <a:buClr>
                <a:schemeClr val="dk1"/>
              </a:buClr>
              <a:buSzPct val="100000"/>
              <a:buFont typeface="Arial"/>
              <a:buChar char="•"/>
            </a:pPr>
            <a:r>
              <a:rPr lang="en-CA" b="1" u="sng" baseline="0" dirty="0">
                <a:solidFill>
                  <a:schemeClr val="dk1"/>
                </a:solidFill>
                <a:latin typeface="Arial"/>
                <a:ea typeface="Calibri"/>
                <a:cs typeface="Arial"/>
                <a:sym typeface="Calibri"/>
              </a:rPr>
              <a:t>PLEASE NOTE:  Do not lift a person after they have fallen.  You may hurt yourself or hurt the person who has fallen.</a:t>
            </a:r>
          </a:p>
          <a:p>
            <a:pPr marL="162157" lvl="1" indent="-162157">
              <a:buClr>
                <a:schemeClr val="dk1"/>
              </a:buClr>
              <a:buSzPct val="100000"/>
              <a:buFont typeface="Arial"/>
              <a:buChar char="•"/>
            </a:pPr>
            <a:endParaRPr lang="en-CA" b="1" dirty="0">
              <a:solidFill>
                <a:schemeClr val="dk1"/>
              </a:solidFill>
              <a:latin typeface="Arial"/>
              <a:ea typeface="Calibri"/>
              <a:cs typeface="Arial"/>
              <a:sym typeface="Calibri"/>
            </a:endParaRPr>
          </a:p>
          <a:p>
            <a:pPr marL="162157" lvl="1" indent="-162157">
              <a:buClr>
                <a:schemeClr val="dk1"/>
              </a:buClr>
              <a:buSzPct val="100000"/>
              <a:buFont typeface="Arial"/>
              <a:buChar char="•"/>
            </a:pPr>
            <a:r>
              <a:rPr lang="en-CA" b="1" dirty="0">
                <a:solidFill>
                  <a:schemeClr val="dk1"/>
                </a:solidFill>
                <a:latin typeface="Arial"/>
                <a:ea typeface="Calibri"/>
                <a:cs typeface="Arial"/>
                <a:sym typeface="Calibri"/>
              </a:rPr>
              <a:t>Demonstrate:</a:t>
            </a:r>
            <a:r>
              <a:rPr lang="en-CA" b="1" baseline="0" dirty="0">
                <a:solidFill>
                  <a:schemeClr val="dk1"/>
                </a:solidFill>
                <a:latin typeface="Arial"/>
                <a:ea typeface="Calibri"/>
                <a:cs typeface="Arial"/>
                <a:sym typeface="Calibri"/>
              </a:rPr>
              <a:t>  How to get up from the floor.  </a:t>
            </a:r>
          </a:p>
          <a:p>
            <a:pPr marL="162157" lvl="1" indent="-162157">
              <a:buClr>
                <a:schemeClr val="dk1"/>
              </a:buClr>
              <a:buSzPct val="100000"/>
              <a:buFont typeface="Arial"/>
              <a:buChar char="•"/>
            </a:pPr>
            <a:r>
              <a:rPr lang="en-CA" b="1" baseline="0" dirty="0">
                <a:solidFill>
                  <a:schemeClr val="dk1"/>
                </a:solidFill>
                <a:latin typeface="Arial"/>
                <a:ea typeface="Calibri"/>
                <a:cs typeface="Arial"/>
                <a:sym typeface="Calibri"/>
              </a:rPr>
              <a:t>Ask: Is there someone who would like to try this?</a:t>
            </a:r>
          </a:p>
          <a:p>
            <a:endParaRPr lang="en-CA" dirty="0">
              <a:solidFill>
                <a:schemeClr val="dk1"/>
              </a:solidFill>
              <a:latin typeface="Arial"/>
              <a:ea typeface="Calibri"/>
              <a:cs typeface="Arial"/>
              <a:sym typeface="Calibri"/>
            </a:endParaRPr>
          </a:p>
          <a:p>
            <a:r>
              <a:rPr lang="en-CA" sz="1100" dirty="0">
                <a:latin typeface="Arial"/>
                <a:cs typeface="Arial"/>
              </a:rPr>
              <a:t>If you </a:t>
            </a:r>
            <a:r>
              <a:rPr lang="en-CA" sz="1100" u="sng" dirty="0">
                <a:latin typeface="Arial"/>
                <a:cs typeface="Arial"/>
              </a:rPr>
              <a:t>are injured </a:t>
            </a:r>
            <a:r>
              <a:rPr lang="en-CA" sz="1100" dirty="0">
                <a:latin typeface="Arial"/>
                <a:cs typeface="Arial"/>
              </a:rPr>
              <a:t>and cannot get up, call for help. Consider an alert system or carry a phone with you.</a:t>
            </a:r>
          </a:p>
          <a:p>
            <a:endParaRPr lang="en-CA" sz="1100" dirty="0">
              <a:latin typeface="Arial"/>
              <a:cs typeface="Arial"/>
            </a:endParaRPr>
          </a:p>
          <a:p>
            <a:r>
              <a:rPr lang="en-CA" sz="1100" b="1" dirty="0">
                <a:latin typeface="Arial"/>
                <a:cs typeface="Arial"/>
              </a:rPr>
              <a:t>Show Handout:  How to get up from the floor</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29</a:t>
            </a:fld>
            <a:endParaRPr lang="en-US"/>
          </a:p>
        </p:txBody>
      </p:sp>
    </p:spTree>
    <p:extLst>
      <p:ext uri="{BB962C8B-B14F-4D97-AF65-F5344CB8AC3E}">
        <p14:creationId xmlns:p14="http://schemas.microsoft.com/office/powerpoint/2010/main" val="4195628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8" indent="-169898">
              <a:buClr>
                <a:schemeClr val="dk1"/>
              </a:buClr>
              <a:buSzPct val="100000"/>
              <a:buFont typeface="Arial"/>
              <a:buChar char="•"/>
            </a:pPr>
            <a:r>
              <a:rPr lang="en-CA" dirty="0">
                <a:latin typeface="Arial"/>
                <a:cs typeface="Arial"/>
              </a:rPr>
              <a:t>Falls can result in serious injury. After a fall you may feel dizzy, drowsy, or have new aches and pains. See a health care provider right away! </a:t>
            </a:r>
          </a:p>
          <a:p>
            <a:pPr marL="169898" indent="-169898">
              <a:buClr>
                <a:schemeClr val="dk1"/>
              </a:buClr>
              <a:buSzPct val="100000"/>
              <a:buFont typeface="Arial"/>
              <a:buChar char="•"/>
            </a:pPr>
            <a:endParaRPr lang="en-CA" dirty="0">
              <a:latin typeface="Arial"/>
              <a:cs typeface="Arial"/>
              <a:sym typeface="Arial"/>
            </a:endParaRPr>
          </a:p>
          <a:p>
            <a:pPr marL="169898" indent="-169898">
              <a:buClr>
                <a:schemeClr val="dk1"/>
              </a:buClr>
              <a:buSzPct val="100000"/>
              <a:buFont typeface="Arial"/>
              <a:buChar char="•"/>
            </a:pPr>
            <a:r>
              <a:rPr lang="en-US" dirty="0">
                <a:solidFill>
                  <a:schemeClr val="dk1"/>
                </a:solidFill>
                <a:latin typeface="Arial"/>
                <a:ea typeface="Arial"/>
                <a:cs typeface="Arial"/>
                <a:sym typeface="Arial"/>
              </a:rPr>
              <a:t>Always tell your healthcare provider if you have had a fall. </a:t>
            </a:r>
          </a:p>
          <a:p>
            <a:pPr marL="169898" indent="-169898">
              <a:buClr>
                <a:schemeClr val="dk1"/>
              </a:buClr>
              <a:buSzPct val="100000"/>
              <a:buFont typeface="Arial"/>
              <a:buChar char="•"/>
            </a:pPr>
            <a:r>
              <a:rPr lang="en-US" sz="1400" b="1" dirty="0">
                <a:solidFill>
                  <a:schemeClr val="dk1"/>
                </a:solidFill>
                <a:latin typeface="Arial"/>
                <a:ea typeface="Arial"/>
                <a:cs typeface="Arial"/>
                <a:sym typeface="Arial"/>
              </a:rPr>
              <a:t>Falls can act as a red flag.</a:t>
            </a:r>
            <a:r>
              <a:rPr lang="en-US" sz="1400" b="1" baseline="0" dirty="0">
                <a:solidFill>
                  <a:schemeClr val="dk1"/>
                </a:solidFill>
                <a:latin typeface="Arial"/>
                <a:ea typeface="Arial"/>
                <a:cs typeface="Arial"/>
                <a:sym typeface="Arial"/>
              </a:rPr>
              <a:t>  </a:t>
            </a:r>
            <a:r>
              <a:rPr lang="en-US" baseline="0" dirty="0">
                <a:solidFill>
                  <a:schemeClr val="dk1"/>
                </a:solidFill>
                <a:latin typeface="Arial"/>
                <a:ea typeface="Arial"/>
                <a:cs typeface="Arial"/>
                <a:sym typeface="Arial"/>
              </a:rPr>
              <a:t>I</a:t>
            </a:r>
            <a:r>
              <a:rPr lang="en-US" dirty="0">
                <a:solidFill>
                  <a:schemeClr val="dk1"/>
                </a:solidFill>
                <a:latin typeface="Arial"/>
                <a:ea typeface="Arial"/>
                <a:cs typeface="Arial"/>
                <a:sym typeface="Arial"/>
              </a:rPr>
              <a:t>t’s important to tell a healthcare provider so you can explore the reasons why you may have fallen and to prevent if from happening again. </a:t>
            </a:r>
          </a:p>
          <a:p>
            <a:pPr marL="169898" indent="-169898">
              <a:buClr>
                <a:schemeClr val="dk1"/>
              </a:buClr>
              <a:buSzPct val="100000"/>
              <a:buFont typeface="Arial"/>
              <a:buChar char="•"/>
            </a:pPr>
            <a:r>
              <a:rPr lang="en-US" dirty="0">
                <a:solidFill>
                  <a:schemeClr val="dk1"/>
                </a:solidFill>
                <a:latin typeface="Arial"/>
                <a:ea typeface="Arial"/>
                <a:cs typeface="Arial"/>
                <a:sym typeface="Arial"/>
              </a:rPr>
              <a:t>Ask about programs in your area   Discuss activities with the group, what is available what do people enjoy doing.</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30</a:t>
            </a:fld>
            <a:endParaRPr lang="en-US"/>
          </a:p>
        </p:txBody>
      </p:sp>
    </p:spTree>
    <p:extLst>
      <p:ext uri="{BB962C8B-B14F-4D97-AF65-F5344CB8AC3E}">
        <p14:creationId xmlns:p14="http://schemas.microsoft.com/office/powerpoint/2010/main" val="336279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6483" marR="0" lvl="0" indent="-166483"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Anyone can fall, but as we age the risk increases.</a:t>
            </a:r>
          </a:p>
          <a:p>
            <a:pPr marL="166483" marR="0" lvl="0" indent="-166483"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The good news is that falls are not a normal part of aging and in fact many falls are preventable.</a:t>
            </a:r>
          </a:p>
          <a:p>
            <a:pPr marL="166483" marR="0" lvl="0" indent="-166483" algn="l" rtl="0">
              <a:spcBef>
                <a:spcPts val="0"/>
              </a:spcBef>
              <a:buClr>
                <a:schemeClr val="dk1"/>
              </a:buClr>
              <a:buSzPct val="100000"/>
              <a:buFont typeface="Arial"/>
              <a:buChar char="•"/>
            </a:pPr>
            <a:r>
              <a:rPr lang="en-US" sz="1200" b="1" i="0" u="none" strike="noStrike" cap="none" baseline="0" dirty="0">
                <a:solidFill>
                  <a:schemeClr val="dk1"/>
                </a:solidFill>
                <a:latin typeface="Arial"/>
                <a:ea typeface="Arial"/>
                <a:cs typeface="Arial"/>
                <a:sym typeface="Arial"/>
              </a:rPr>
              <a:t>Take action to prevent a fall before it happens.  You can complete the </a:t>
            </a:r>
            <a:r>
              <a:rPr lang="en-US" sz="1200" b="0" i="0" u="none" strike="noStrike" cap="none" baseline="0" dirty="0">
                <a:solidFill>
                  <a:schemeClr val="dk1"/>
                </a:solidFill>
                <a:latin typeface="Arial"/>
                <a:ea typeface="Arial"/>
                <a:cs typeface="Arial"/>
                <a:sym typeface="Arial"/>
              </a:rPr>
              <a:t>Staying</a:t>
            </a:r>
            <a:r>
              <a:rPr lang="en-US" sz="1200" b="0" i="0" u="none" strike="noStrike" cap="none" dirty="0">
                <a:solidFill>
                  <a:schemeClr val="dk1"/>
                </a:solidFill>
                <a:latin typeface="Arial"/>
                <a:ea typeface="Arial"/>
                <a:cs typeface="Arial"/>
                <a:sym typeface="Arial"/>
              </a:rPr>
              <a:t> Independent</a:t>
            </a:r>
            <a:r>
              <a:rPr lang="en-US" sz="1200" b="0" i="0" u="none" strike="noStrike" cap="none" baseline="0" dirty="0">
                <a:solidFill>
                  <a:schemeClr val="dk1"/>
                </a:solidFill>
                <a:latin typeface="Arial"/>
                <a:ea typeface="Arial"/>
                <a:cs typeface="Arial"/>
                <a:sym typeface="Arial"/>
              </a:rPr>
              <a:t> Checklist to see if you are at risk of falling and how you can stay safe. </a:t>
            </a:r>
          </a:p>
          <a:p>
            <a:pPr marL="166483" marR="0" lvl="0" indent="-166483"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And always let your healthcare provider know if you have had a fall.</a:t>
            </a:r>
          </a:p>
          <a:p>
            <a:pPr marL="166483" marR="0" lvl="0" indent="-166483" algn="l" rtl="0">
              <a:spcBef>
                <a:spcPts val="0"/>
              </a:spcBef>
              <a:buClr>
                <a:schemeClr val="dk1"/>
              </a:buClr>
              <a:buSzPct val="100000"/>
              <a:buFont typeface="Arial"/>
              <a:buChar char="•"/>
            </a:pPr>
            <a:endParaRPr lang="en-US" dirty="0">
              <a:solidFill>
                <a:schemeClr val="dk1"/>
              </a:solidFill>
              <a:latin typeface="Arial"/>
              <a:ea typeface="Arial"/>
              <a:cs typeface="Arial"/>
              <a:sym typeface="Arial"/>
            </a:endParaRPr>
          </a:p>
          <a:p>
            <a:pPr marL="166483" marR="0" lvl="0" indent="-166483" algn="l" rtl="0">
              <a:spcBef>
                <a:spcPts val="0"/>
              </a:spcBef>
              <a:buClr>
                <a:schemeClr val="dk1"/>
              </a:buClr>
              <a:buSzPct val="100000"/>
              <a:buFont typeface="Arial"/>
              <a:buChar char="•"/>
            </a:pPr>
            <a:r>
              <a:rPr lang="en-US" b="1" dirty="0">
                <a:solidFill>
                  <a:schemeClr val="dk1"/>
                </a:solidFill>
                <a:latin typeface="Arial"/>
                <a:ea typeface="Arial"/>
                <a:cs typeface="Arial"/>
                <a:sym typeface="Arial"/>
              </a:rPr>
              <a:t>Make </a:t>
            </a:r>
            <a:r>
              <a:rPr lang="en-US" sz="1200" b="1" i="0" u="none" strike="noStrike" cap="none" baseline="0" dirty="0">
                <a:solidFill>
                  <a:schemeClr val="dk1"/>
                </a:solidFill>
                <a:latin typeface="Arial"/>
                <a:ea typeface="Arial"/>
                <a:cs typeface="Arial"/>
                <a:sym typeface="Arial"/>
              </a:rPr>
              <a:t> a Falls</a:t>
            </a:r>
            <a:r>
              <a:rPr lang="en-US" sz="1200" b="1" i="0" u="none" strike="noStrike" cap="none" dirty="0">
                <a:solidFill>
                  <a:schemeClr val="dk1"/>
                </a:solidFill>
                <a:latin typeface="Arial"/>
                <a:ea typeface="Arial"/>
                <a:cs typeface="Arial"/>
                <a:sym typeface="Arial"/>
              </a:rPr>
              <a:t> Action </a:t>
            </a:r>
            <a:r>
              <a:rPr lang="en-US" sz="1200" b="1" i="0" u="none" strike="noStrike" cap="none" baseline="0" dirty="0">
                <a:solidFill>
                  <a:schemeClr val="dk1"/>
                </a:solidFill>
                <a:latin typeface="Arial"/>
                <a:ea typeface="Arial"/>
                <a:cs typeface="Arial"/>
                <a:sym typeface="Arial"/>
              </a:rPr>
              <a:t> Plan so that you</a:t>
            </a:r>
            <a:r>
              <a:rPr lang="en-US" sz="1200" b="1" i="0" u="none" strike="noStrike" cap="none" dirty="0">
                <a:solidFill>
                  <a:schemeClr val="dk1"/>
                </a:solidFill>
                <a:latin typeface="Arial"/>
                <a:ea typeface="Arial"/>
                <a:cs typeface="Arial"/>
                <a:sym typeface="Arial"/>
              </a:rPr>
              <a:t> can continue a hea</a:t>
            </a:r>
            <a:r>
              <a:rPr lang="en-US" b="1" dirty="0">
                <a:solidFill>
                  <a:schemeClr val="dk1"/>
                </a:solidFill>
                <a:latin typeface="Arial"/>
                <a:ea typeface="Arial"/>
                <a:cs typeface="Arial"/>
                <a:sym typeface="Arial"/>
              </a:rPr>
              <a:t>lthy active lifestyle</a:t>
            </a:r>
            <a:endParaRPr lang="en-US" sz="1200" b="1" i="0" u="none" strike="noStrike" cap="none" baseline="0"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31</a:t>
            </a:fld>
            <a:endParaRPr lang="en-US"/>
          </a:p>
        </p:txBody>
      </p:sp>
    </p:spTree>
    <p:extLst>
      <p:ext uri="{BB962C8B-B14F-4D97-AF65-F5344CB8AC3E}">
        <p14:creationId xmlns:p14="http://schemas.microsoft.com/office/powerpoint/2010/main" val="10364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a:cs typeface="Arial"/>
              </a:rPr>
              <a:t>Discuss with the audience their views on falls </a:t>
            </a:r>
          </a:p>
          <a:p>
            <a:endParaRPr lang="en-CA" dirty="0">
              <a:latin typeface="Arial"/>
              <a:cs typeface="Arial"/>
            </a:endParaRPr>
          </a:p>
          <a:p>
            <a:r>
              <a:rPr lang="en-CA" dirty="0">
                <a:latin typeface="Arial"/>
                <a:cs typeface="Arial"/>
              </a:rPr>
              <a:t>Then click on the WHO definition</a:t>
            </a:r>
          </a:p>
          <a:p>
            <a:endParaRPr lang="en-CA" dirty="0">
              <a:latin typeface="Arial"/>
              <a:cs typeface="Arial"/>
            </a:endParaRPr>
          </a:p>
          <a:p>
            <a:r>
              <a:rPr lang="en-CA" dirty="0">
                <a:latin typeface="Arial"/>
                <a:cs typeface="Arial"/>
              </a:rPr>
              <a:t>Talk about a near fall.. It is important to report and near fall to prevent the next fall</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4</a:t>
            </a:fld>
            <a:endParaRPr lang="en-US"/>
          </a:p>
        </p:txBody>
      </p:sp>
    </p:spTree>
    <p:extLst>
      <p:ext uri="{BB962C8B-B14F-4D97-AF65-F5344CB8AC3E}">
        <p14:creationId xmlns:p14="http://schemas.microsoft.com/office/powerpoint/2010/main" val="231211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latin typeface="Arial"/>
                <a:cs typeface="Arial"/>
              </a:rPr>
              <a:t>Reponses and results of  a fall over the years! More serious as you get older.</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5</a:t>
            </a:fld>
            <a:endParaRPr lang="en-US"/>
          </a:p>
        </p:txBody>
      </p:sp>
    </p:spTree>
    <p:extLst>
      <p:ext uri="{BB962C8B-B14F-4D97-AF65-F5344CB8AC3E}">
        <p14:creationId xmlns:p14="http://schemas.microsoft.com/office/powerpoint/2010/main" val="317821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spcBef>
                <a:spcPct val="0"/>
              </a:spcBef>
              <a:spcAft>
                <a:spcPct val="75000"/>
              </a:spcAft>
            </a:pPr>
            <a:endParaRPr lang="en-GB" altLang="en-US" b="1" u="sng" dirty="0">
              <a:latin typeface="Times" panose="02020603050405020304" pitchFamily="18" charset="0"/>
              <a:cs typeface="Times New Roman" panose="02020603050405020304" pitchFamily="18" charset="0"/>
            </a:endParaRPr>
          </a:p>
          <a:p>
            <a:pPr lvl="1" eaLnBrk="1" hangingPunct="1">
              <a:lnSpc>
                <a:spcPct val="90000"/>
              </a:lnSpc>
              <a:spcBef>
                <a:spcPct val="0"/>
              </a:spcBef>
              <a:spcAft>
                <a:spcPct val="75000"/>
              </a:spcAft>
            </a:pPr>
            <a:r>
              <a:rPr lang="en-GB" altLang="en-US" b="1" u="sng" dirty="0">
                <a:latin typeface="Arial"/>
                <a:cs typeface="Arial"/>
              </a:rPr>
              <a:t>Let’s start by doing a short quiz. (read from slide, answer requires another click to appear)</a:t>
            </a:r>
          </a:p>
          <a:p>
            <a:pPr lvl="1" eaLnBrk="1" hangingPunct="1">
              <a:lnSpc>
                <a:spcPct val="90000"/>
              </a:lnSpc>
              <a:spcBef>
                <a:spcPct val="0"/>
              </a:spcBef>
              <a:spcAft>
                <a:spcPct val="75000"/>
              </a:spcAft>
            </a:pPr>
            <a:r>
              <a:rPr lang="en-GB" altLang="en-US" b="1" u="sng" dirty="0">
                <a:latin typeface="Arial"/>
                <a:cs typeface="Arial"/>
              </a:rPr>
              <a:t>Ask for a show of hands for T and F</a:t>
            </a:r>
          </a:p>
          <a:p>
            <a:pPr lvl="1" eaLnBrk="1" hangingPunct="1">
              <a:lnSpc>
                <a:spcPct val="90000"/>
              </a:lnSpc>
              <a:spcBef>
                <a:spcPct val="0"/>
              </a:spcBef>
              <a:spcAft>
                <a:spcPct val="75000"/>
              </a:spcAft>
            </a:pPr>
            <a:endParaRPr lang="en-GB" altLang="en-US" b="1" u="sng" dirty="0">
              <a:latin typeface="Arial"/>
              <a:cs typeface="Arial"/>
            </a:endParaRPr>
          </a:p>
          <a:p>
            <a:pPr lvl="1" eaLnBrk="1" hangingPunct="1">
              <a:lnSpc>
                <a:spcPct val="90000"/>
              </a:lnSpc>
              <a:spcBef>
                <a:spcPct val="0"/>
              </a:spcBef>
              <a:spcAft>
                <a:spcPct val="75000"/>
              </a:spcAft>
            </a:pPr>
            <a:r>
              <a:rPr lang="en-GB" altLang="en-US" b="1" u="sng" dirty="0">
                <a:latin typeface="Arial"/>
                <a:cs typeface="Arial"/>
              </a:rPr>
              <a:t>Additional info :</a:t>
            </a:r>
          </a:p>
          <a:p>
            <a:pPr lvl="1" eaLnBrk="1" hangingPunct="1">
              <a:lnSpc>
                <a:spcPct val="90000"/>
              </a:lnSpc>
              <a:spcBef>
                <a:spcPct val="0"/>
              </a:spcBef>
              <a:spcAft>
                <a:spcPct val="75000"/>
              </a:spcAft>
              <a:buFontTx/>
              <a:buChar char="•"/>
            </a:pPr>
            <a:r>
              <a:rPr lang="en-GB" altLang="en-US" dirty="0">
                <a:latin typeface="Arial"/>
                <a:cs typeface="Arial"/>
              </a:rPr>
              <a:t> Almost 50% minor injury, 5-25% have serious injury</a:t>
            </a:r>
          </a:p>
          <a:p>
            <a:pPr lvl="1" eaLnBrk="1" hangingPunct="1">
              <a:lnSpc>
                <a:spcPct val="90000"/>
              </a:lnSpc>
              <a:spcBef>
                <a:spcPct val="0"/>
              </a:spcBef>
              <a:spcAft>
                <a:spcPct val="75000"/>
              </a:spcAft>
              <a:buFontTx/>
              <a:buChar char="•"/>
            </a:pPr>
            <a:r>
              <a:rPr lang="en-GB" altLang="en-US" dirty="0">
                <a:latin typeface="Arial"/>
                <a:cs typeface="Arial"/>
              </a:rPr>
              <a:t> Cause 95% of hip fractures &amp; 20% die within a year of the fracture</a:t>
            </a:r>
          </a:p>
          <a:p>
            <a:pPr lvl="1" eaLnBrk="1" hangingPunct="1">
              <a:lnSpc>
                <a:spcPct val="90000"/>
              </a:lnSpc>
              <a:spcBef>
                <a:spcPct val="0"/>
              </a:spcBef>
              <a:spcAft>
                <a:spcPct val="75000"/>
              </a:spcAft>
              <a:buFontTx/>
              <a:buChar char="•"/>
            </a:pPr>
            <a:r>
              <a:rPr lang="en-GB" altLang="en-US" dirty="0">
                <a:latin typeface="Arial"/>
                <a:cs typeface="Arial"/>
              </a:rPr>
              <a:t>The average Canadian senior has to stay in hospital 10 days longer for falls related admissions than for any other cause.</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6</a:t>
            </a:fld>
            <a:endParaRPr lang="en-US"/>
          </a:p>
        </p:txBody>
      </p:sp>
    </p:spTree>
    <p:extLst>
      <p:ext uri="{BB962C8B-B14F-4D97-AF65-F5344CB8AC3E}">
        <p14:creationId xmlns:p14="http://schemas.microsoft.com/office/powerpoint/2010/main" val="75283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7</a:t>
            </a:fld>
            <a:endParaRPr lang="en-US"/>
          </a:p>
        </p:txBody>
      </p:sp>
    </p:spTree>
    <p:extLst>
      <p:ext uri="{BB962C8B-B14F-4D97-AF65-F5344CB8AC3E}">
        <p14:creationId xmlns:p14="http://schemas.microsoft.com/office/powerpoint/2010/main" val="183006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381" marR="0" lvl="0" indent="-17138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Anyone can fall, but as we age the risk increases, and the risk of injury is much higher. About one out of three people over the age of 65 who live in the community fall at least once a year. </a:t>
            </a:r>
          </a:p>
          <a:p>
            <a:pPr marL="171381" marR="0" lvl="0" indent="-17138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If you look to your right and now to your left, one of you will probably fall at least once this year.</a:t>
            </a:r>
          </a:p>
          <a:p>
            <a:pPr marL="171381" marR="0" lvl="0" indent="-17138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number of single falls per year increases to 1 out of 2 for people over the age of 80. </a:t>
            </a:r>
          </a:p>
          <a:p>
            <a:pPr marL="171381" marR="0" lvl="1" indent="-17138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If you fall once, you are twice as likely to fall again. </a:t>
            </a:r>
          </a:p>
          <a:p>
            <a:pPr marL="171381" marR="0" lvl="1" indent="-171381" algn="l" rtl="0">
              <a:spcBef>
                <a:spcPts val="0"/>
              </a:spcBef>
              <a:buClr>
                <a:schemeClr val="dk1"/>
              </a:buClr>
              <a:buSzPct val="100000"/>
              <a:buFont typeface="Arial"/>
              <a:buChar char="•"/>
            </a:pPr>
            <a:r>
              <a:rPr lang="en-US" sz="1200" b="0" i="0" u="none" strike="noStrike" cap="none" baseline="0" dirty="0">
                <a:solidFill>
                  <a:schemeClr val="dk1"/>
                </a:solidFill>
                <a:latin typeface="Arial"/>
                <a:ea typeface="Calibri"/>
                <a:cs typeface="Arial"/>
                <a:sym typeface="Calibri"/>
              </a:rPr>
              <a:t>Women are 3X more likely than men to be hospitalized for a fall-related injury.</a:t>
            </a:r>
          </a:p>
          <a:p>
            <a:pPr marL="171381" marR="0" lvl="1" indent="-171381" algn="l" rtl="0">
              <a:spcBef>
                <a:spcPts val="0"/>
              </a:spcBef>
              <a:buClr>
                <a:schemeClr val="dk1"/>
              </a:buClr>
              <a:buSzPct val="100000"/>
              <a:buFont typeface="Arial"/>
              <a:buChar char="•"/>
            </a:pPr>
            <a:endParaRPr lang="en-US" sz="1200" b="0" i="0" u="none" strike="noStrike" cap="none" baseline="0" dirty="0">
              <a:solidFill>
                <a:schemeClr val="dk1"/>
              </a:solidFill>
              <a:latin typeface="Arial"/>
              <a:ea typeface="Calibri"/>
              <a:cs typeface="Arial"/>
              <a:sym typeface="Calibri"/>
            </a:endParaRPr>
          </a:p>
          <a:p>
            <a:pPr marL="0" marR="0" lvl="0" indent="0" algn="l" rtl="0">
              <a:spcBef>
                <a:spcPts val="0"/>
              </a:spcBef>
              <a:buSzPct val="25000"/>
              <a:buNone/>
            </a:pPr>
            <a:r>
              <a:rPr lang="en-US" sz="1200" b="0" i="0" u="none" strike="noStrike" cap="none" baseline="0" dirty="0">
                <a:solidFill>
                  <a:schemeClr val="dk1"/>
                </a:solidFill>
                <a:latin typeface="Arial"/>
                <a:ea typeface="Calibri"/>
                <a:cs typeface="Arial"/>
                <a:sym typeface="Calibri"/>
              </a:rPr>
              <a:t>(Contributing factors could  include age-related frailty, restricted mobility, more frequent use of multiple medications, and increased incidence of osteoporosis.</a:t>
            </a:r>
          </a:p>
          <a:p>
            <a:pPr marL="0" marR="0" lvl="0" indent="0" algn="l" rtl="0">
              <a:spcBef>
                <a:spcPts val="0"/>
              </a:spcBef>
              <a:buSzPct val="25000"/>
              <a:buNone/>
            </a:pPr>
            <a:endParaRPr lang="en-US" dirty="0">
              <a:solidFill>
                <a:schemeClr val="dk1"/>
              </a:solidFill>
              <a:latin typeface="Arial"/>
              <a:ea typeface="Calibri"/>
              <a:cs typeface="Arial"/>
              <a:sym typeface="Calibri"/>
            </a:endParaRPr>
          </a:p>
          <a:p>
            <a:pPr marL="0" marR="0" lvl="0" indent="0" algn="l" rtl="0">
              <a:spcBef>
                <a:spcPts val="0"/>
              </a:spcBef>
              <a:buSzPct val="25000"/>
              <a:buNone/>
            </a:pPr>
            <a:r>
              <a:rPr lang="en-US" sz="1200" b="0" i="0" u="none" strike="noStrike" cap="none" baseline="0" dirty="0">
                <a:solidFill>
                  <a:schemeClr val="dk1"/>
                </a:solidFill>
                <a:latin typeface="Arial"/>
                <a:ea typeface="Calibri"/>
                <a:cs typeface="Arial"/>
                <a:sym typeface="Calibri"/>
              </a:rPr>
              <a:t> Men are more likely than women to experience fatal falls. It may be that men are more physically active or more likely to engage in risky behaviors.)</a:t>
            </a:r>
          </a:p>
          <a:p>
            <a:pPr marL="0" marR="0" lvl="0" indent="0" algn="l" rtl="0">
              <a:spcBef>
                <a:spcPts val="0"/>
              </a:spcBef>
              <a:buSzPct val="25000"/>
              <a:buNone/>
            </a:pPr>
            <a:endParaRPr lang="en-US" sz="1200" b="0" i="0" u="none" strike="noStrike" cap="none" baseline="0" dirty="0">
              <a:solidFill>
                <a:schemeClr val="dk1"/>
              </a:solidFill>
              <a:latin typeface="Arial"/>
              <a:ea typeface="Calibri"/>
              <a:cs typeface="Arial"/>
              <a:sym typeface="Calibri"/>
            </a:endParaRPr>
          </a:p>
          <a:p>
            <a:pPr marL="0" marR="0" lvl="0" indent="0" algn="l" rtl="0">
              <a:spcBef>
                <a:spcPts val="0"/>
              </a:spcBef>
              <a:buSzPct val="25000"/>
              <a:buNone/>
            </a:pPr>
            <a:r>
              <a:rPr lang="en-US" sz="1200" b="0" i="0" u="sng" strike="noStrike" cap="none" baseline="0" dirty="0">
                <a:solidFill>
                  <a:schemeClr val="dk1"/>
                </a:solidFill>
                <a:latin typeface="Arial"/>
                <a:ea typeface="Arial"/>
                <a:cs typeface="Arial"/>
                <a:sym typeface="Arial"/>
              </a:rPr>
              <a:t>Most important thing is that falls are NOT a normal part of aging.</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8</a:t>
            </a:fld>
            <a:endParaRPr lang="en-US"/>
          </a:p>
        </p:txBody>
      </p:sp>
    </p:spTree>
    <p:extLst>
      <p:ext uri="{BB962C8B-B14F-4D97-AF65-F5344CB8AC3E}">
        <p14:creationId xmlns:p14="http://schemas.microsoft.com/office/powerpoint/2010/main" val="125645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Arial"/>
                <a:cs typeface="Arial"/>
              </a:rPr>
              <a:t>Why do falls matter? Impact on individual’s quality of life due to injury, disability, and potential loss of independence.</a:t>
            </a:r>
            <a:endParaRPr lang="en-CA" dirty="0">
              <a:latin typeface="Arial"/>
              <a:cs typeface="Arial"/>
            </a:endParaRPr>
          </a:p>
          <a:p>
            <a:r>
              <a:rPr lang="en-CA" dirty="0">
                <a:latin typeface="Arial"/>
                <a:cs typeface="Arial"/>
              </a:rPr>
              <a:t>Mention near falls and</a:t>
            </a:r>
            <a:r>
              <a:rPr lang="en-CA" baseline="0" dirty="0">
                <a:latin typeface="Arial"/>
                <a:cs typeface="Arial"/>
              </a:rPr>
              <a:t> the need to be proactive to stay independent.</a:t>
            </a:r>
          </a:p>
          <a:p>
            <a:endParaRPr lang="en-CA"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u="sng" kern="1200" dirty="0">
                <a:solidFill>
                  <a:schemeClr val="tx1"/>
                </a:solidFill>
                <a:latin typeface="Arial"/>
                <a:cs typeface="Arial"/>
              </a:rPr>
              <a:t>Post-Fall Syndrome</a:t>
            </a:r>
            <a:r>
              <a:rPr lang="en-CA" sz="1200" kern="1200" dirty="0">
                <a:solidFill>
                  <a:schemeClr val="tx1"/>
                </a:solidFill>
                <a:latin typeface="Arial"/>
                <a:cs typeface="Aria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Arial"/>
                <a:cs typeface="Arial"/>
              </a:rPr>
              <a:t>-Stats only telling part of the story. This cycle also has an impact on the individual’s caregivers and family members if they become less independent and less mobile (time, money, effort)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Arial"/>
                <a:cs typeface="Arial"/>
              </a:rPr>
              <a:t>-We know from the research that most falls can be prevented. </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9</a:t>
            </a:fld>
            <a:endParaRPr lang="en-US"/>
          </a:p>
        </p:txBody>
      </p:sp>
    </p:spTree>
    <p:extLst>
      <p:ext uri="{BB962C8B-B14F-4D97-AF65-F5344CB8AC3E}">
        <p14:creationId xmlns:p14="http://schemas.microsoft.com/office/powerpoint/2010/main" val="81453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Ask the audience: Who </a:t>
            </a:r>
            <a:r>
              <a:rPr lang="en-US" sz="1200" u="sng" dirty="0">
                <a:latin typeface="Arial"/>
                <a:cs typeface="Arial"/>
              </a:rPr>
              <a:t>in the group has ever fallen please stand up!</a:t>
            </a:r>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a:latin typeface="Arial"/>
                <a:cs typeface="Arial"/>
              </a:rPr>
              <a:t>Remain standing if you have fallen </a:t>
            </a:r>
            <a:r>
              <a:rPr lang="en-US" sz="1200" u="sng" dirty="0">
                <a:latin typeface="Arial"/>
                <a:cs typeface="Arial"/>
              </a:rPr>
              <a:t>in the past year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Ask i</a:t>
            </a:r>
            <a:r>
              <a:rPr lang="en-US" sz="1200" dirty="0">
                <a:latin typeface="Arial"/>
                <a:cs typeface="Arial"/>
              </a:rPr>
              <a:t>f they wish to share their stories  (depends on the size of the group) and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d</a:t>
            </a:r>
            <a:r>
              <a:rPr lang="en-US" sz="1200" dirty="0">
                <a:latin typeface="Arial"/>
                <a:cs typeface="Arial"/>
              </a:rPr>
              <a:t>iscuss the causes of these falls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latin typeface="Arial"/>
                <a:cs typeface="Arial"/>
              </a:rPr>
              <a:t>The risk factors for falls are numerous,</a:t>
            </a:r>
            <a:r>
              <a:rPr lang="en-CA" sz="1200" kern="1200" baseline="0" dirty="0">
                <a:solidFill>
                  <a:schemeClr val="tx1"/>
                </a:solidFill>
                <a:latin typeface="Arial"/>
                <a:cs typeface="Arial"/>
              </a:rPr>
              <a:t> complex and interrelated.</a:t>
            </a:r>
            <a:endParaRPr lang="en-CA" sz="1200" kern="1200" dirty="0">
              <a:solidFill>
                <a:schemeClr val="tx1"/>
              </a:solidFill>
              <a:latin typeface="Arial"/>
              <a:cs typeface="Arial"/>
            </a:endParaRPr>
          </a:p>
          <a:p>
            <a:r>
              <a:rPr lang="en-CA" sz="1200" kern="1200" dirty="0">
                <a:solidFill>
                  <a:schemeClr val="tx1"/>
                </a:solidFill>
                <a:latin typeface="Arial"/>
                <a:cs typeface="Arial"/>
              </a:rPr>
              <a:t>Emphasize that we can’t get caught up in dealing with just one risk factor,</a:t>
            </a:r>
            <a:r>
              <a:rPr lang="en-CA" sz="1200" kern="1200" baseline="0" dirty="0">
                <a:solidFill>
                  <a:schemeClr val="tx1"/>
                </a:solidFill>
                <a:latin typeface="Arial"/>
                <a:cs typeface="Arial"/>
              </a:rPr>
              <a:t> look at the big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Arial"/>
                <a:cs typeface="Arial"/>
              </a:rPr>
              <a:t>What</a:t>
            </a:r>
            <a:r>
              <a:rPr lang="en-CA" sz="1200" b="1" baseline="0" dirty="0">
                <a:latin typeface="Arial"/>
                <a:cs typeface="Arial"/>
              </a:rPr>
              <a:t> are the risk factors for falls?</a:t>
            </a:r>
            <a:endParaRPr lang="en-CA" sz="1200" b="1"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latin typeface="Arial"/>
                <a:cs typeface="Arial"/>
              </a:rPr>
              <a:t>Biological /</a:t>
            </a:r>
            <a:r>
              <a:rPr lang="en-CA" sz="1200" b="0" baseline="0" dirty="0">
                <a:latin typeface="Arial"/>
                <a:cs typeface="Arial"/>
              </a:rPr>
              <a:t> intrinsic</a:t>
            </a:r>
            <a:endParaRPr lang="en-CA" sz="1200"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latin typeface="Arial"/>
                <a:cs typeface="Arial"/>
              </a:rPr>
              <a:t>Social &amp; Economical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latin typeface="Arial"/>
                <a:cs typeface="Arial"/>
              </a:rPr>
              <a:t>Environmental</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dirty="0">
                <a:latin typeface="Arial"/>
                <a:cs typeface="Arial"/>
              </a:rPr>
              <a:t>Behavioural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latin typeface="Arial"/>
              <a:cs typeface="Arial"/>
            </a:endParaRPr>
          </a:p>
          <a:p>
            <a:pPr defTabSz="914400">
              <a:defRPr/>
            </a:pPr>
            <a:r>
              <a:rPr lang="en-US" i="1" dirty="0">
                <a:latin typeface="Arial"/>
                <a:cs typeface="Arial"/>
              </a:rPr>
              <a:t>Each bullet will show with a click of the mouse</a:t>
            </a:r>
          </a:p>
          <a:p>
            <a:r>
              <a:rPr lang="en-CA" altLang="en-US" b="1" u="sng" dirty="0">
                <a:latin typeface="Arial"/>
                <a:cs typeface="Arial"/>
              </a:rPr>
              <a:t>This list groups and summarizes the major reasons why people fall</a:t>
            </a:r>
            <a:r>
              <a:rPr lang="en-CA" altLang="en-US" dirty="0">
                <a:latin typeface="Arial"/>
                <a:cs typeface="Arial"/>
              </a:rPr>
              <a:t>. </a:t>
            </a:r>
          </a:p>
          <a:p>
            <a:pPr lvl="1">
              <a:buFontTx/>
              <a:buChar char="•"/>
            </a:pPr>
            <a:r>
              <a:rPr lang="en-US" altLang="en-US" dirty="0">
                <a:latin typeface="Arial"/>
                <a:cs typeface="Arial"/>
              </a:rPr>
              <a:t>Medical/health conditions, vision, symptoms like dizziness, weakness, bowel/bladder incontinence</a:t>
            </a:r>
          </a:p>
          <a:p>
            <a:pPr lvl="1">
              <a:buFontTx/>
              <a:buChar char="•"/>
            </a:pPr>
            <a:r>
              <a:rPr lang="en-US" altLang="en-US" dirty="0">
                <a:latin typeface="Arial"/>
                <a:cs typeface="Arial"/>
              </a:rPr>
              <a:t> Medication</a:t>
            </a:r>
          </a:p>
          <a:p>
            <a:pPr lvl="1">
              <a:buFontTx/>
              <a:buChar char="•"/>
            </a:pPr>
            <a:r>
              <a:rPr lang="en-US" altLang="en-US" dirty="0">
                <a:latin typeface="Arial"/>
                <a:cs typeface="Arial"/>
              </a:rPr>
              <a:t>Poor Nutrition ) fuel and support for your body</a:t>
            </a:r>
          </a:p>
          <a:p>
            <a:pPr lvl="1">
              <a:buFontTx/>
              <a:buChar char="•"/>
            </a:pPr>
            <a:r>
              <a:rPr lang="en-US" altLang="en-US" dirty="0">
                <a:latin typeface="Arial"/>
                <a:cs typeface="Arial"/>
              </a:rPr>
              <a:t> Inactivity</a:t>
            </a:r>
          </a:p>
          <a:p>
            <a:pPr lvl="1">
              <a:buFontTx/>
              <a:buChar char="•"/>
            </a:pPr>
            <a:r>
              <a:rPr lang="en-US" altLang="en-US" dirty="0">
                <a:latin typeface="Arial"/>
                <a:cs typeface="Arial"/>
              </a:rPr>
              <a:t> home and environmental Hazards </a:t>
            </a:r>
          </a:p>
          <a:p>
            <a:pPr lvl="1">
              <a:buFontTx/>
              <a:buChar char="•"/>
            </a:pPr>
            <a:r>
              <a:rPr lang="en-US" altLang="en-US" dirty="0">
                <a:latin typeface="Arial"/>
                <a:cs typeface="Arial"/>
              </a:rPr>
              <a:t> Behaviours and choices</a:t>
            </a:r>
          </a:p>
          <a:p>
            <a:endParaRPr lang="en-US" dirty="0"/>
          </a:p>
        </p:txBody>
      </p:sp>
      <p:sp>
        <p:nvSpPr>
          <p:cNvPr id="4" name="Slide Number Placeholder 3"/>
          <p:cNvSpPr>
            <a:spLocks noGrp="1"/>
          </p:cNvSpPr>
          <p:nvPr>
            <p:ph type="sldNum" sz="quarter" idx="5"/>
          </p:nvPr>
        </p:nvSpPr>
        <p:spPr/>
        <p:txBody>
          <a:bodyPr/>
          <a:lstStyle/>
          <a:p>
            <a:fld id="{DED94570-60E8-4CD3-AD02-E9885750B6D0}" type="slidenum">
              <a:rPr lang="en-US" smtClean="0"/>
              <a:t>10</a:t>
            </a:fld>
            <a:endParaRPr lang="en-US"/>
          </a:p>
        </p:txBody>
      </p:sp>
    </p:spTree>
    <p:extLst>
      <p:ext uri="{BB962C8B-B14F-4D97-AF65-F5344CB8AC3E}">
        <p14:creationId xmlns:p14="http://schemas.microsoft.com/office/powerpoint/2010/main" val="278132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C9E3A3-4285-4C0A-A64D-E7916CFEECC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26290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9E3A3-4285-4C0A-A64D-E7916CFEECC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0617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9E3A3-4285-4C0A-A64D-E7916CFEECC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01218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C9E3A3-4285-4C0A-A64D-E7916CFEECC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244101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C9E3A3-4285-4C0A-A64D-E7916CFEECCC}"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90930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C9E3A3-4285-4C0A-A64D-E7916CFEECC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308718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C9E3A3-4285-4C0A-A64D-E7916CFEECCC}"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254628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C9E3A3-4285-4C0A-A64D-E7916CFEECCC}"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48301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9E3A3-4285-4C0A-A64D-E7916CFEECCC}"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09185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C9E3A3-4285-4C0A-A64D-E7916CFEECC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10318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C9E3A3-4285-4C0A-A64D-E7916CFEECCC}"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232D8-6B73-443A-BEB6-44A3935BDC55}" type="slidenum">
              <a:rPr lang="en-US" smtClean="0"/>
              <a:t>‹#›</a:t>
            </a:fld>
            <a:endParaRPr lang="en-US"/>
          </a:p>
        </p:txBody>
      </p:sp>
    </p:spTree>
    <p:extLst>
      <p:ext uri="{BB962C8B-B14F-4D97-AF65-F5344CB8AC3E}">
        <p14:creationId xmlns:p14="http://schemas.microsoft.com/office/powerpoint/2010/main" val="88234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9E3A3-4285-4C0A-A64D-E7916CFEECCC}"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232D8-6B73-443A-BEB6-44A3935BDC55}" type="slidenum">
              <a:rPr lang="en-US" smtClean="0"/>
              <a:t>‹#›</a:t>
            </a:fld>
            <a:endParaRPr lang="en-US"/>
          </a:p>
        </p:txBody>
      </p:sp>
    </p:spTree>
    <p:extLst>
      <p:ext uri="{BB962C8B-B14F-4D97-AF65-F5344CB8AC3E}">
        <p14:creationId xmlns:p14="http://schemas.microsoft.com/office/powerpoint/2010/main" val="2839455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A410-711F-49CC-9EAF-6B9D2B136B2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CAAB9BC-A838-4EE9-90E2-514A588C8781}"/>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95D630CC-2137-4BE4-A50D-3269C3932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2220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44E1F3F-8DD7-4E8B-8604-11C09EB55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873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newspaper&#10;&#10;Description automatically generated">
            <a:extLst>
              <a:ext uri="{FF2B5EF4-FFF2-40B4-BE49-F238E27FC236}">
                <a16:creationId xmlns:a16="http://schemas.microsoft.com/office/drawing/2014/main" id="{31F75CFB-69C2-4F28-9F11-A2790B8CE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3050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B05BE637-5D1E-4920-AA43-244D1FF698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883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collar shirt&#10;&#10;Description automatically generated">
            <a:extLst>
              <a:ext uri="{FF2B5EF4-FFF2-40B4-BE49-F238E27FC236}">
                <a16:creationId xmlns:a16="http://schemas.microsoft.com/office/drawing/2014/main" id="{6FD70979-FE50-430A-993D-351FA111B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955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E23EA-2040-48C6-BA04-81E0CE7D5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1739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C975F3F1-33D5-49A9-A706-C36AE0442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786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person&#10;&#10;Description automatically generated">
            <a:extLst>
              <a:ext uri="{FF2B5EF4-FFF2-40B4-BE49-F238E27FC236}">
                <a16:creationId xmlns:a16="http://schemas.microsoft.com/office/drawing/2014/main" id="{F73BCDA9-2E01-4ACB-AAB9-D151B8A12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9000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AF3B4EFB-D927-459E-9363-0184D7EC0C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5670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ith collar shirt&#10;&#10;Description automatically generated">
            <a:extLst>
              <a:ext uri="{FF2B5EF4-FFF2-40B4-BE49-F238E27FC236}">
                <a16:creationId xmlns:a16="http://schemas.microsoft.com/office/drawing/2014/main" id="{9F25A30D-3EBE-47DE-9024-134E4786F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694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 shot of a person&#10;&#10;Description automatically generated">
            <a:extLst>
              <a:ext uri="{FF2B5EF4-FFF2-40B4-BE49-F238E27FC236}">
                <a16:creationId xmlns:a16="http://schemas.microsoft.com/office/drawing/2014/main" id="{D78E6E9E-B900-4896-BA87-A1E5FC6A5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1480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mans face&#10;&#10;Description automatically generated">
            <a:extLst>
              <a:ext uri="{FF2B5EF4-FFF2-40B4-BE49-F238E27FC236}">
                <a16:creationId xmlns:a16="http://schemas.microsoft.com/office/drawing/2014/main" id="{4003B917-6880-4968-BA57-778702775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476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86E607F6-6932-4302-9C7B-AA7C24918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7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8B0A71D1-36A3-4E6E-834D-E656FB51C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2081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5C00058C-E1DA-40DC-9499-489FC4FAF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708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99F1BC76-D6DF-4E68-9A49-5E7952A41E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584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map&#10;&#10;Description automatically generated">
            <a:extLst>
              <a:ext uri="{FF2B5EF4-FFF2-40B4-BE49-F238E27FC236}">
                <a16:creationId xmlns:a16="http://schemas.microsoft.com/office/drawing/2014/main" id="{9603E478-FE90-48B0-AAE1-CB84CB55F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846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ocial media post&#10;&#10;Description automatically generated">
            <a:extLst>
              <a:ext uri="{FF2B5EF4-FFF2-40B4-BE49-F238E27FC236}">
                <a16:creationId xmlns:a16="http://schemas.microsoft.com/office/drawing/2014/main" id="{3161F4A1-9C28-47E4-B3B3-6B4A9C753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8686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F9D15D7-5D94-4B40-A4EC-EE550B0A3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2566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8B1196-8B7D-4E1C-AA15-2870EB0D4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20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4B0DFFBC-7548-4F33-80DB-384B1A9C3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7061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a:extLst>
              <a:ext uri="{FF2B5EF4-FFF2-40B4-BE49-F238E27FC236}">
                <a16:creationId xmlns:a16="http://schemas.microsoft.com/office/drawing/2014/main" id="{C93E962F-59B4-4ED7-98F2-2E8F4979C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260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63BB-4DD8-420F-816E-BA475750E2C0}"/>
              </a:ext>
            </a:extLst>
          </p:cNvPr>
          <p:cNvSpPr>
            <a:spLocks noGrp="1"/>
          </p:cNvSpPr>
          <p:nvPr>
            <p:ph type="title"/>
          </p:nvPr>
        </p:nvSpPr>
        <p:spPr/>
        <p:txBody>
          <a:bodyPr/>
          <a:lstStyle/>
          <a:p>
            <a:endParaRPr lang="en-US"/>
          </a:p>
        </p:txBody>
      </p:sp>
      <p:pic>
        <p:nvPicPr>
          <p:cNvPr id="5" name="Content Placeholder 4" descr="A group of people posing for the camera&#10;&#10;Description generated with very high confidence">
            <a:extLst>
              <a:ext uri="{FF2B5EF4-FFF2-40B4-BE49-F238E27FC236}">
                <a16:creationId xmlns:a16="http://schemas.microsoft.com/office/drawing/2014/main" id="{1329D02C-51B0-4E69-9B86-E3F741CB8F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77793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91C401-F6CC-4AE0-B765-EB036BA71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73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a sign&#10;&#10;Description automatically generated">
            <a:extLst>
              <a:ext uri="{FF2B5EF4-FFF2-40B4-BE49-F238E27FC236}">
                <a16:creationId xmlns:a16="http://schemas.microsoft.com/office/drawing/2014/main" id="{E015D18D-4AF3-442E-940C-B55F5788B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3404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3" name="Title 1">
            <a:extLst>
              <a:ext uri="{FF2B5EF4-FFF2-40B4-BE49-F238E27FC236}">
                <a16:creationId xmlns:a16="http://schemas.microsoft.com/office/drawing/2014/main" id="{9887B4B8-0844-4F4A-B593-DDF855C598EA}"/>
              </a:ext>
            </a:extLst>
          </p:cNvPr>
          <p:cNvSpPr txBox="1">
            <a:spLocks/>
          </p:cNvSpPr>
          <p:nvPr/>
        </p:nvSpPr>
        <p:spPr>
          <a:xfrm>
            <a:off x="5131060" y="338356"/>
            <a:ext cx="3733482" cy="10905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400" b="1" kern="1200" dirty="0">
                <a:solidFill>
                  <a:srgbClr val="000000"/>
                </a:solidFill>
                <a:latin typeface="Arial" panose="020B0604020202020204" pitchFamily="34" charset="0"/>
                <a:cs typeface="Arial" panose="020B0604020202020204" pitchFamily="34" charset="0"/>
              </a:rPr>
              <a:t>Thank You</a:t>
            </a:r>
          </a:p>
        </p:txBody>
      </p:sp>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Picture 3">
            <a:extLst>
              <a:ext uri="{FF2B5EF4-FFF2-40B4-BE49-F238E27FC236}">
                <a16:creationId xmlns:a16="http://schemas.microsoft.com/office/drawing/2014/main" id="{410009D5-BD03-4EEE-ACA9-66411BE6FCD1}"/>
              </a:ext>
            </a:extLst>
          </p:cNvPr>
          <p:cNvPicPr>
            <a:picLocks noChangeAspect="1"/>
          </p:cNvPicPr>
          <p:nvPr/>
        </p:nvPicPr>
        <p:blipFill rotWithShape="1">
          <a:blip r:embed="rId3">
            <a:alphaModFix/>
            <a:extLst/>
          </a:blip>
          <a:srcRect l="23238" r="12986" b="-1"/>
          <a:stretch/>
        </p:blipFill>
        <p:spPr>
          <a:xfrm>
            <a:off x="0" y="1377337"/>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Content Placeholder 2">
            <a:extLst>
              <a:ext uri="{FF2B5EF4-FFF2-40B4-BE49-F238E27FC236}">
                <a16:creationId xmlns:a16="http://schemas.microsoft.com/office/drawing/2014/main" id="{CFD1D99C-9ADD-4F32-BF45-0F49E7A0151A}"/>
              </a:ext>
            </a:extLst>
          </p:cNvPr>
          <p:cNvSpPr txBox="1">
            <a:spLocks/>
          </p:cNvSpPr>
          <p:nvPr/>
        </p:nvSpPr>
        <p:spPr>
          <a:xfrm>
            <a:off x="4974310" y="2699639"/>
            <a:ext cx="3733184" cy="27294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kern="1200" dirty="0">
                <a:solidFill>
                  <a:srgbClr val="000000"/>
                </a:solidFill>
                <a:latin typeface="Arial" panose="020B0604020202020204" pitchFamily="34" charset="0"/>
                <a:cs typeface="Arial" panose="020B0604020202020204" pitchFamily="34" charset="0"/>
              </a:rPr>
              <a:t>Questions?</a:t>
            </a:r>
          </a:p>
          <a:p>
            <a:pPr marL="0" algn="ctr"/>
            <a:endParaRPr lang="en-US" sz="3200" kern="1200" dirty="0">
              <a:solidFill>
                <a:srgbClr val="000000"/>
              </a:solidFill>
              <a:latin typeface="Arial" panose="020B0604020202020204" pitchFamily="34" charset="0"/>
              <a:cs typeface="Arial" panose="020B0604020202020204" pitchFamily="34" charset="0"/>
            </a:endParaRPr>
          </a:p>
          <a:p>
            <a:pPr marL="0" indent="0" algn="ctr">
              <a:buNone/>
            </a:pPr>
            <a:r>
              <a:rPr lang="en-US" sz="3200" i="1" kern="1200" dirty="0">
                <a:solidFill>
                  <a:srgbClr val="FF0000"/>
                </a:solidFill>
                <a:latin typeface="Arial" panose="020B0604020202020204" pitchFamily="34" charset="0"/>
                <a:cs typeface="Arial" panose="020B0604020202020204" pitchFamily="34" charset="0"/>
              </a:rPr>
              <a:t>Your Name and contact info Here</a:t>
            </a:r>
          </a:p>
        </p:txBody>
      </p:sp>
      <p:pic>
        <p:nvPicPr>
          <p:cNvPr id="6" name="Picture 5" descr="C:\Users\drossy\Downloads\image001 (3).png">
            <a:extLst>
              <a:ext uri="{FF2B5EF4-FFF2-40B4-BE49-F238E27FC236}">
                <a16:creationId xmlns:a16="http://schemas.microsoft.com/office/drawing/2014/main" id="{AE99921F-8798-4E71-BA56-3440984C0A1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868" y="5729878"/>
            <a:ext cx="1248767" cy="1128122"/>
          </a:xfrm>
          <a:prstGeom prst="rect">
            <a:avLst/>
          </a:prstGeom>
          <a:noFill/>
          <a:ln>
            <a:noFill/>
          </a:ln>
        </p:spPr>
      </p:pic>
    </p:spTree>
    <p:extLst>
      <p:ext uri="{BB962C8B-B14F-4D97-AF65-F5344CB8AC3E}">
        <p14:creationId xmlns:p14="http://schemas.microsoft.com/office/powerpoint/2010/main" val="210683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C239-9E81-41B0-93FF-0CE2EBF8A306}"/>
              </a:ext>
            </a:extLst>
          </p:cNvPr>
          <p:cNvSpPr>
            <a:spLocks noGrp="1"/>
          </p:cNvSpPr>
          <p:nvPr>
            <p:ph type="title"/>
          </p:nvPr>
        </p:nvSpPr>
        <p:spPr/>
        <p:txBody>
          <a:bodyPr/>
          <a:lstStyle/>
          <a:p>
            <a:endParaRPr lang="en-US"/>
          </a:p>
        </p:txBody>
      </p:sp>
      <p:pic>
        <p:nvPicPr>
          <p:cNvPr id="7" name="Picture 6" descr="A screenshot of a cell phone&#10;&#10;Description automatically generated">
            <a:extLst>
              <a:ext uri="{FF2B5EF4-FFF2-40B4-BE49-F238E27FC236}">
                <a16:creationId xmlns:a16="http://schemas.microsoft.com/office/drawing/2014/main" id="{CDA4D4AA-C070-444C-8948-EE27D3062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5175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F35B76-B797-461E-8BFF-B8A5FE2E2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346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sign&#10;&#10;Description automatically generated">
            <a:extLst>
              <a:ext uri="{FF2B5EF4-FFF2-40B4-BE49-F238E27FC236}">
                <a16:creationId xmlns:a16="http://schemas.microsoft.com/office/drawing/2014/main" id="{5CE32B32-5145-4D72-B330-59305679D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9EAC8060-3636-4840-9483-9B3DD40AB26B}"/>
              </a:ext>
            </a:extLst>
          </p:cNvPr>
          <p:cNvSpPr/>
          <p:nvPr/>
        </p:nvSpPr>
        <p:spPr>
          <a:xfrm>
            <a:off x="5181600" y="4715922"/>
            <a:ext cx="3167269" cy="878254"/>
          </a:xfrm>
          <a:prstGeom prst="rect">
            <a:avLst/>
          </a:prstGeom>
        </p:spPr>
        <p:txBody>
          <a:bodyPr wrap="square">
            <a:spAutoFit/>
          </a:bodyPr>
          <a:lstStyle/>
          <a:p>
            <a:pPr>
              <a:lnSpc>
                <a:spcPct val="50000"/>
              </a:lnSpc>
              <a:spcBef>
                <a:spcPct val="0"/>
              </a:spcBef>
              <a:defRPr/>
            </a:pPr>
            <a:r>
              <a:rPr lang="en-GB" sz="6600" b="1" dirty="0">
                <a:solidFill>
                  <a:srgbClr val="FF0000"/>
                </a:solidFill>
                <a:latin typeface="Arial"/>
                <a:cs typeface="Arial"/>
              </a:rPr>
              <a:t>FALSE</a:t>
            </a:r>
            <a:r>
              <a:rPr lang="en-GB" sz="3200" dirty="0">
                <a:solidFill>
                  <a:srgbClr val="FF0000"/>
                </a:solidFill>
                <a:latin typeface="Arial"/>
                <a:cs typeface="Arial"/>
              </a:rPr>
              <a:t> 9 times higher</a:t>
            </a:r>
            <a:endParaRPr lang="en-CA" sz="3200" dirty="0">
              <a:solidFill>
                <a:srgbClr val="FF0000"/>
              </a:solidFill>
              <a:latin typeface="Arial"/>
              <a:cs typeface="Arial"/>
            </a:endParaRPr>
          </a:p>
        </p:txBody>
      </p:sp>
    </p:spTree>
    <p:extLst>
      <p:ext uri="{BB962C8B-B14F-4D97-AF65-F5344CB8AC3E}">
        <p14:creationId xmlns:p14="http://schemas.microsoft.com/office/powerpoint/2010/main" val="263383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D4650A46-7A4D-42B5-8D6D-85D520B42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7BA83D6F-F5AA-4A06-B3A6-46889C538666}"/>
              </a:ext>
            </a:extLst>
          </p:cNvPr>
          <p:cNvSpPr/>
          <p:nvPr/>
        </p:nvSpPr>
        <p:spPr>
          <a:xfrm>
            <a:off x="1134124" y="5218907"/>
            <a:ext cx="2348720" cy="1107996"/>
          </a:xfrm>
          <a:prstGeom prst="rect">
            <a:avLst/>
          </a:prstGeom>
        </p:spPr>
        <p:txBody>
          <a:bodyPr wrap="none">
            <a:spAutoFit/>
          </a:bodyPr>
          <a:lstStyle/>
          <a:p>
            <a:pPr marL="800100" indent="-457200">
              <a:defRPr/>
            </a:pPr>
            <a:r>
              <a:rPr lang="en-CA" sz="6600" b="1" spc="300" dirty="0">
                <a:solidFill>
                  <a:srgbClr val="1C9D13"/>
                </a:solidFill>
                <a:latin typeface="Impact" panose="020B0806030902050204" pitchFamily="34" charset="0"/>
                <a:cs typeface="Arial"/>
              </a:rPr>
              <a:t>TRUE</a:t>
            </a:r>
            <a:endParaRPr lang="en-CA" sz="4800" b="1" spc="300" dirty="0">
              <a:solidFill>
                <a:srgbClr val="1C9D13"/>
              </a:solidFill>
              <a:latin typeface="Impact" panose="020B0806030902050204" pitchFamily="34" charset="0"/>
              <a:cs typeface="Arial"/>
            </a:endParaRPr>
          </a:p>
        </p:txBody>
      </p:sp>
    </p:spTree>
    <p:extLst>
      <p:ext uri="{BB962C8B-B14F-4D97-AF65-F5344CB8AC3E}">
        <p14:creationId xmlns:p14="http://schemas.microsoft.com/office/powerpoint/2010/main" val="32719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97C99A2B-5F40-4CAF-A619-D362AA964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707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3BD5-2526-4623-A0D0-917EE5153512}"/>
              </a:ext>
            </a:extLst>
          </p:cNvPr>
          <p:cNvSpPr>
            <a:spLocks noGrp="1"/>
          </p:cNvSpPr>
          <p:nvPr>
            <p:ph type="title"/>
          </p:nvPr>
        </p:nvSpPr>
        <p:spPr/>
        <p:txBody>
          <a:bodyPr/>
          <a:lstStyle/>
          <a:p>
            <a:endParaRPr lang="en-US"/>
          </a:p>
        </p:txBody>
      </p:sp>
      <p:pic>
        <p:nvPicPr>
          <p:cNvPr id="7" name="Content Placeholder 6" descr="A screenshot of a cell phone&#10;&#10;Description automatically generated">
            <a:extLst>
              <a:ext uri="{FF2B5EF4-FFF2-40B4-BE49-F238E27FC236}">
                <a16:creationId xmlns:a16="http://schemas.microsoft.com/office/drawing/2014/main" id="{FF1B746F-030C-45AA-AD4A-3404C57236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20636"/>
            <a:ext cx="9171515" cy="6878636"/>
          </a:xfrm>
        </p:spPr>
      </p:pic>
    </p:spTree>
    <p:extLst>
      <p:ext uri="{BB962C8B-B14F-4D97-AF65-F5344CB8AC3E}">
        <p14:creationId xmlns:p14="http://schemas.microsoft.com/office/powerpoint/2010/main" val="4151473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3395</Words>
  <Application>Microsoft Office PowerPoint</Application>
  <PresentationFormat>On-screen Show (4:3)</PresentationFormat>
  <Paragraphs>285</Paragraphs>
  <Slides>32</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Impact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Conrad, Stephanie</dc:creator>
  <cp:lastModifiedBy>Conrad, Stephanie</cp:lastModifiedBy>
  <cp:revision>1</cp:revision>
  <dcterms:created xsi:type="dcterms:W3CDTF">2019-11-05T04:42:16Z</dcterms:created>
  <dcterms:modified xsi:type="dcterms:W3CDTF">2019-11-05T04:43:40Z</dcterms:modified>
</cp:coreProperties>
</file>