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15" r:id="rId4"/>
  </p:sldMasterIdLst>
  <p:notesMasterIdLst>
    <p:notesMasterId r:id="rId88"/>
  </p:notesMasterIdLst>
  <p:handoutMasterIdLst>
    <p:handoutMasterId r:id="rId89"/>
  </p:handoutMasterIdLst>
  <p:sldIdLst>
    <p:sldId id="316" r:id="rId5"/>
    <p:sldId id="667" r:id="rId6"/>
    <p:sldId id="639" r:id="rId7"/>
    <p:sldId id="668" r:id="rId8"/>
    <p:sldId id="318" r:id="rId9"/>
    <p:sldId id="671" r:id="rId10"/>
    <p:sldId id="561" r:id="rId11"/>
    <p:sldId id="672" r:id="rId12"/>
    <p:sldId id="607" r:id="rId13"/>
    <p:sldId id="702" r:id="rId14"/>
    <p:sldId id="674" r:id="rId15"/>
    <p:sldId id="675" r:id="rId16"/>
    <p:sldId id="676" r:id="rId17"/>
    <p:sldId id="677" r:id="rId18"/>
    <p:sldId id="376" r:id="rId19"/>
    <p:sldId id="678" r:id="rId20"/>
    <p:sldId id="680" r:id="rId21"/>
    <p:sldId id="681" r:id="rId22"/>
    <p:sldId id="683" r:id="rId23"/>
    <p:sldId id="684" r:id="rId24"/>
    <p:sldId id="410" r:id="rId25"/>
    <p:sldId id="704" r:id="rId26"/>
    <p:sldId id="661" r:id="rId27"/>
    <p:sldId id="686" r:id="rId28"/>
    <p:sldId id="687" r:id="rId29"/>
    <p:sldId id="688" r:id="rId30"/>
    <p:sldId id="744" r:id="rId31"/>
    <p:sldId id="689" r:id="rId32"/>
    <p:sldId id="690" r:id="rId33"/>
    <p:sldId id="695" r:id="rId34"/>
    <p:sldId id="696" r:id="rId35"/>
    <p:sldId id="691" r:id="rId36"/>
    <p:sldId id="697" r:id="rId37"/>
    <p:sldId id="699" r:id="rId38"/>
    <p:sldId id="700" r:id="rId39"/>
    <p:sldId id="701" r:id="rId40"/>
    <p:sldId id="705" r:id="rId41"/>
    <p:sldId id="706" r:id="rId42"/>
    <p:sldId id="708" r:id="rId43"/>
    <p:sldId id="709" r:id="rId44"/>
    <p:sldId id="710" r:id="rId45"/>
    <p:sldId id="711" r:id="rId46"/>
    <p:sldId id="712" r:id="rId47"/>
    <p:sldId id="714" r:id="rId48"/>
    <p:sldId id="497" r:id="rId49"/>
    <p:sldId id="715" r:id="rId50"/>
    <p:sldId id="635" r:id="rId51"/>
    <p:sldId id="746" r:id="rId52"/>
    <p:sldId id="716" r:id="rId53"/>
    <p:sldId id="693" r:id="rId54"/>
    <p:sldId id="717" r:id="rId55"/>
    <p:sldId id="718" r:id="rId56"/>
    <p:sldId id="719" r:id="rId57"/>
    <p:sldId id="720" r:id="rId58"/>
    <p:sldId id="721" r:id="rId59"/>
    <p:sldId id="722" r:id="rId60"/>
    <p:sldId id="694" r:id="rId61"/>
    <p:sldId id="724" r:id="rId62"/>
    <p:sldId id="602" r:id="rId63"/>
    <p:sldId id="723" r:id="rId64"/>
    <p:sldId id="615" r:id="rId65"/>
    <p:sldId id="748" r:id="rId66"/>
    <p:sldId id="745" r:id="rId67"/>
    <p:sldId id="747" r:id="rId68"/>
    <p:sldId id="751" r:id="rId69"/>
    <p:sldId id="729" r:id="rId70"/>
    <p:sldId id="725" r:id="rId71"/>
    <p:sldId id="726" r:id="rId72"/>
    <p:sldId id="727" r:id="rId73"/>
    <p:sldId id="749" r:id="rId74"/>
    <p:sldId id="750" r:id="rId75"/>
    <p:sldId id="752" r:id="rId76"/>
    <p:sldId id="753" r:id="rId77"/>
    <p:sldId id="735" r:id="rId78"/>
    <p:sldId id="736" r:id="rId79"/>
    <p:sldId id="737" r:id="rId80"/>
    <p:sldId id="738" r:id="rId81"/>
    <p:sldId id="739" r:id="rId82"/>
    <p:sldId id="740" r:id="rId83"/>
    <p:sldId id="743" r:id="rId84"/>
    <p:sldId id="333" r:id="rId85"/>
    <p:sldId id="334" r:id="rId86"/>
    <p:sldId id="302" r:id="rId8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FF2"/>
    <a:srgbClr val="59FF00"/>
    <a:srgbClr val="1A5484"/>
    <a:srgbClr val="0099B1"/>
    <a:srgbClr val="2C7F01"/>
    <a:srgbClr val="FFFFFF"/>
    <a:srgbClr val="FFC706"/>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5746B7-CCC5-4979-BBA2-218760573275}" v="10" dt="2025-03-12T18:51:23.9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97" autoAdjust="0"/>
  </p:normalViewPr>
  <p:slideViewPr>
    <p:cSldViewPr snapToGrid="0">
      <p:cViewPr varScale="1">
        <p:scale>
          <a:sx n="76" d="100"/>
          <a:sy n="76" d="100"/>
        </p:scale>
        <p:origin x="917" y="53"/>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ana Haque" userId="4ec88ec9-1ffb-4beb-bd49-1f8c8e5d4516" providerId="ADAL" clId="{505746B7-CCC5-4979-BBA2-218760573275}"/>
    <pc:docChg chg="undo custSel modSld modMainMaster">
      <pc:chgData name="Sanjana Haque" userId="4ec88ec9-1ffb-4beb-bd49-1f8c8e5d4516" providerId="ADAL" clId="{505746B7-CCC5-4979-BBA2-218760573275}" dt="2025-03-12T18:53:30.793" v="150" actId="478"/>
      <pc:docMkLst>
        <pc:docMk/>
      </pc:docMkLst>
      <pc:sldChg chg="addSp delSp modSp mod">
        <pc:chgData name="Sanjana Haque" userId="4ec88ec9-1ffb-4beb-bd49-1f8c8e5d4516" providerId="ADAL" clId="{505746B7-CCC5-4979-BBA2-218760573275}" dt="2025-03-12T18:49:12.304" v="109" actId="11530"/>
        <pc:sldMkLst>
          <pc:docMk/>
          <pc:sldMk cId="887297003" sldId="316"/>
        </pc:sldMkLst>
        <pc:spChg chg="add mod">
          <ac:chgData name="Sanjana Haque" userId="4ec88ec9-1ffb-4beb-bd49-1f8c8e5d4516" providerId="ADAL" clId="{505746B7-CCC5-4979-BBA2-218760573275}" dt="2025-03-12T18:39:24.148" v="102" actId="1076"/>
          <ac:spMkLst>
            <pc:docMk/>
            <pc:sldMk cId="887297003" sldId="316"/>
            <ac:spMk id="2" creationId="{14C02969-4B09-F7B0-C895-2EE164818652}"/>
          </ac:spMkLst>
        </pc:spChg>
        <pc:spChg chg="mod">
          <ac:chgData name="Sanjana Haque" userId="4ec88ec9-1ffb-4beb-bd49-1f8c8e5d4516" providerId="ADAL" clId="{505746B7-CCC5-4979-BBA2-218760573275}" dt="2025-03-12T18:37:37.069" v="5" actId="1076"/>
          <ac:spMkLst>
            <pc:docMk/>
            <pc:sldMk cId="887297003" sldId="316"/>
            <ac:spMk id="3" creationId="{661FF022-479F-42DD-FBD7-ABEB9D4CEB0D}"/>
          </ac:spMkLst>
        </pc:spChg>
        <pc:spChg chg="del mod">
          <ac:chgData name="Sanjana Haque" userId="4ec88ec9-1ffb-4beb-bd49-1f8c8e5d4516" providerId="ADAL" clId="{505746B7-CCC5-4979-BBA2-218760573275}" dt="2025-03-12T18:38:40.623" v="16" actId="478"/>
          <ac:spMkLst>
            <pc:docMk/>
            <pc:sldMk cId="887297003" sldId="316"/>
            <ac:spMk id="6" creationId="{90B2321E-35FC-A50A-E22D-C2FFD0FA985E}"/>
          </ac:spMkLst>
        </pc:spChg>
        <pc:spChg chg="add mod">
          <ac:chgData name="Sanjana Haque" userId="4ec88ec9-1ffb-4beb-bd49-1f8c8e5d4516" providerId="ADAL" clId="{505746B7-CCC5-4979-BBA2-218760573275}" dt="2025-03-12T18:39:13.930" v="100" actId="20577"/>
          <ac:spMkLst>
            <pc:docMk/>
            <pc:sldMk cId="887297003" sldId="316"/>
            <ac:spMk id="7" creationId="{1C5D2B76-44AF-62B3-C2A8-212ACC2C643C}"/>
          </ac:spMkLst>
        </pc:spChg>
        <pc:spChg chg="add del mod">
          <ac:chgData name="Sanjana Haque" userId="4ec88ec9-1ffb-4beb-bd49-1f8c8e5d4516" providerId="ADAL" clId="{505746B7-CCC5-4979-BBA2-218760573275}" dt="2025-03-12T18:38:41.598" v="17" actId="478"/>
          <ac:spMkLst>
            <pc:docMk/>
            <pc:sldMk cId="887297003" sldId="316"/>
            <ac:spMk id="9" creationId="{D251C7BD-BF00-10FC-CD30-5DCC0EBC89B8}"/>
          </ac:spMkLst>
        </pc:spChg>
        <pc:spChg chg="del mod">
          <ac:chgData name="Sanjana Haque" userId="4ec88ec9-1ffb-4beb-bd49-1f8c8e5d4516" providerId="ADAL" clId="{505746B7-CCC5-4979-BBA2-218760573275}" dt="2025-03-12T18:38:42.822" v="18" actId="478"/>
          <ac:spMkLst>
            <pc:docMk/>
            <pc:sldMk cId="887297003" sldId="316"/>
            <ac:spMk id="12" creationId="{3FF9B335-683D-F911-1EFB-A10312C3C48A}"/>
          </ac:spMkLst>
        </pc:spChg>
        <pc:spChg chg="add del mod">
          <ac:chgData name="Sanjana Haque" userId="4ec88ec9-1ffb-4beb-bd49-1f8c8e5d4516" providerId="ADAL" clId="{505746B7-CCC5-4979-BBA2-218760573275}" dt="2025-03-12T18:38:45.059" v="19" actId="478"/>
          <ac:spMkLst>
            <pc:docMk/>
            <pc:sldMk cId="887297003" sldId="316"/>
            <ac:spMk id="13" creationId="{CBCF36D4-48A9-0C2F-D888-2DD6070451E3}"/>
          </ac:spMkLst>
        </pc:spChg>
        <pc:picChg chg="mod modCrop">
          <ac:chgData name="Sanjana Haque" userId="4ec88ec9-1ffb-4beb-bd49-1f8c8e5d4516" providerId="ADAL" clId="{505746B7-CCC5-4979-BBA2-218760573275}" dt="2025-03-12T18:49:12.304" v="109" actId="11530"/>
          <ac:picMkLst>
            <pc:docMk/>
            <pc:sldMk cId="887297003" sldId="316"/>
            <ac:picMk id="10" creationId="{0CABAE14-1615-3626-A15C-ED802E372DE2}"/>
          </ac:picMkLst>
        </pc:picChg>
      </pc:sldChg>
      <pc:sldChg chg="addSp modSp mod">
        <pc:chgData name="Sanjana Haque" userId="4ec88ec9-1ffb-4beb-bd49-1f8c8e5d4516" providerId="ADAL" clId="{505746B7-CCC5-4979-BBA2-218760573275}" dt="2025-03-12T18:50:57.610" v="136" actId="1036"/>
        <pc:sldMkLst>
          <pc:docMk/>
          <pc:sldMk cId="4206480502" sldId="318"/>
        </pc:sldMkLst>
        <pc:spChg chg="add mod">
          <ac:chgData name="Sanjana Haque" userId="4ec88ec9-1ffb-4beb-bd49-1f8c8e5d4516" providerId="ADAL" clId="{505746B7-CCC5-4979-BBA2-218760573275}" dt="2025-03-12T18:50:57.610" v="136" actId="1036"/>
          <ac:spMkLst>
            <pc:docMk/>
            <pc:sldMk cId="4206480502" sldId="318"/>
            <ac:spMk id="2" creationId="{330F7C13-03C9-19D4-FEF7-CB2E18975056}"/>
          </ac:spMkLst>
        </pc:spChg>
      </pc:sldChg>
      <pc:sldChg chg="addSp modSp mod">
        <pc:chgData name="Sanjana Haque" userId="4ec88ec9-1ffb-4beb-bd49-1f8c8e5d4516" providerId="ADAL" clId="{505746B7-CCC5-4979-BBA2-218760573275}" dt="2025-03-12T18:51:25.288" v="139" actId="1036"/>
        <pc:sldMkLst>
          <pc:docMk/>
          <pc:sldMk cId="902239426" sldId="334"/>
        </pc:sldMkLst>
        <pc:spChg chg="add mod">
          <ac:chgData name="Sanjana Haque" userId="4ec88ec9-1ffb-4beb-bd49-1f8c8e5d4516" providerId="ADAL" clId="{505746B7-CCC5-4979-BBA2-218760573275}" dt="2025-03-12T18:51:25.288" v="139" actId="1036"/>
          <ac:spMkLst>
            <pc:docMk/>
            <pc:sldMk cId="902239426" sldId="334"/>
            <ac:spMk id="2" creationId="{C3CFEF46-DD41-B9EC-DA4B-419070FDAE12}"/>
          </ac:spMkLst>
        </pc:spChg>
      </pc:sldChg>
      <pc:sldChg chg="modSp mod">
        <pc:chgData name="Sanjana Haque" userId="4ec88ec9-1ffb-4beb-bd49-1f8c8e5d4516" providerId="ADAL" clId="{505746B7-CCC5-4979-BBA2-218760573275}" dt="2025-03-12T18:37:56.481" v="7" actId="1440"/>
        <pc:sldMkLst>
          <pc:docMk/>
          <pc:sldMk cId="2695456602" sldId="667"/>
        </pc:sldMkLst>
        <pc:picChg chg="mod">
          <ac:chgData name="Sanjana Haque" userId="4ec88ec9-1ffb-4beb-bd49-1f8c8e5d4516" providerId="ADAL" clId="{505746B7-CCC5-4979-BBA2-218760573275}" dt="2025-03-12T18:37:56.481" v="7" actId="1440"/>
          <ac:picMkLst>
            <pc:docMk/>
            <pc:sldMk cId="2695456602" sldId="667"/>
            <ac:picMk id="2" creationId="{B1622719-798F-4E24-8D08-C13FC1696EE2}"/>
          </ac:picMkLst>
        </pc:picChg>
      </pc:sldChg>
      <pc:sldChg chg="delSp mod">
        <pc:chgData name="Sanjana Haque" userId="4ec88ec9-1ffb-4beb-bd49-1f8c8e5d4516" providerId="ADAL" clId="{505746B7-CCC5-4979-BBA2-218760573275}" dt="2025-03-12T18:51:57.306" v="140" actId="478"/>
        <pc:sldMkLst>
          <pc:docMk/>
          <pc:sldMk cId="399822734" sldId="744"/>
        </pc:sldMkLst>
        <pc:spChg chg="del">
          <ac:chgData name="Sanjana Haque" userId="4ec88ec9-1ffb-4beb-bd49-1f8c8e5d4516" providerId="ADAL" clId="{505746B7-CCC5-4979-BBA2-218760573275}" dt="2025-03-12T18:51:57.306" v="140" actId="478"/>
          <ac:spMkLst>
            <pc:docMk/>
            <pc:sldMk cId="399822734" sldId="744"/>
            <ac:spMk id="4" creationId="{A4662F56-83F8-7938-BD7F-B0A9E06FA98A}"/>
          </ac:spMkLst>
        </pc:spChg>
      </pc:sldChg>
      <pc:sldChg chg="delSp mod">
        <pc:chgData name="Sanjana Haque" userId="4ec88ec9-1ffb-4beb-bd49-1f8c8e5d4516" providerId="ADAL" clId="{505746B7-CCC5-4979-BBA2-218760573275}" dt="2025-03-12T18:52:46.297" v="142" actId="478"/>
        <pc:sldMkLst>
          <pc:docMk/>
          <pc:sldMk cId="2862258214" sldId="745"/>
        </pc:sldMkLst>
        <pc:spChg chg="del">
          <ac:chgData name="Sanjana Haque" userId="4ec88ec9-1ffb-4beb-bd49-1f8c8e5d4516" providerId="ADAL" clId="{505746B7-CCC5-4979-BBA2-218760573275}" dt="2025-03-12T18:52:46.297" v="142" actId="478"/>
          <ac:spMkLst>
            <pc:docMk/>
            <pc:sldMk cId="2862258214" sldId="745"/>
            <ac:spMk id="4" creationId="{9AE9BD08-940C-8EB4-CC10-8959F296F147}"/>
          </ac:spMkLst>
        </pc:spChg>
      </pc:sldChg>
      <pc:sldChg chg="delSp mod">
        <pc:chgData name="Sanjana Haque" userId="4ec88ec9-1ffb-4beb-bd49-1f8c8e5d4516" providerId="ADAL" clId="{505746B7-CCC5-4979-BBA2-218760573275}" dt="2025-03-12T18:52:48.224" v="143" actId="478"/>
        <pc:sldMkLst>
          <pc:docMk/>
          <pc:sldMk cId="2297406497" sldId="747"/>
        </pc:sldMkLst>
        <pc:spChg chg="del">
          <ac:chgData name="Sanjana Haque" userId="4ec88ec9-1ffb-4beb-bd49-1f8c8e5d4516" providerId="ADAL" clId="{505746B7-CCC5-4979-BBA2-218760573275}" dt="2025-03-12T18:52:48.224" v="143" actId="478"/>
          <ac:spMkLst>
            <pc:docMk/>
            <pc:sldMk cId="2297406497" sldId="747"/>
            <ac:spMk id="4" creationId="{8F5D7EF2-38A3-0B98-397F-D92095EE1F1B}"/>
          </ac:spMkLst>
        </pc:spChg>
      </pc:sldChg>
      <pc:sldChg chg="delSp mod">
        <pc:chgData name="Sanjana Haque" userId="4ec88ec9-1ffb-4beb-bd49-1f8c8e5d4516" providerId="ADAL" clId="{505746B7-CCC5-4979-BBA2-218760573275}" dt="2025-03-12T18:52:43.117" v="141" actId="478"/>
        <pc:sldMkLst>
          <pc:docMk/>
          <pc:sldMk cId="2388091815" sldId="748"/>
        </pc:sldMkLst>
        <pc:spChg chg="del">
          <ac:chgData name="Sanjana Haque" userId="4ec88ec9-1ffb-4beb-bd49-1f8c8e5d4516" providerId="ADAL" clId="{505746B7-CCC5-4979-BBA2-218760573275}" dt="2025-03-12T18:52:43.117" v="141" actId="478"/>
          <ac:spMkLst>
            <pc:docMk/>
            <pc:sldMk cId="2388091815" sldId="748"/>
            <ac:spMk id="4" creationId="{C87D8BCE-E11E-B707-EF6D-7DB3E7480862}"/>
          </ac:spMkLst>
        </pc:spChg>
      </pc:sldChg>
      <pc:sldChg chg="delSp modSp mod">
        <pc:chgData name="Sanjana Haque" userId="4ec88ec9-1ffb-4beb-bd49-1f8c8e5d4516" providerId="ADAL" clId="{505746B7-CCC5-4979-BBA2-218760573275}" dt="2025-03-12T18:53:23.075" v="146" actId="478"/>
        <pc:sldMkLst>
          <pc:docMk/>
          <pc:sldMk cId="689610554" sldId="749"/>
        </pc:sldMkLst>
        <pc:spChg chg="mod">
          <ac:chgData name="Sanjana Haque" userId="4ec88ec9-1ffb-4beb-bd49-1f8c8e5d4516" providerId="ADAL" clId="{505746B7-CCC5-4979-BBA2-218760573275}" dt="2025-03-12T18:53:19.976" v="145" actId="15"/>
          <ac:spMkLst>
            <pc:docMk/>
            <pc:sldMk cId="689610554" sldId="749"/>
            <ac:spMk id="3" creationId="{ACC344E7-A960-7946-88C0-2B0921DDD900}"/>
          </ac:spMkLst>
        </pc:spChg>
        <pc:spChg chg="del">
          <ac:chgData name="Sanjana Haque" userId="4ec88ec9-1ffb-4beb-bd49-1f8c8e5d4516" providerId="ADAL" clId="{505746B7-CCC5-4979-BBA2-218760573275}" dt="2025-03-12T18:53:23.075" v="146" actId="478"/>
          <ac:spMkLst>
            <pc:docMk/>
            <pc:sldMk cId="689610554" sldId="749"/>
            <ac:spMk id="4" creationId="{0E916ECD-CBC8-6039-07FA-F00DF5F02D56}"/>
          </ac:spMkLst>
        </pc:spChg>
      </pc:sldChg>
      <pc:sldChg chg="delSp mod">
        <pc:chgData name="Sanjana Haque" userId="4ec88ec9-1ffb-4beb-bd49-1f8c8e5d4516" providerId="ADAL" clId="{505746B7-CCC5-4979-BBA2-218760573275}" dt="2025-03-12T18:53:25.697" v="147" actId="478"/>
        <pc:sldMkLst>
          <pc:docMk/>
          <pc:sldMk cId="3435205207" sldId="750"/>
        </pc:sldMkLst>
        <pc:spChg chg="del">
          <ac:chgData name="Sanjana Haque" userId="4ec88ec9-1ffb-4beb-bd49-1f8c8e5d4516" providerId="ADAL" clId="{505746B7-CCC5-4979-BBA2-218760573275}" dt="2025-03-12T18:53:25.697" v="147" actId="478"/>
          <ac:spMkLst>
            <pc:docMk/>
            <pc:sldMk cId="3435205207" sldId="750"/>
            <ac:spMk id="4" creationId="{082A1F76-B3C3-2942-0589-12A3BFFA3995}"/>
          </ac:spMkLst>
        </pc:spChg>
      </pc:sldChg>
      <pc:sldChg chg="delSp mod">
        <pc:chgData name="Sanjana Haque" userId="4ec88ec9-1ffb-4beb-bd49-1f8c8e5d4516" providerId="ADAL" clId="{505746B7-CCC5-4979-BBA2-218760573275}" dt="2025-03-12T18:52:50.587" v="144" actId="478"/>
        <pc:sldMkLst>
          <pc:docMk/>
          <pc:sldMk cId="2752663586" sldId="751"/>
        </pc:sldMkLst>
        <pc:spChg chg="del">
          <ac:chgData name="Sanjana Haque" userId="4ec88ec9-1ffb-4beb-bd49-1f8c8e5d4516" providerId="ADAL" clId="{505746B7-CCC5-4979-BBA2-218760573275}" dt="2025-03-12T18:52:50.587" v="144" actId="478"/>
          <ac:spMkLst>
            <pc:docMk/>
            <pc:sldMk cId="2752663586" sldId="751"/>
            <ac:spMk id="4" creationId="{5354B8C0-57F1-23DC-D73E-B8336FAAB1DD}"/>
          </ac:spMkLst>
        </pc:spChg>
      </pc:sldChg>
      <pc:sldChg chg="delSp mod">
        <pc:chgData name="Sanjana Haque" userId="4ec88ec9-1ffb-4beb-bd49-1f8c8e5d4516" providerId="ADAL" clId="{505746B7-CCC5-4979-BBA2-218760573275}" dt="2025-03-12T18:53:27.375" v="148" actId="478"/>
        <pc:sldMkLst>
          <pc:docMk/>
          <pc:sldMk cId="1607331332" sldId="752"/>
        </pc:sldMkLst>
        <pc:spChg chg="del">
          <ac:chgData name="Sanjana Haque" userId="4ec88ec9-1ffb-4beb-bd49-1f8c8e5d4516" providerId="ADAL" clId="{505746B7-CCC5-4979-BBA2-218760573275}" dt="2025-03-12T18:53:27.375" v="148" actId="478"/>
          <ac:spMkLst>
            <pc:docMk/>
            <pc:sldMk cId="1607331332" sldId="752"/>
            <ac:spMk id="4" creationId="{BB60858E-28DF-BC46-731C-7ECDE81CA4A7}"/>
          </ac:spMkLst>
        </pc:spChg>
      </pc:sldChg>
      <pc:sldChg chg="delSp modSp mod">
        <pc:chgData name="Sanjana Haque" userId="4ec88ec9-1ffb-4beb-bd49-1f8c8e5d4516" providerId="ADAL" clId="{505746B7-CCC5-4979-BBA2-218760573275}" dt="2025-03-12T18:53:30.793" v="150" actId="478"/>
        <pc:sldMkLst>
          <pc:docMk/>
          <pc:sldMk cId="2481843700" sldId="753"/>
        </pc:sldMkLst>
        <pc:spChg chg="del mod">
          <ac:chgData name="Sanjana Haque" userId="4ec88ec9-1ffb-4beb-bd49-1f8c8e5d4516" providerId="ADAL" clId="{505746B7-CCC5-4979-BBA2-218760573275}" dt="2025-03-12T18:53:30.793" v="150" actId="478"/>
          <ac:spMkLst>
            <pc:docMk/>
            <pc:sldMk cId="2481843700" sldId="753"/>
            <ac:spMk id="4" creationId="{EFE29FE7-394A-1EE0-88A3-C998F5E12E77}"/>
          </ac:spMkLst>
        </pc:spChg>
      </pc:sldChg>
      <pc:sldMasterChg chg="modSp mod modSldLayout">
        <pc:chgData name="Sanjana Haque" userId="4ec88ec9-1ffb-4beb-bd49-1f8c8e5d4516" providerId="ADAL" clId="{505746B7-CCC5-4979-BBA2-218760573275}" dt="2025-03-12T18:50:45.011" v="132" actId="478"/>
        <pc:sldMasterMkLst>
          <pc:docMk/>
          <pc:sldMasterMk cId="486539072" sldId="2147484415"/>
        </pc:sldMasterMkLst>
        <pc:spChg chg="mod">
          <ac:chgData name="Sanjana Haque" userId="4ec88ec9-1ffb-4beb-bd49-1f8c8e5d4516" providerId="ADAL" clId="{505746B7-CCC5-4979-BBA2-218760573275}" dt="2025-03-12T18:49:34.269" v="115" actId="20577"/>
          <ac:spMkLst>
            <pc:docMk/>
            <pc:sldMasterMk cId="486539072" sldId="2147484415"/>
            <ac:spMk id="3" creationId="{098E2583-D252-39CD-A14C-B5E0C6478723}"/>
          </ac:spMkLst>
        </pc:spChg>
        <pc:sldLayoutChg chg="delSp mod">
          <pc:chgData name="Sanjana Haque" userId="4ec88ec9-1ffb-4beb-bd49-1f8c8e5d4516" providerId="ADAL" clId="{505746B7-CCC5-4979-BBA2-218760573275}" dt="2025-03-12T18:49:25.094" v="110" actId="478"/>
          <pc:sldLayoutMkLst>
            <pc:docMk/>
            <pc:sldMasterMk cId="486539072" sldId="2147484415"/>
            <pc:sldLayoutMk cId="341616249" sldId="2147484416"/>
          </pc:sldLayoutMkLst>
          <pc:spChg chg="del">
            <ac:chgData name="Sanjana Haque" userId="4ec88ec9-1ffb-4beb-bd49-1f8c8e5d4516" providerId="ADAL" clId="{505746B7-CCC5-4979-BBA2-218760573275}" dt="2025-03-12T18:49:25.094" v="110" actId="478"/>
            <ac:spMkLst>
              <pc:docMk/>
              <pc:sldMasterMk cId="486539072" sldId="2147484415"/>
              <pc:sldLayoutMk cId="341616249" sldId="2147484416"/>
              <ac:spMk id="15" creationId="{86569747-92BA-242D-93EC-479189CEA282}"/>
            </ac:spMkLst>
          </pc:spChg>
        </pc:sldLayoutChg>
        <pc:sldLayoutChg chg="addSp delSp modSp mod">
          <pc:chgData name="Sanjana Haque" userId="4ec88ec9-1ffb-4beb-bd49-1f8c8e5d4516" providerId="ADAL" clId="{505746B7-CCC5-4979-BBA2-218760573275}" dt="2025-03-12T18:49:44.258" v="117"/>
          <pc:sldLayoutMkLst>
            <pc:docMk/>
            <pc:sldMasterMk cId="486539072" sldId="2147484415"/>
            <pc:sldLayoutMk cId="2097432155" sldId="2147484417"/>
          </pc:sldLayoutMkLst>
          <pc:spChg chg="add mod">
            <ac:chgData name="Sanjana Haque" userId="4ec88ec9-1ffb-4beb-bd49-1f8c8e5d4516" providerId="ADAL" clId="{505746B7-CCC5-4979-BBA2-218760573275}" dt="2025-03-12T18:49:44.258" v="117"/>
            <ac:spMkLst>
              <pc:docMk/>
              <pc:sldMasterMk cId="486539072" sldId="2147484415"/>
              <pc:sldLayoutMk cId="2097432155" sldId="2147484417"/>
              <ac:spMk id="3" creationId="{D5B5AD2D-ECCE-C9E6-4576-C4C4C201DE3E}"/>
            </ac:spMkLst>
          </pc:spChg>
          <pc:spChg chg="del">
            <ac:chgData name="Sanjana Haque" userId="4ec88ec9-1ffb-4beb-bd49-1f8c8e5d4516" providerId="ADAL" clId="{505746B7-CCC5-4979-BBA2-218760573275}" dt="2025-03-12T18:49:43.833" v="116" actId="478"/>
            <ac:spMkLst>
              <pc:docMk/>
              <pc:sldMasterMk cId="486539072" sldId="2147484415"/>
              <pc:sldLayoutMk cId="2097432155" sldId="2147484417"/>
              <ac:spMk id="21" creationId="{3DEE248D-1EDB-2AFF-94B3-ADDFC6105F4C}"/>
            </ac:spMkLst>
          </pc:spChg>
        </pc:sldLayoutChg>
        <pc:sldLayoutChg chg="delSp mod">
          <pc:chgData name="Sanjana Haque" userId="4ec88ec9-1ffb-4beb-bd49-1f8c8e5d4516" providerId="ADAL" clId="{505746B7-CCC5-4979-BBA2-218760573275}" dt="2025-03-12T18:49:48.153" v="118" actId="478"/>
          <pc:sldLayoutMkLst>
            <pc:docMk/>
            <pc:sldMasterMk cId="486539072" sldId="2147484415"/>
            <pc:sldLayoutMk cId="3726011414" sldId="2147484418"/>
          </pc:sldLayoutMkLst>
          <pc:spChg chg="del">
            <ac:chgData name="Sanjana Haque" userId="4ec88ec9-1ffb-4beb-bd49-1f8c8e5d4516" providerId="ADAL" clId="{505746B7-CCC5-4979-BBA2-218760573275}" dt="2025-03-12T18:49:48.153" v="118" actId="478"/>
            <ac:spMkLst>
              <pc:docMk/>
              <pc:sldMasterMk cId="486539072" sldId="2147484415"/>
              <pc:sldLayoutMk cId="3726011414" sldId="2147484418"/>
              <ac:spMk id="52" creationId="{DF9FD200-E6F7-E95F-036E-50395CC9714B}"/>
            </ac:spMkLst>
          </pc:spChg>
        </pc:sldLayoutChg>
        <pc:sldLayoutChg chg="delSp mod">
          <pc:chgData name="Sanjana Haque" userId="4ec88ec9-1ffb-4beb-bd49-1f8c8e5d4516" providerId="ADAL" clId="{505746B7-CCC5-4979-BBA2-218760573275}" dt="2025-03-12T18:49:51.217" v="119" actId="478"/>
          <pc:sldLayoutMkLst>
            <pc:docMk/>
            <pc:sldMasterMk cId="486539072" sldId="2147484415"/>
            <pc:sldLayoutMk cId="1931509356" sldId="2147484419"/>
          </pc:sldLayoutMkLst>
          <pc:spChg chg="del">
            <ac:chgData name="Sanjana Haque" userId="4ec88ec9-1ffb-4beb-bd49-1f8c8e5d4516" providerId="ADAL" clId="{505746B7-CCC5-4979-BBA2-218760573275}" dt="2025-03-12T18:49:51.217" v="119" actId="478"/>
            <ac:spMkLst>
              <pc:docMk/>
              <pc:sldMasterMk cId="486539072" sldId="2147484415"/>
              <pc:sldLayoutMk cId="1931509356" sldId="2147484419"/>
              <ac:spMk id="44" creationId="{AD71668B-6140-5212-370C-84D0A8FB48FB}"/>
            </ac:spMkLst>
          </pc:spChg>
        </pc:sldLayoutChg>
        <pc:sldLayoutChg chg="addSp delSp modSp mod">
          <pc:chgData name="Sanjana Haque" userId="4ec88ec9-1ffb-4beb-bd49-1f8c8e5d4516" providerId="ADAL" clId="{505746B7-CCC5-4979-BBA2-218760573275}" dt="2025-03-12T18:49:55.126" v="121"/>
          <pc:sldLayoutMkLst>
            <pc:docMk/>
            <pc:sldMasterMk cId="486539072" sldId="2147484415"/>
            <pc:sldLayoutMk cId="118979512" sldId="2147484420"/>
          </pc:sldLayoutMkLst>
          <pc:spChg chg="add mod">
            <ac:chgData name="Sanjana Haque" userId="4ec88ec9-1ffb-4beb-bd49-1f8c8e5d4516" providerId="ADAL" clId="{505746B7-CCC5-4979-BBA2-218760573275}" dt="2025-03-12T18:49:55.126" v="121"/>
            <ac:spMkLst>
              <pc:docMk/>
              <pc:sldMasterMk cId="486539072" sldId="2147484415"/>
              <pc:sldLayoutMk cId="118979512" sldId="2147484420"/>
              <ac:spMk id="2" creationId="{6394248A-9996-73D4-7FD0-90A3C099BF6D}"/>
            </ac:spMkLst>
          </pc:spChg>
          <pc:spChg chg="del">
            <ac:chgData name="Sanjana Haque" userId="4ec88ec9-1ffb-4beb-bd49-1f8c8e5d4516" providerId="ADAL" clId="{505746B7-CCC5-4979-BBA2-218760573275}" dt="2025-03-12T18:49:54.050" v="120" actId="478"/>
            <ac:spMkLst>
              <pc:docMk/>
              <pc:sldMasterMk cId="486539072" sldId="2147484415"/>
              <pc:sldLayoutMk cId="118979512" sldId="2147484420"/>
              <ac:spMk id="48" creationId="{087179BB-86AD-FF26-EBEF-CFCCA7314D0F}"/>
            </ac:spMkLst>
          </pc:spChg>
        </pc:sldLayoutChg>
        <pc:sldLayoutChg chg="delSp mod">
          <pc:chgData name="Sanjana Haque" userId="4ec88ec9-1ffb-4beb-bd49-1f8c8e5d4516" providerId="ADAL" clId="{505746B7-CCC5-4979-BBA2-218760573275}" dt="2025-03-12T18:49:59.816" v="122" actId="478"/>
          <pc:sldLayoutMkLst>
            <pc:docMk/>
            <pc:sldMasterMk cId="486539072" sldId="2147484415"/>
            <pc:sldLayoutMk cId="734715174" sldId="2147484422"/>
          </pc:sldLayoutMkLst>
          <pc:spChg chg="del">
            <ac:chgData name="Sanjana Haque" userId="4ec88ec9-1ffb-4beb-bd49-1f8c8e5d4516" providerId="ADAL" clId="{505746B7-CCC5-4979-BBA2-218760573275}" dt="2025-03-12T18:49:59.816" v="122" actId="478"/>
            <ac:spMkLst>
              <pc:docMk/>
              <pc:sldMasterMk cId="486539072" sldId="2147484415"/>
              <pc:sldLayoutMk cId="734715174" sldId="2147484422"/>
              <ac:spMk id="42" creationId="{83CCC23F-4A8B-F3F7-69DD-3511A4D68F88}"/>
            </ac:spMkLst>
          </pc:spChg>
        </pc:sldLayoutChg>
        <pc:sldLayoutChg chg="delSp mod">
          <pc:chgData name="Sanjana Haque" userId="4ec88ec9-1ffb-4beb-bd49-1f8c8e5d4516" providerId="ADAL" clId="{505746B7-CCC5-4979-BBA2-218760573275}" dt="2025-03-12T18:50:03.723" v="123" actId="478"/>
          <pc:sldLayoutMkLst>
            <pc:docMk/>
            <pc:sldMasterMk cId="486539072" sldId="2147484415"/>
            <pc:sldLayoutMk cId="1583071604" sldId="2147484423"/>
          </pc:sldLayoutMkLst>
          <pc:spChg chg="del">
            <ac:chgData name="Sanjana Haque" userId="4ec88ec9-1ffb-4beb-bd49-1f8c8e5d4516" providerId="ADAL" clId="{505746B7-CCC5-4979-BBA2-218760573275}" dt="2025-03-12T18:50:03.723" v="123" actId="478"/>
            <ac:spMkLst>
              <pc:docMk/>
              <pc:sldMasterMk cId="486539072" sldId="2147484415"/>
              <pc:sldLayoutMk cId="1583071604" sldId="2147484423"/>
              <ac:spMk id="3" creationId="{DC95111F-4947-9A1F-E1E4-6E7831C31858}"/>
            </ac:spMkLst>
          </pc:spChg>
        </pc:sldLayoutChg>
        <pc:sldLayoutChg chg="delSp mod">
          <pc:chgData name="Sanjana Haque" userId="4ec88ec9-1ffb-4beb-bd49-1f8c8e5d4516" providerId="ADAL" clId="{505746B7-CCC5-4979-BBA2-218760573275}" dt="2025-03-12T18:50:05.663" v="124" actId="478"/>
          <pc:sldLayoutMkLst>
            <pc:docMk/>
            <pc:sldMasterMk cId="486539072" sldId="2147484415"/>
            <pc:sldLayoutMk cId="1353948962" sldId="2147484424"/>
          </pc:sldLayoutMkLst>
          <pc:spChg chg="del">
            <ac:chgData name="Sanjana Haque" userId="4ec88ec9-1ffb-4beb-bd49-1f8c8e5d4516" providerId="ADAL" clId="{505746B7-CCC5-4979-BBA2-218760573275}" dt="2025-03-12T18:50:05.663" v="124" actId="478"/>
            <ac:spMkLst>
              <pc:docMk/>
              <pc:sldMasterMk cId="486539072" sldId="2147484415"/>
              <pc:sldLayoutMk cId="1353948962" sldId="2147484424"/>
              <ac:spMk id="15" creationId="{923D0C54-FB8A-013D-27A4-A7AF8B592C9E}"/>
            </ac:spMkLst>
          </pc:spChg>
        </pc:sldLayoutChg>
        <pc:sldLayoutChg chg="addSp delSp modSp mod">
          <pc:chgData name="Sanjana Haque" userId="4ec88ec9-1ffb-4beb-bd49-1f8c8e5d4516" providerId="ADAL" clId="{505746B7-CCC5-4979-BBA2-218760573275}" dt="2025-03-12T18:50:09.253" v="127"/>
          <pc:sldLayoutMkLst>
            <pc:docMk/>
            <pc:sldMasterMk cId="486539072" sldId="2147484415"/>
            <pc:sldLayoutMk cId="3651326249" sldId="2147484425"/>
          </pc:sldLayoutMkLst>
          <pc:spChg chg="add mod">
            <ac:chgData name="Sanjana Haque" userId="4ec88ec9-1ffb-4beb-bd49-1f8c8e5d4516" providerId="ADAL" clId="{505746B7-CCC5-4979-BBA2-218760573275}" dt="2025-03-12T18:50:09.253" v="127"/>
            <ac:spMkLst>
              <pc:docMk/>
              <pc:sldMasterMk cId="486539072" sldId="2147484415"/>
              <pc:sldLayoutMk cId="3651326249" sldId="2147484425"/>
              <ac:spMk id="2" creationId="{C5BFB6B5-45D5-AB0F-8A1A-11A34DAFE494}"/>
            </ac:spMkLst>
          </pc:spChg>
          <pc:spChg chg="del mod">
            <ac:chgData name="Sanjana Haque" userId="4ec88ec9-1ffb-4beb-bd49-1f8c8e5d4516" providerId="ADAL" clId="{505746B7-CCC5-4979-BBA2-218760573275}" dt="2025-03-12T18:50:08.358" v="126" actId="478"/>
            <ac:spMkLst>
              <pc:docMk/>
              <pc:sldMasterMk cId="486539072" sldId="2147484415"/>
              <pc:sldLayoutMk cId="3651326249" sldId="2147484425"/>
              <ac:spMk id="34" creationId="{8F9008EA-18EA-67EB-7770-1A1FF9573171}"/>
            </ac:spMkLst>
          </pc:spChg>
        </pc:sldLayoutChg>
        <pc:sldLayoutChg chg="addSp delSp modSp mod">
          <pc:chgData name="Sanjana Haque" userId="4ec88ec9-1ffb-4beb-bd49-1f8c8e5d4516" providerId="ADAL" clId="{505746B7-CCC5-4979-BBA2-218760573275}" dt="2025-03-12T18:50:41.257" v="131"/>
          <pc:sldLayoutMkLst>
            <pc:docMk/>
            <pc:sldMasterMk cId="486539072" sldId="2147484415"/>
            <pc:sldLayoutMk cId="3089814876" sldId="2147484426"/>
          </pc:sldLayoutMkLst>
          <pc:spChg chg="add mod">
            <ac:chgData name="Sanjana Haque" userId="4ec88ec9-1ffb-4beb-bd49-1f8c8e5d4516" providerId="ADAL" clId="{505746B7-CCC5-4979-BBA2-218760573275}" dt="2025-03-12T18:50:41.257" v="131"/>
            <ac:spMkLst>
              <pc:docMk/>
              <pc:sldMasterMk cId="486539072" sldId="2147484415"/>
              <pc:sldLayoutMk cId="3089814876" sldId="2147484426"/>
              <ac:spMk id="2" creationId="{06F1B50F-7470-63C2-D0E6-8EABCF306C96}"/>
            </ac:spMkLst>
          </pc:spChg>
          <pc:spChg chg="del">
            <ac:chgData name="Sanjana Haque" userId="4ec88ec9-1ffb-4beb-bd49-1f8c8e5d4516" providerId="ADAL" clId="{505746B7-CCC5-4979-BBA2-218760573275}" dt="2025-03-12T18:50:39.682" v="130" actId="478"/>
            <ac:spMkLst>
              <pc:docMk/>
              <pc:sldMasterMk cId="486539072" sldId="2147484415"/>
              <pc:sldLayoutMk cId="3089814876" sldId="2147484426"/>
              <ac:spMk id="23" creationId="{333A1654-574E-BF18-526D-6BA89775D1EB}"/>
            </ac:spMkLst>
          </pc:spChg>
        </pc:sldLayoutChg>
        <pc:sldLayoutChg chg="delSp mod">
          <pc:chgData name="Sanjana Haque" userId="4ec88ec9-1ffb-4beb-bd49-1f8c8e5d4516" providerId="ADAL" clId="{505746B7-CCC5-4979-BBA2-218760573275}" dt="2025-03-12T18:50:45.011" v="132" actId="478"/>
          <pc:sldLayoutMkLst>
            <pc:docMk/>
            <pc:sldMasterMk cId="486539072" sldId="2147484415"/>
            <pc:sldLayoutMk cId="3339085207" sldId="2147484427"/>
          </pc:sldLayoutMkLst>
          <pc:spChg chg="del">
            <ac:chgData name="Sanjana Haque" userId="4ec88ec9-1ffb-4beb-bd49-1f8c8e5d4516" providerId="ADAL" clId="{505746B7-CCC5-4979-BBA2-218760573275}" dt="2025-03-12T18:50:45.011" v="132" actId="478"/>
            <ac:spMkLst>
              <pc:docMk/>
              <pc:sldMasterMk cId="486539072" sldId="2147484415"/>
              <pc:sldLayoutMk cId="3339085207" sldId="2147484427"/>
              <ac:spMk id="55" creationId="{4AC93BF6-2910-2D5C-0C76-77C6C42BE778}"/>
            </ac:spMkLst>
          </pc:spChg>
        </pc:sldLayoutChg>
        <pc:sldLayoutChg chg="addSp delSp modSp mod">
          <pc:chgData name="Sanjana Haque" userId="4ec88ec9-1ffb-4beb-bd49-1f8c8e5d4516" providerId="ADAL" clId="{505746B7-CCC5-4979-BBA2-218760573275}" dt="2025-03-12T18:50:33.756" v="129"/>
          <pc:sldLayoutMkLst>
            <pc:docMk/>
            <pc:sldMasterMk cId="486539072" sldId="2147484415"/>
            <pc:sldLayoutMk cId="1284935452" sldId="2147484448"/>
          </pc:sldLayoutMkLst>
          <pc:spChg chg="add mod">
            <ac:chgData name="Sanjana Haque" userId="4ec88ec9-1ffb-4beb-bd49-1f8c8e5d4516" providerId="ADAL" clId="{505746B7-CCC5-4979-BBA2-218760573275}" dt="2025-03-12T18:50:33.756" v="129"/>
            <ac:spMkLst>
              <pc:docMk/>
              <pc:sldMasterMk cId="486539072" sldId="2147484415"/>
              <pc:sldLayoutMk cId="1284935452" sldId="2147484448"/>
              <ac:spMk id="2" creationId="{DB69D1DB-31DC-5BFD-98B8-99CAEFC960D8}"/>
            </ac:spMkLst>
          </pc:spChg>
          <pc:spChg chg="del">
            <ac:chgData name="Sanjana Haque" userId="4ec88ec9-1ffb-4beb-bd49-1f8c8e5d4516" providerId="ADAL" clId="{505746B7-CCC5-4979-BBA2-218760573275}" dt="2025-03-12T18:50:32.685" v="128" actId="478"/>
            <ac:spMkLst>
              <pc:docMk/>
              <pc:sldMasterMk cId="486539072" sldId="2147484415"/>
              <pc:sldLayoutMk cId="1284935452" sldId="2147484448"/>
              <ac:spMk id="23" creationId="{333A1654-574E-BF18-526D-6BA89775D1EB}"/>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Lorem ipsum</c:v>
                </c:pt>
              </c:strCache>
            </c:strRef>
          </c:tx>
          <c:dPt>
            <c:idx val="0"/>
            <c:bubble3D val="0"/>
            <c:spPr>
              <a:solidFill>
                <a:schemeClr val="accent1"/>
              </a:solidFill>
              <a:ln>
                <a:noFill/>
              </a:ln>
              <a:effectLst/>
            </c:spPr>
            <c:extLst>
              <c:ext xmlns:c16="http://schemas.microsoft.com/office/drawing/2014/chart" uri="{C3380CC4-5D6E-409C-BE32-E72D297353CC}">
                <c16:uniqueId val="{00000001-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3-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5-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07-1153-43B1-92C5-E6B86326ED58}"/>
              </c:ext>
            </c:extLst>
          </c:dPt>
          <c:cat>
            <c:numRef>
              <c:f>Sheet1!$A$2:$A$5</c:f>
              <c:numCache>
                <c:formatCode>General</c:formatCode>
                <c:ptCount val="4"/>
                <c:pt idx="0">
                  <c:v>2010</c:v>
                </c:pt>
                <c:pt idx="1">
                  <c:v>2011</c:v>
                </c:pt>
                <c:pt idx="2">
                  <c:v>2012</c:v>
                </c:pt>
                <c:pt idx="3">
                  <c:v>2013</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1153-43B1-92C5-E6B86326ED58}"/>
            </c:ext>
          </c:extLst>
        </c:ser>
        <c:ser>
          <c:idx val="1"/>
          <c:order val="1"/>
          <c:tx>
            <c:strRef>
              <c:f>Sheet1!$C$1</c:f>
              <c:strCache>
                <c:ptCount val="1"/>
                <c:pt idx="0">
                  <c:v>Ut wisi enim</c:v>
                </c:pt>
              </c:strCache>
            </c:strRef>
          </c:tx>
          <c:dPt>
            <c:idx val="0"/>
            <c:bubble3D val="0"/>
            <c:spPr>
              <a:solidFill>
                <a:schemeClr val="accent1"/>
              </a:solidFill>
              <a:ln>
                <a:noFill/>
              </a:ln>
              <a:effectLst/>
            </c:spPr>
            <c:extLst>
              <c:ext xmlns:c16="http://schemas.microsoft.com/office/drawing/2014/chart" uri="{C3380CC4-5D6E-409C-BE32-E72D297353CC}">
                <c16:uniqueId val="{0000000A-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C-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E-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0-1153-43B1-92C5-E6B86326ED58}"/>
              </c:ext>
            </c:extLst>
          </c:dPt>
          <c:cat>
            <c:numRef>
              <c:f>Sheet1!$A$2:$A$5</c:f>
              <c:numCache>
                <c:formatCode>General</c:formatCode>
                <c:ptCount val="4"/>
                <c:pt idx="0">
                  <c:v>2010</c:v>
                </c:pt>
                <c:pt idx="1">
                  <c:v>2011</c:v>
                </c:pt>
                <c:pt idx="2">
                  <c:v>2012</c:v>
                </c:pt>
                <c:pt idx="3">
                  <c:v>2013</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11-1153-43B1-92C5-E6B86326ED58}"/>
            </c:ext>
          </c:extLst>
        </c:ser>
        <c:ser>
          <c:idx val="2"/>
          <c:order val="2"/>
          <c:tx>
            <c:strRef>
              <c:f>Sheet1!$D$1</c:f>
              <c:strCache>
                <c:ptCount val="1"/>
                <c:pt idx="0">
                  <c:v>Duis autem</c:v>
                </c:pt>
              </c:strCache>
            </c:strRef>
          </c:tx>
          <c:dPt>
            <c:idx val="0"/>
            <c:bubble3D val="0"/>
            <c:spPr>
              <a:solidFill>
                <a:schemeClr val="accent1"/>
              </a:solidFill>
              <a:ln>
                <a:noFill/>
              </a:ln>
              <a:effectLst/>
            </c:spPr>
            <c:extLst>
              <c:ext xmlns:c16="http://schemas.microsoft.com/office/drawing/2014/chart" uri="{C3380CC4-5D6E-409C-BE32-E72D297353CC}">
                <c16:uniqueId val="{00000013-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15-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17-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9-1153-43B1-92C5-E6B86326ED58}"/>
              </c:ext>
            </c:extLst>
          </c:dPt>
          <c:cat>
            <c:numRef>
              <c:f>Sheet1!$A$2:$A$5</c:f>
              <c:numCache>
                <c:formatCode>General</c:formatCode>
                <c:ptCount val="4"/>
                <c:pt idx="0">
                  <c:v>2010</c:v>
                </c:pt>
                <c:pt idx="1">
                  <c:v>2011</c:v>
                </c:pt>
                <c:pt idx="2">
                  <c:v>2012</c:v>
                </c:pt>
                <c:pt idx="3">
                  <c:v>2013</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1A-1153-43B1-92C5-E6B86326ED5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CA"/>
              <a:t>Chart Title</a:t>
            </a:r>
          </a:p>
        </c:rich>
      </c:tx>
      <c:layout>
        <c:manualLayout>
          <c:xMode val="edge"/>
          <c:yMode val="edge"/>
          <c:x val="0.42223403710041024"/>
          <c:y val="1.8744142455482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3C4-4D05-9A4E-41000A0B8F8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3C4-4D05-9A4E-41000A0B8F8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3C4-4D05-9A4E-41000A0B8F8C}"/>
            </c:ext>
          </c:extLst>
        </c:ser>
        <c:dLbls>
          <c:showLegendKey val="0"/>
          <c:showVal val="0"/>
          <c:showCatName val="0"/>
          <c:showSerName val="0"/>
          <c:showPercent val="0"/>
          <c:showBubbleSize val="0"/>
        </c:dLbls>
        <c:gapWidth val="219"/>
        <c:overlap val="-27"/>
        <c:axId val="371346728"/>
        <c:axId val="371347112"/>
      </c:barChart>
      <c:catAx>
        <c:axId val="371346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7112"/>
        <c:crosses val="autoZero"/>
        <c:auto val="1"/>
        <c:lblAlgn val="ctr"/>
        <c:lblOffset val="100"/>
        <c:noMultiLvlLbl val="0"/>
      </c:catAx>
      <c:valAx>
        <c:axId val="371347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1346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BE7BCB3-7D58-4643-AB84-F44C2DCE6224}"/>
              </a:ext>
            </a:extLst>
          </p:cNvPr>
          <p:cNvSpPr>
            <a:spLocks noGrp="1" noChangeArrowheads="1"/>
          </p:cNvSpPr>
          <p:nvPr>
            <p:ph type="hdr" sz="quarter"/>
          </p:nvPr>
        </p:nvSpPr>
        <p:spPr bwMode="auto">
          <a:xfrm>
            <a:off x="1" y="0"/>
            <a:ext cx="3038475" cy="465138"/>
          </a:xfrm>
          <a:prstGeom prst="rect">
            <a:avLst/>
          </a:prstGeom>
          <a:noFill/>
          <a:ln>
            <a:noFill/>
          </a:ln>
        </p:spPr>
        <p:txBody>
          <a:bodyPr vert="horz" wrap="square" lIns="93164" tIns="46582" rIns="93164" bIns="46582" numCol="1" anchor="t" anchorCtr="0" compatLnSpc="1">
            <a:prstTxWarp prst="textNoShape">
              <a:avLst/>
            </a:prstTxWarp>
          </a:bodyPr>
          <a:lstStyle>
            <a:lvl1pPr>
              <a:defRPr sz="1200">
                <a:latin typeface="Arial" charset="0"/>
                <a:ea typeface="+mn-ea"/>
                <a:cs typeface="Arial" charset="0"/>
              </a:defRPr>
            </a:lvl1pPr>
          </a:lstStyle>
          <a:p>
            <a:pPr>
              <a:defRPr/>
            </a:pPr>
            <a:endParaRPr lang="en-US" altLang="en-US"/>
          </a:p>
        </p:txBody>
      </p:sp>
      <p:sp>
        <p:nvSpPr>
          <p:cNvPr id="17411" name="Rectangle 3">
            <a:extLst>
              <a:ext uri="{FF2B5EF4-FFF2-40B4-BE49-F238E27FC236}">
                <a16:creationId xmlns:a16="http://schemas.microsoft.com/office/drawing/2014/main" id="{D92CCFEB-F429-4A97-8BE7-B208039C9CCD}"/>
              </a:ext>
            </a:extLst>
          </p:cNvPr>
          <p:cNvSpPr>
            <a:spLocks noGrp="1" noChangeArrowheads="1"/>
          </p:cNvSpPr>
          <p:nvPr>
            <p:ph type="dt" sz="quarter" idx="1"/>
          </p:nvPr>
        </p:nvSpPr>
        <p:spPr bwMode="auto">
          <a:xfrm>
            <a:off x="3971926" y="0"/>
            <a:ext cx="3038475" cy="465138"/>
          </a:xfrm>
          <a:prstGeom prst="rect">
            <a:avLst/>
          </a:prstGeom>
          <a:noFill/>
          <a:ln>
            <a:noFill/>
          </a:ln>
        </p:spPr>
        <p:txBody>
          <a:bodyPr vert="horz" wrap="square" lIns="93164" tIns="46582" rIns="93164" bIns="46582" numCol="1" anchor="t" anchorCtr="0" compatLnSpc="1">
            <a:prstTxWarp prst="textNoShape">
              <a:avLst/>
            </a:prstTxWarp>
          </a:bodyPr>
          <a:lstStyle>
            <a:lvl1pPr algn="r">
              <a:defRPr sz="1200">
                <a:latin typeface="Arial" charset="0"/>
                <a:ea typeface="+mn-ea"/>
                <a:cs typeface="Arial" charset="0"/>
              </a:defRPr>
            </a:lvl1pPr>
          </a:lstStyle>
          <a:p>
            <a:pPr>
              <a:defRPr/>
            </a:pPr>
            <a:r>
              <a:rPr lang="en-US" altLang="en-US"/>
              <a:t>March 2024</a:t>
            </a:r>
          </a:p>
        </p:txBody>
      </p:sp>
      <p:sp>
        <p:nvSpPr>
          <p:cNvPr id="17412" name="Rectangle 4">
            <a:extLst>
              <a:ext uri="{FF2B5EF4-FFF2-40B4-BE49-F238E27FC236}">
                <a16:creationId xmlns:a16="http://schemas.microsoft.com/office/drawing/2014/main" id="{A911B8A7-15CD-4B5D-8536-EAF1BD187AFF}"/>
              </a:ext>
            </a:extLst>
          </p:cNvPr>
          <p:cNvSpPr>
            <a:spLocks noGrp="1" noChangeArrowheads="1"/>
          </p:cNvSpPr>
          <p:nvPr>
            <p:ph type="ftr" sz="quarter" idx="2"/>
          </p:nvPr>
        </p:nvSpPr>
        <p:spPr bwMode="auto">
          <a:xfrm>
            <a:off x="1" y="8831264"/>
            <a:ext cx="3038475" cy="465137"/>
          </a:xfrm>
          <a:prstGeom prst="rect">
            <a:avLst/>
          </a:prstGeom>
          <a:noFill/>
          <a:ln>
            <a:noFill/>
          </a:ln>
        </p:spPr>
        <p:txBody>
          <a:bodyPr vert="horz" wrap="square" lIns="93164" tIns="46582" rIns="93164" bIns="46582" numCol="1" anchor="b" anchorCtr="0" compatLnSpc="1">
            <a:prstTxWarp prst="textNoShape">
              <a:avLst/>
            </a:prstTxWarp>
          </a:bodyPr>
          <a:lstStyle>
            <a:lvl1pPr>
              <a:defRPr sz="1200">
                <a:latin typeface="Arial" charset="0"/>
                <a:ea typeface="+mn-ea"/>
                <a:cs typeface="Arial" charset="0"/>
              </a:defRPr>
            </a:lvl1pPr>
          </a:lstStyle>
          <a:p>
            <a:pPr>
              <a:defRPr/>
            </a:pPr>
            <a:endParaRPr lang="en-US" altLang="en-US"/>
          </a:p>
        </p:txBody>
      </p:sp>
      <p:sp>
        <p:nvSpPr>
          <p:cNvPr id="17413" name="Rectangle 5">
            <a:extLst>
              <a:ext uri="{FF2B5EF4-FFF2-40B4-BE49-F238E27FC236}">
                <a16:creationId xmlns:a16="http://schemas.microsoft.com/office/drawing/2014/main" id="{4B1AA8B9-162C-4AA3-BB2F-31430EEFDD32}"/>
              </a:ext>
            </a:extLst>
          </p:cNvPr>
          <p:cNvSpPr>
            <a:spLocks noGrp="1" noChangeArrowheads="1"/>
          </p:cNvSpPr>
          <p:nvPr>
            <p:ph type="sldNum" sz="quarter" idx="3"/>
          </p:nvPr>
        </p:nvSpPr>
        <p:spPr bwMode="auto">
          <a:xfrm>
            <a:off x="3971926" y="8831264"/>
            <a:ext cx="3038475" cy="465137"/>
          </a:xfrm>
          <a:prstGeom prst="rect">
            <a:avLst/>
          </a:prstGeom>
          <a:noFill/>
          <a:ln>
            <a:noFill/>
          </a:ln>
        </p:spPr>
        <p:txBody>
          <a:bodyPr vert="horz" wrap="square" lIns="93164" tIns="46582" rIns="93164" bIns="46582" numCol="1" anchor="b" anchorCtr="0" compatLnSpc="1">
            <a:prstTxWarp prst="textNoShape">
              <a:avLst/>
            </a:prstTxWarp>
          </a:bodyPr>
          <a:lstStyle>
            <a:lvl1pPr algn="r">
              <a:defRPr sz="1200"/>
            </a:lvl1pPr>
          </a:lstStyle>
          <a:p>
            <a:fld id="{2E39B875-3809-4EB9-857E-A74155B16508}" type="slidenum">
              <a:rPr lang="en-US" altLang="en-US"/>
              <a:pPr/>
              <a:t>‹#›</a:t>
            </a:fld>
            <a:endParaRPr lang="en-US" altLang="en-US"/>
          </a:p>
        </p:txBody>
      </p:sp>
      <p:pic>
        <p:nvPicPr>
          <p:cNvPr id="2" name="Picture 1" descr="A close-up of text&#10;&#10;Description automatically generated">
            <a:extLst>
              <a:ext uri="{FF2B5EF4-FFF2-40B4-BE49-F238E27FC236}">
                <a16:creationId xmlns:a16="http://schemas.microsoft.com/office/drawing/2014/main" id="{0AEA7E73-376E-AE4D-1DA5-0092B33465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18148" y="8604710"/>
            <a:ext cx="1774104" cy="572203"/>
          </a:xfrm>
          <a:prstGeom prst="rect">
            <a:avLst/>
          </a:prstGeom>
        </p:spPr>
      </p:pic>
    </p:spTree>
    <p:extLst>
      <p:ext uri="{BB962C8B-B14F-4D97-AF65-F5344CB8AC3E}">
        <p14:creationId xmlns:p14="http://schemas.microsoft.com/office/powerpoint/2010/main" val="23615645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C5DB2A6-EBA7-46FC-9860-CD3E6AB89A02}"/>
              </a:ext>
            </a:extLst>
          </p:cNvPr>
          <p:cNvSpPr>
            <a:spLocks noGrp="1" noChangeArrowheads="1"/>
          </p:cNvSpPr>
          <p:nvPr>
            <p:ph type="hdr" sz="quarter"/>
          </p:nvPr>
        </p:nvSpPr>
        <p:spPr bwMode="auto">
          <a:xfrm>
            <a:off x="1" y="0"/>
            <a:ext cx="3038475" cy="465138"/>
          </a:xfrm>
          <a:prstGeom prst="rect">
            <a:avLst/>
          </a:prstGeom>
          <a:noFill/>
          <a:ln>
            <a:noFill/>
          </a:ln>
        </p:spPr>
        <p:txBody>
          <a:bodyPr vert="horz" wrap="square" lIns="93164" tIns="46582" rIns="93164" bIns="46582" numCol="1" anchor="t" anchorCtr="0" compatLnSpc="1">
            <a:prstTxWarp prst="textNoShape">
              <a:avLst/>
            </a:prstTxWarp>
          </a:bodyPr>
          <a:lstStyle>
            <a:lvl1pPr>
              <a:defRPr sz="1200">
                <a:latin typeface="Arial" charset="0"/>
                <a:ea typeface="+mn-ea"/>
                <a:cs typeface="Arial" charset="0"/>
              </a:defRPr>
            </a:lvl1pPr>
          </a:lstStyle>
          <a:p>
            <a:pPr>
              <a:defRPr/>
            </a:pPr>
            <a:endParaRPr lang="en-US" altLang="en-US"/>
          </a:p>
        </p:txBody>
      </p:sp>
      <p:sp>
        <p:nvSpPr>
          <p:cNvPr id="4099" name="Rectangle 3">
            <a:extLst>
              <a:ext uri="{FF2B5EF4-FFF2-40B4-BE49-F238E27FC236}">
                <a16:creationId xmlns:a16="http://schemas.microsoft.com/office/drawing/2014/main" id="{9E480551-08C7-4D15-A235-FF800C56ACE0}"/>
              </a:ext>
            </a:extLst>
          </p:cNvPr>
          <p:cNvSpPr>
            <a:spLocks noGrp="1" noChangeArrowheads="1"/>
          </p:cNvSpPr>
          <p:nvPr>
            <p:ph type="dt" idx="1"/>
          </p:nvPr>
        </p:nvSpPr>
        <p:spPr bwMode="auto">
          <a:xfrm>
            <a:off x="3971926" y="0"/>
            <a:ext cx="3038475" cy="465138"/>
          </a:xfrm>
          <a:prstGeom prst="rect">
            <a:avLst/>
          </a:prstGeom>
          <a:noFill/>
          <a:ln>
            <a:noFill/>
          </a:ln>
        </p:spPr>
        <p:txBody>
          <a:bodyPr vert="horz" wrap="square" lIns="93164" tIns="46582" rIns="93164" bIns="46582" numCol="1" anchor="t" anchorCtr="0" compatLnSpc="1">
            <a:prstTxWarp prst="textNoShape">
              <a:avLst/>
            </a:prstTxWarp>
          </a:bodyPr>
          <a:lstStyle>
            <a:lvl1pPr algn="r">
              <a:defRPr sz="1200">
                <a:latin typeface="Arial" charset="0"/>
                <a:ea typeface="+mn-ea"/>
                <a:cs typeface="Arial" charset="0"/>
              </a:defRPr>
            </a:lvl1pPr>
          </a:lstStyle>
          <a:p>
            <a:pPr>
              <a:defRPr/>
            </a:pPr>
            <a:endParaRPr lang="en-US" altLang="en-US"/>
          </a:p>
        </p:txBody>
      </p:sp>
      <p:sp>
        <p:nvSpPr>
          <p:cNvPr id="5124" name="Rectangle 4">
            <a:extLst>
              <a:ext uri="{FF2B5EF4-FFF2-40B4-BE49-F238E27FC236}">
                <a16:creationId xmlns:a16="http://schemas.microsoft.com/office/drawing/2014/main" id="{DCE5E5F4-8A99-49F7-A796-EB00E2682227}"/>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BC3E8ED-B905-442A-9E19-78184CCE349B}"/>
              </a:ext>
            </a:extLst>
          </p:cNvPr>
          <p:cNvSpPr>
            <a:spLocks noGrp="1" noChangeArrowheads="1"/>
          </p:cNvSpPr>
          <p:nvPr>
            <p:ph type="body" sz="quarter" idx="3"/>
          </p:nvPr>
        </p:nvSpPr>
        <p:spPr bwMode="auto">
          <a:xfrm>
            <a:off x="935039" y="4416426"/>
            <a:ext cx="5140325" cy="4183063"/>
          </a:xfrm>
          <a:prstGeom prst="rect">
            <a:avLst/>
          </a:prstGeom>
          <a:noFill/>
          <a:ln>
            <a:noFill/>
          </a:ln>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102" name="Rectangle 6">
            <a:extLst>
              <a:ext uri="{FF2B5EF4-FFF2-40B4-BE49-F238E27FC236}">
                <a16:creationId xmlns:a16="http://schemas.microsoft.com/office/drawing/2014/main" id="{4B026FF2-65C6-4458-B3B2-21546AED453A}"/>
              </a:ext>
            </a:extLst>
          </p:cNvPr>
          <p:cNvSpPr>
            <a:spLocks noGrp="1" noChangeArrowheads="1"/>
          </p:cNvSpPr>
          <p:nvPr>
            <p:ph type="ftr" sz="quarter" idx="4"/>
          </p:nvPr>
        </p:nvSpPr>
        <p:spPr bwMode="auto">
          <a:xfrm>
            <a:off x="1" y="8831264"/>
            <a:ext cx="3038475" cy="465137"/>
          </a:xfrm>
          <a:prstGeom prst="rect">
            <a:avLst/>
          </a:prstGeom>
          <a:noFill/>
          <a:ln>
            <a:noFill/>
          </a:ln>
        </p:spPr>
        <p:txBody>
          <a:bodyPr vert="horz" wrap="square" lIns="93164" tIns="46582" rIns="93164" bIns="46582" numCol="1" anchor="b" anchorCtr="0" compatLnSpc="1">
            <a:prstTxWarp prst="textNoShape">
              <a:avLst/>
            </a:prstTxWarp>
          </a:bodyPr>
          <a:lstStyle>
            <a:lvl1pPr>
              <a:defRPr sz="1200">
                <a:latin typeface="Arial" charset="0"/>
                <a:ea typeface="+mn-ea"/>
                <a:cs typeface="Arial" charset="0"/>
              </a:defRPr>
            </a:lvl1pPr>
          </a:lstStyle>
          <a:p>
            <a:pPr>
              <a:defRPr/>
            </a:pPr>
            <a:endParaRPr lang="en-US" altLang="en-US"/>
          </a:p>
        </p:txBody>
      </p:sp>
      <p:sp>
        <p:nvSpPr>
          <p:cNvPr id="4103" name="Rectangle 7">
            <a:extLst>
              <a:ext uri="{FF2B5EF4-FFF2-40B4-BE49-F238E27FC236}">
                <a16:creationId xmlns:a16="http://schemas.microsoft.com/office/drawing/2014/main" id="{E1D69678-7DDB-41A3-A6C3-45C646833049}"/>
              </a:ext>
            </a:extLst>
          </p:cNvPr>
          <p:cNvSpPr>
            <a:spLocks noGrp="1" noChangeArrowheads="1"/>
          </p:cNvSpPr>
          <p:nvPr>
            <p:ph type="sldNum" sz="quarter" idx="5"/>
          </p:nvPr>
        </p:nvSpPr>
        <p:spPr bwMode="auto">
          <a:xfrm>
            <a:off x="3971926" y="8831264"/>
            <a:ext cx="3038475" cy="465137"/>
          </a:xfrm>
          <a:prstGeom prst="rect">
            <a:avLst/>
          </a:prstGeom>
          <a:noFill/>
          <a:ln>
            <a:noFill/>
          </a:ln>
        </p:spPr>
        <p:txBody>
          <a:bodyPr vert="horz" wrap="square" lIns="93164" tIns="46582" rIns="93164" bIns="46582" numCol="1" anchor="b" anchorCtr="0" compatLnSpc="1">
            <a:prstTxWarp prst="textNoShape">
              <a:avLst/>
            </a:prstTxWarp>
          </a:bodyPr>
          <a:lstStyle>
            <a:lvl1pPr algn="r">
              <a:defRPr sz="1200"/>
            </a:lvl1pPr>
          </a:lstStyle>
          <a:p>
            <a:fld id="{3BD25FF4-9661-4A92-B3FC-C71AA56990FD}" type="slidenum">
              <a:rPr lang="en-US" altLang="en-US"/>
              <a:pPr/>
              <a:t>‹#›</a:t>
            </a:fld>
            <a:endParaRPr lang="en-US" altLang="en-US"/>
          </a:p>
        </p:txBody>
      </p:sp>
    </p:spTree>
    <p:extLst>
      <p:ext uri="{BB962C8B-B14F-4D97-AF65-F5344CB8AC3E}">
        <p14:creationId xmlns:p14="http://schemas.microsoft.com/office/powerpoint/2010/main" val="5012673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Arial"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ccsmh.ca/wp-content/uploads/2024/03/V4-CCSMH-BPSD-Clinical-Guidelines_Final-for-webinar.pdf"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1</a:t>
            </a:fld>
            <a:endParaRPr lang="en-US" altLang="en-US"/>
          </a:p>
        </p:txBody>
      </p:sp>
    </p:spTree>
    <p:extLst>
      <p:ext uri="{BB962C8B-B14F-4D97-AF65-F5344CB8AC3E}">
        <p14:creationId xmlns:p14="http://schemas.microsoft.com/office/powerpoint/2010/main" val="3806861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10</a:t>
            </a:fld>
            <a:endParaRPr lang="en-US" altLang="en-US"/>
          </a:p>
        </p:txBody>
      </p:sp>
    </p:spTree>
    <p:extLst>
      <p:ext uri="{BB962C8B-B14F-4D97-AF65-F5344CB8AC3E}">
        <p14:creationId xmlns:p14="http://schemas.microsoft.com/office/powerpoint/2010/main" val="1986481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70000" lnSpcReduction="20000"/>
          </a:bodyPr>
          <a:lstStyle/>
          <a:p>
            <a:pPr>
              <a:defRPr/>
            </a:pPr>
            <a:r>
              <a:rPr lang="fr-CA" b="0" dirty="0">
                <a:latin typeface="Arial"/>
                <a:cs typeface="Arial"/>
              </a:rPr>
              <a:t>Jen</a:t>
            </a:r>
          </a:p>
          <a:p>
            <a:pPr>
              <a:defRPr/>
            </a:pPr>
            <a:r>
              <a:rPr lang="fr-CA" b="0" dirty="0">
                <a:latin typeface="Arial"/>
                <a:cs typeface="Arial"/>
              </a:rPr>
              <a:t>Just like </a:t>
            </a:r>
            <a:r>
              <a:rPr lang="fr-CA" b="0" dirty="0" err="1">
                <a:latin typeface="Arial"/>
                <a:cs typeface="Arial"/>
              </a:rPr>
              <a:t>our</a:t>
            </a:r>
            <a:r>
              <a:rPr lang="fr-CA" b="0" dirty="0">
                <a:latin typeface="Arial"/>
                <a:cs typeface="Arial"/>
              </a:rPr>
              <a:t> bodies, </a:t>
            </a:r>
            <a:r>
              <a:rPr lang="fr-CA" b="0" dirty="0" err="1">
                <a:latin typeface="Arial"/>
                <a:cs typeface="Arial"/>
              </a:rPr>
              <a:t>we</a:t>
            </a:r>
            <a:r>
              <a:rPr lang="fr-CA" b="0" dirty="0">
                <a:latin typeface="Arial"/>
                <a:cs typeface="Arial"/>
              </a:rPr>
              <a:t> can </a:t>
            </a:r>
            <a:r>
              <a:rPr lang="fr-CA" b="0" dirty="0" err="1">
                <a:latin typeface="Arial"/>
                <a:cs typeface="Arial"/>
              </a:rPr>
              <a:t>expect</a:t>
            </a:r>
            <a:r>
              <a:rPr lang="fr-CA" b="0" dirty="0">
                <a:latin typeface="Arial"/>
                <a:cs typeface="Arial"/>
              </a:rPr>
              <a:t> </a:t>
            </a:r>
            <a:r>
              <a:rPr lang="fr-CA" b="0" dirty="0" err="1">
                <a:latin typeface="Arial"/>
                <a:cs typeface="Arial"/>
              </a:rPr>
              <a:t>that</a:t>
            </a:r>
            <a:r>
              <a:rPr lang="fr-CA" b="0" dirty="0">
                <a:latin typeface="Arial"/>
                <a:cs typeface="Arial"/>
              </a:rPr>
              <a:t> </a:t>
            </a:r>
            <a:r>
              <a:rPr lang="fr-CA" b="0" dirty="0" err="1">
                <a:latin typeface="Arial"/>
                <a:cs typeface="Arial"/>
              </a:rPr>
              <a:t>our</a:t>
            </a:r>
            <a:r>
              <a:rPr lang="fr-CA" b="0" dirty="0">
                <a:latin typeface="Arial"/>
                <a:cs typeface="Arial"/>
              </a:rPr>
              <a:t> </a:t>
            </a:r>
            <a:r>
              <a:rPr lang="fr-CA" b="0" dirty="0" err="1">
                <a:latin typeface="Arial"/>
                <a:cs typeface="Arial"/>
              </a:rPr>
              <a:t>brains</a:t>
            </a:r>
            <a:r>
              <a:rPr lang="fr-CA" b="0" dirty="0">
                <a:latin typeface="Arial"/>
                <a:cs typeface="Arial"/>
              </a:rPr>
              <a:t> </a:t>
            </a:r>
            <a:r>
              <a:rPr lang="fr-CA" b="0" dirty="0" err="1">
                <a:latin typeface="Arial"/>
                <a:cs typeface="Arial"/>
              </a:rPr>
              <a:t>will</a:t>
            </a:r>
            <a:r>
              <a:rPr lang="fr-CA" b="0" dirty="0">
                <a:latin typeface="Arial"/>
                <a:cs typeface="Arial"/>
              </a:rPr>
              <a:t> change </a:t>
            </a:r>
            <a:r>
              <a:rPr lang="fr-CA" b="0" dirty="0" err="1">
                <a:latin typeface="Arial"/>
                <a:cs typeface="Arial"/>
              </a:rPr>
              <a:t>with</a:t>
            </a:r>
            <a:r>
              <a:rPr lang="fr-CA" b="0" dirty="0">
                <a:latin typeface="Arial"/>
                <a:cs typeface="Arial"/>
              </a:rPr>
              <a:t> </a:t>
            </a:r>
            <a:r>
              <a:rPr lang="fr-CA" b="0" dirty="0" err="1">
                <a:latin typeface="Arial"/>
                <a:cs typeface="Arial"/>
              </a:rPr>
              <a:t>aging</a:t>
            </a:r>
            <a:r>
              <a:rPr lang="fr-CA" b="0" dirty="0">
                <a:latin typeface="Arial"/>
                <a:cs typeface="Arial"/>
              </a:rPr>
              <a:t>.  </a:t>
            </a:r>
          </a:p>
          <a:p>
            <a:pPr>
              <a:buFont typeface="Arial" pitchFamily="34" charset="0"/>
              <a:buChar char="•"/>
              <a:defRPr/>
            </a:pPr>
            <a:r>
              <a:rPr lang="fr-CA" b="0" dirty="0">
                <a:latin typeface="Arial"/>
                <a:cs typeface="Arial"/>
              </a:rPr>
              <a:t>Certain parts of the </a:t>
            </a:r>
            <a:r>
              <a:rPr lang="fr-CA" b="0" dirty="0" err="1">
                <a:latin typeface="Arial"/>
                <a:cs typeface="Arial"/>
              </a:rPr>
              <a:t>brain</a:t>
            </a:r>
            <a:r>
              <a:rPr lang="fr-CA" b="0" dirty="0">
                <a:latin typeface="Arial"/>
                <a:cs typeface="Arial"/>
              </a:rPr>
              <a:t> </a:t>
            </a:r>
            <a:r>
              <a:rPr lang="fr-CA" b="0" dirty="0" err="1">
                <a:latin typeface="Arial"/>
                <a:cs typeface="Arial"/>
              </a:rPr>
              <a:t>shrink</a:t>
            </a:r>
            <a:r>
              <a:rPr lang="fr-CA" b="0" dirty="0">
                <a:latin typeface="Arial"/>
                <a:cs typeface="Arial"/>
              </a:rPr>
              <a:t> (</a:t>
            </a:r>
            <a:r>
              <a:rPr lang="fr-CA" b="0" dirty="0" err="1">
                <a:latin typeface="Arial"/>
                <a:cs typeface="Arial"/>
              </a:rPr>
              <a:t>especially</a:t>
            </a:r>
            <a:r>
              <a:rPr lang="fr-CA" b="0" dirty="0">
                <a:latin typeface="Arial"/>
                <a:cs typeface="Arial"/>
              </a:rPr>
              <a:t> </a:t>
            </a:r>
            <a:r>
              <a:rPr lang="fr-CA" b="0" dirty="0" err="1">
                <a:latin typeface="Arial"/>
                <a:cs typeface="Arial"/>
              </a:rPr>
              <a:t>those</a:t>
            </a:r>
            <a:r>
              <a:rPr lang="fr-CA" b="0" dirty="0">
                <a:latin typeface="Arial"/>
                <a:cs typeface="Arial"/>
              </a:rPr>
              <a:t> important to </a:t>
            </a:r>
            <a:r>
              <a:rPr lang="fr-CA" b="0" dirty="0" err="1">
                <a:latin typeface="Arial"/>
                <a:cs typeface="Arial"/>
              </a:rPr>
              <a:t>learning</a:t>
            </a:r>
            <a:r>
              <a:rPr lang="fr-CA" b="0" dirty="0">
                <a:latin typeface="Arial"/>
                <a:cs typeface="Arial"/>
              </a:rPr>
              <a:t> and </a:t>
            </a:r>
            <a:r>
              <a:rPr lang="fr-CA" b="0" dirty="0" err="1">
                <a:latin typeface="Arial"/>
                <a:cs typeface="Arial"/>
              </a:rPr>
              <a:t>other</a:t>
            </a:r>
            <a:r>
              <a:rPr lang="fr-CA" b="0" dirty="0">
                <a:latin typeface="Arial"/>
                <a:cs typeface="Arial"/>
              </a:rPr>
              <a:t> </a:t>
            </a:r>
            <a:r>
              <a:rPr lang="fr-CA" b="0" dirty="0" err="1">
                <a:latin typeface="Arial"/>
                <a:cs typeface="Arial"/>
              </a:rPr>
              <a:t>complex</a:t>
            </a:r>
            <a:r>
              <a:rPr lang="fr-CA" b="0" dirty="0">
                <a:latin typeface="Arial"/>
                <a:cs typeface="Arial"/>
              </a:rPr>
              <a:t> mental </a:t>
            </a:r>
            <a:r>
              <a:rPr lang="fr-CA" b="0" dirty="0" err="1">
                <a:latin typeface="Arial"/>
                <a:cs typeface="Arial"/>
              </a:rPr>
              <a:t>activities</a:t>
            </a:r>
            <a:r>
              <a:rPr lang="fr-CA" b="0" dirty="0">
                <a:latin typeface="Arial"/>
                <a:cs typeface="Arial"/>
              </a:rPr>
              <a:t>.) </a:t>
            </a:r>
            <a:r>
              <a:rPr lang="fr-CA" b="0" dirty="0" err="1">
                <a:latin typeface="Arial"/>
                <a:cs typeface="Arial"/>
              </a:rPr>
              <a:t>With</a:t>
            </a:r>
            <a:r>
              <a:rPr lang="fr-CA" b="0" dirty="0">
                <a:latin typeface="Arial"/>
                <a:cs typeface="Arial"/>
              </a:rPr>
              <a:t> normal </a:t>
            </a:r>
            <a:r>
              <a:rPr lang="fr-CA" b="0" dirty="0" err="1">
                <a:latin typeface="Arial"/>
                <a:cs typeface="Arial"/>
              </a:rPr>
              <a:t>aging</a:t>
            </a:r>
            <a:r>
              <a:rPr lang="fr-CA" b="0" dirty="0">
                <a:latin typeface="Arial"/>
                <a:cs typeface="Arial"/>
              </a:rPr>
              <a:t>, the </a:t>
            </a:r>
            <a:r>
              <a:rPr lang="fr-CA" b="0" dirty="0" err="1">
                <a:latin typeface="Arial"/>
                <a:cs typeface="Arial"/>
              </a:rPr>
              <a:t>number</a:t>
            </a:r>
            <a:r>
              <a:rPr lang="fr-CA" b="0" dirty="0">
                <a:latin typeface="Arial"/>
                <a:cs typeface="Arial"/>
              </a:rPr>
              <a:t> of nerve </a:t>
            </a:r>
            <a:r>
              <a:rPr lang="fr-CA" b="0" dirty="0" err="1">
                <a:latin typeface="Arial"/>
                <a:cs typeface="Arial"/>
              </a:rPr>
              <a:t>cells</a:t>
            </a:r>
            <a:r>
              <a:rPr lang="fr-CA" b="0" dirty="0">
                <a:latin typeface="Arial"/>
                <a:cs typeface="Arial"/>
              </a:rPr>
              <a:t> in the </a:t>
            </a:r>
            <a:r>
              <a:rPr lang="fr-CA" b="0" dirty="0" err="1">
                <a:latin typeface="Arial"/>
                <a:cs typeface="Arial"/>
              </a:rPr>
              <a:t>different</a:t>
            </a:r>
            <a:r>
              <a:rPr lang="fr-CA" b="0" dirty="0">
                <a:latin typeface="Arial"/>
                <a:cs typeface="Arial"/>
              </a:rPr>
              <a:t> parts of the </a:t>
            </a:r>
            <a:r>
              <a:rPr lang="fr-CA" b="0" dirty="0" err="1">
                <a:latin typeface="Arial"/>
                <a:cs typeface="Arial"/>
              </a:rPr>
              <a:t>brain</a:t>
            </a:r>
            <a:r>
              <a:rPr lang="fr-CA" b="0" dirty="0">
                <a:latin typeface="Arial"/>
                <a:cs typeface="Arial"/>
              </a:rPr>
              <a:t> </a:t>
            </a:r>
            <a:r>
              <a:rPr lang="fr-CA" b="0" dirty="0" err="1">
                <a:latin typeface="Arial"/>
                <a:cs typeface="Arial"/>
              </a:rPr>
              <a:t>decreases</a:t>
            </a:r>
            <a:r>
              <a:rPr lang="fr-CA" b="0" dirty="0">
                <a:latin typeface="Arial"/>
                <a:cs typeface="Arial"/>
              </a:rPr>
              <a:t>.  </a:t>
            </a:r>
          </a:p>
          <a:p>
            <a:pPr>
              <a:buFont typeface="Arial" pitchFamily="34" charset="0"/>
              <a:buChar char="•"/>
              <a:defRPr/>
            </a:pPr>
            <a:r>
              <a:rPr lang="fr-CA" b="0" dirty="0">
                <a:latin typeface="Arial"/>
                <a:cs typeface="Arial"/>
              </a:rPr>
              <a:t>Blood flow </a:t>
            </a:r>
            <a:r>
              <a:rPr lang="fr-CA" b="0" dirty="0" err="1">
                <a:latin typeface="Arial"/>
                <a:cs typeface="Arial"/>
              </a:rPr>
              <a:t>decreases</a:t>
            </a:r>
            <a:r>
              <a:rPr lang="fr-CA" b="0" dirty="0">
                <a:latin typeface="Arial"/>
                <a:cs typeface="Arial"/>
              </a:rPr>
              <a:t> by 20% on </a:t>
            </a:r>
            <a:r>
              <a:rPr lang="fr-CA" b="0" dirty="0" err="1">
                <a:latin typeface="Arial"/>
                <a:cs typeface="Arial"/>
              </a:rPr>
              <a:t>average</a:t>
            </a:r>
            <a:r>
              <a:rPr lang="fr-CA" b="0" dirty="0">
                <a:latin typeface="Arial"/>
                <a:cs typeface="Arial"/>
              </a:rPr>
              <a:t>.  </a:t>
            </a:r>
            <a:r>
              <a:rPr lang="fr-CA" b="0" dirty="0" err="1">
                <a:latin typeface="Arial"/>
                <a:cs typeface="Arial"/>
              </a:rPr>
              <a:t>Decreases</a:t>
            </a:r>
            <a:r>
              <a:rPr lang="fr-CA" b="0" dirty="0">
                <a:latin typeface="Arial"/>
                <a:cs typeface="Arial"/>
              </a:rPr>
              <a:t> are </a:t>
            </a:r>
            <a:r>
              <a:rPr lang="fr-CA" b="0" dirty="0" err="1">
                <a:latin typeface="Arial"/>
                <a:cs typeface="Arial"/>
              </a:rPr>
              <a:t>greater</a:t>
            </a:r>
            <a:r>
              <a:rPr lang="fr-CA" b="0" dirty="0">
                <a:latin typeface="Arial"/>
                <a:cs typeface="Arial"/>
              </a:rPr>
              <a:t> in </a:t>
            </a:r>
            <a:r>
              <a:rPr lang="fr-CA" b="0" dirty="0" err="1">
                <a:latin typeface="Arial"/>
                <a:cs typeface="Arial"/>
              </a:rPr>
              <a:t>persons</a:t>
            </a:r>
            <a:r>
              <a:rPr lang="fr-CA" b="0" dirty="0">
                <a:latin typeface="Arial"/>
                <a:cs typeface="Arial"/>
              </a:rPr>
              <a:t> </a:t>
            </a:r>
            <a:r>
              <a:rPr lang="fr-CA" b="0" dirty="0" err="1">
                <a:latin typeface="Arial"/>
                <a:cs typeface="Arial"/>
              </a:rPr>
              <a:t>with</a:t>
            </a:r>
            <a:r>
              <a:rPr lang="fr-CA" b="0" dirty="0">
                <a:latin typeface="Arial"/>
                <a:cs typeface="Arial"/>
              </a:rPr>
              <a:t> </a:t>
            </a:r>
            <a:r>
              <a:rPr lang="fr-CA" b="0" dirty="0" err="1">
                <a:latin typeface="Arial"/>
                <a:cs typeface="Arial"/>
              </a:rPr>
              <a:t>small</a:t>
            </a:r>
            <a:r>
              <a:rPr lang="fr-CA" b="0" dirty="0">
                <a:latin typeface="Arial"/>
                <a:cs typeface="Arial"/>
              </a:rPr>
              <a:t> </a:t>
            </a:r>
            <a:r>
              <a:rPr lang="fr-CA" b="0" dirty="0" err="1">
                <a:latin typeface="Arial"/>
                <a:cs typeface="Arial"/>
              </a:rPr>
              <a:t>vessel</a:t>
            </a:r>
            <a:r>
              <a:rPr lang="fr-CA" b="0" dirty="0">
                <a:latin typeface="Arial"/>
                <a:cs typeface="Arial"/>
              </a:rPr>
              <a:t> </a:t>
            </a:r>
            <a:r>
              <a:rPr lang="fr-CA" b="0" dirty="0" err="1">
                <a:latin typeface="Arial"/>
                <a:cs typeface="Arial"/>
              </a:rPr>
              <a:t>cerebrovascular</a:t>
            </a:r>
            <a:r>
              <a:rPr lang="fr-CA" b="0" dirty="0">
                <a:latin typeface="Arial"/>
                <a:cs typeface="Arial"/>
              </a:rPr>
              <a:t> </a:t>
            </a:r>
            <a:r>
              <a:rPr lang="fr-CA" b="0" dirty="0" err="1">
                <a:latin typeface="Arial"/>
                <a:cs typeface="Arial"/>
              </a:rPr>
              <a:t>disease</a:t>
            </a:r>
            <a:r>
              <a:rPr lang="fr-CA" b="0" dirty="0">
                <a:latin typeface="Arial"/>
                <a:cs typeface="Arial"/>
              </a:rPr>
              <a:t> for </a:t>
            </a:r>
            <a:r>
              <a:rPr lang="fr-CA" b="0" dirty="0" err="1">
                <a:latin typeface="Arial"/>
                <a:cs typeface="Arial"/>
              </a:rPr>
              <a:t>example</a:t>
            </a:r>
            <a:r>
              <a:rPr lang="fr-CA" b="0" dirty="0">
                <a:latin typeface="Arial"/>
                <a:cs typeface="Arial"/>
              </a:rPr>
              <a:t> </a:t>
            </a:r>
            <a:r>
              <a:rPr lang="fr-CA" b="0" dirty="0" err="1">
                <a:latin typeface="Arial"/>
                <a:cs typeface="Arial"/>
              </a:rPr>
              <a:t>those</a:t>
            </a:r>
            <a:r>
              <a:rPr lang="fr-CA" b="0" dirty="0">
                <a:latin typeface="Arial"/>
                <a:cs typeface="Arial"/>
              </a:rPr>
              <a:t> </a:t>
            </a:r>
            <a:r>
              <a:rPr lang="fr-CA" b="0" dirty="0" err="1">
                <a:latin typeface="Arial"/>
                <a:cs typeface="Arial"/>
              </a:rPr>
              <a:t>who</a:t>
            </a:r>
            <a:r>
              <a:rPr lang="fr-CA" b="0" dirty="0">
                <a:latin typeface="Arial"/>
                <a:cs typeface="Arial"/>
              </a:rPr>
              <a:t> have </a:t>
            </a:r>
            <a:r>
              <a:rPr lang="fr-CA" b="0" dirty="0" err="1">
                <a:latin typeface="Arial"/>
                <a:cs typeface="Arial"/>
              </a:rPr>
              <a:t>diabetes</a:t>
            </a:r>
            <a:r>
              <a:rPr lang="fr-CA" b="0" dirty="0">
                <a:latin typeface="Arial"/>
                <a:cs typeface="Arial"/>
              </a:rPr>
              <a:t> and HTN. </a:t>
            </a:r>
          </a:p>
          <a:p>
            <a:pPr>
              <a:buFont typeface="Arial" pitchFamily="34" charset="0"/>
              <a:buChar char="•"/>
              <a:defRPr/>
            </a:pPr>
            <a:r>
              <a:rPr lang="fr-CA" b="0" dirty="0">
                <a:latin typeface="Arial"/>
                <a:cs typeface="Arial"/>
              </a:rPr>
              <a:t>Communication </a:t>
            </a:r>
            <a:r>
              <a:rPr lang="fr-CA" b="0" dirty="0" err="1">
                <a:latin typeface="Arial"/>
                <a:cs typeface="Arial"/>
              </a:rPr>
              <a:t>between</a:t>
            </a:r>
            <a:r>
              <a:rPr lang="fr-CA" b="0" dirty="0">
                <a:latin typeface="Arial"/>
                <a:cs typeface="Arial"/>
              </a:rPr>
              <a:t> </a:t>
            </a:r>
            <a:r>
              <a:rPr lang="fr-CA" b="0" dirty="0" err="1">
                <a:latin typeface="Arial"/>
                <a:cs typeface="Arial"/>
              </a:rPr>
              <a:t>neurons</a:t>
            </a:r>
            <a:r>
              <a:rPr lang="fr-CA" b="0" dirty="0">
                <a:latin typeface="Arial"/>
                <a:cs typeface="Arial"/>
              </a:rPr>
              <a:t> can </a:t>
            </a:r>
            <a:r>
              <a:rPr lang="fr-CA" b="0" dirty="0" err="1">
                <a:latin typeface="Arial"/>
                <a:cs typeface="Arial"/>
              </a:rPr>
              <a:t>be</a:t>
            </a:r>
            <a:r>
              <a:rPr lang="fr-CA" b="0" dirty="0">
                <a:latin typeface="Arial"/>
                <a:cs typeface="Arial"/>
              </a:rPr>
              <a:t> </a:t>
            </a:r>
            <a:r>
              <a:rPr lang="fr-CA" b="0" dirty="0" err="1">
                <a:latin typeface="Arial"/>
                <a:cs typeface="Arial"/>
              </a:rPr>
              <a:t>reduced</a:t>
            </a:r>
            <a:endParaRPr lang="fr-CA" b="0" dirty="0">
              <a:latin typeface="Arial"/>
              <a:cs typeface="Arial"/>
            </a:endParaRPr>
          </a:p>
          <a:p>
            <a:pPr>
              <a:buFont typeface="Arial" pitchFamily="34" charset="0"/>
              <a:buChar char="•"/>
              <a:defRPr/>
            </a:pPr>
            <a:r>
              <a:rPr lang="fr-CA" b="0" dirty="0">
                <a:latin typeface="Arial"/>
                <a:cs typeface="Arial"/>
              </a:rPr>
              <a:t>« </a:t>
            </a:r>
            <a:r>
              <a:rPr lang="fr-CA" b="0" dirty="0" err="1">
                <a:latin typeface="Arial"/>
                <a:cs typeface="Arial"/>
              </a:rPr>
              <a:t>Also</a:t>
            </a:r>
            <a:r>
              <a:rPr lang="fr-CA" b="0" dirty="0">
                <a:latin typeface="Arial"/>
                <a:cs typeface="Arial"/>
              </a:rPr>
              <a:t>,</a:t>
            </a:r>
            <a:r>
              <a:rPr lang="fr-CA" dirty="0">
                <a:latin typeface="Arial"/>
                <a:cs typeface="Arial"/>
              </a:rPr>
              <a:t> </a:t>
            </a:r>
            <a:r>
              <a:rPr lang="fr-CA" dirty="0" err="1">
                <a:latin typeface="Arial"/>
                <a:cs typeface="Arial"/>
              </a:rPr>
              <a:t>protein</a:t>
            </a:r>
            <a:r>
              <a:rPr lang="fr-CA" b="0" dirty="0">
                <a:latin typeface="Arial"/>
                <a:cs typeface="Arial"/>
              </a:rPr>
              <a:t> plaques and, </a:t>
            </a:r>
            <a:r>
              <a:rPr lang="fr-CA" b="0" dirty="0" err="1">
                <a:latin typeface="Arial"/>
                <a:cs typeface="Arial"/>
              </a:rPr>
              <a:t>less</a:t>
            </a:r>
            <a:r>
              <a:rPr lang="fr-CA" b="0" dirty="0">
                <a:latin typeface="Arial"/>
                <a:cs typeface="Arial"/>
              </a:rPr>
              <a:t> </a:t>
            </a:r>
            <a:r>
              <a:rPr lang="fr-CA" b="0" dirty="0" err="1">
                <a:latin typeface="Arial"/>
                <a:cs typeface="Arial"/>
              </a:rPr>
              <a:t>frequently</a:t>
            </a:r>
            <a:r>
              <a:rPr lang="fr-CA" b="0" dirty="0">
                <a:latin typeface="Arial"/>
                <a:cs typeface="Arial"/>
              </a:rPr>
              <a:t>, </a:t>
            </a:r>
            <a:r>
              <a:rPr lang="fr-CA" b="0" dirty="0" err="1">
                <a:latin typeface="Arial"/>
                <a:cs typeface="Arial"/>
              </a:rPr>
              <a:t>neurofibrillary</a:t>
            </a:r>
            <a:r>
              <a:rPr lang="fr-CA" b="0" dirty="0">
                <a:latin typeface="Arial"/>
                <a:cs typeface="Arial"/>
              </a:rPr>
              <a:t> </a:t>
            </a:r>
            <a:r>
              <a:rPr lang="fr-CA" b="0" dirty="0" err="1">
                <a:latin typeface="Arial"/>
                <a:cs typeface="Arial"/>
              </a:rPr>
              <a:t>tangles</a:t>
            </a:r>
            <a:r>
              <a:rPr lang="fr-CA" b="0" dirty="0">
                <a:latin typeface="Arial"/>
                <a:cs typeface="Arial"/>
              </a:rPr>
              <a:t> </a:t>
            </a:r>
            <a:r>
              <a:rPr lang="fr-CA" b="0" dirty="0" err="1">
                <a:latin typeface="Arial"/>
                <a:cs typeface="Arial"/>
              </a:rPr>
              <a:t>occur</a:t>
            </a:r>
            <a:r>
              <a:rPr lang="fr-CA" b="0" dirty="0">
                <a:latin typeface="Arial"/>
                <a:cs typeface="Arial"/>
              </a:rPr>
              <a:t> in </a:t>
            </a:r>
            <a:r>
              <a:rPr lang="fr-CA" b="0" dirty="0" err="1">
                <a:latin typeface="Arial"/>
                <a:cs typeface="Arial"/>
              </a:rPr>
              <a:t>elderly</a:t>
            </a:r>
            <a:r>
              <a:rPr lang="fr-CA" b="0" dirty="0">
                <a:latin typeface="Arial"/>
                <a:cs typeface="Arial"/>
              </a:rPr>
              <a:t> </a:t>
            </a:r>
            <a:r>
              <a:rPr lang="fr-CA" b="0" dirty="0" err="1">
                <a:latin typeface="Arial"/>
                <a:cs typeface="Arial"/>
              </a:rPr>
              <a:t>persons</a:t>
            </a:r>
            <a:r>
              <a:rPr lang="fr-CA" b="0" dirty="0">
                <a:latin typeface="Arial"/>
                <a:cs typeface="Arial"/>
              </a:rPr>
              <a:t> </a:t>
            </a:r>
            <a:r>
              <a:rPr lang="fr-CA" b="0" dirty="0" err="1">
                <a:latin typeface="Arial"/>
                <a:cs typeface="Arial"/>
              </a:rPr>
              <a:t>without</a:t>
            </a:r>
            <a:r>
              <a:rPr lang="fr-CA" b="0" dirty="0">
                <a:latin typeface="Arial"/>
                <a:cs typeface="Arial"/>
              </a:rPr>
              <a:t> </a:t>
            </a:r>
            <a:r>
              <a:rPr lang="fr-CA" b="0" dirty="0" err="1">
                <a:latin typeface="Arial"/>
                <a:cs typeface="Arial"/>
              </a:rPr>
              <a:t>clinical</a:t>
            </a:r>
            <a:r>
              <a:rPr lang="fr-CA" b="0" dirty="0">
                <a:latin typeface="Arial"/>
                <a:cs typeface="Arial"/>
              </a:rPr>
              <a:t> </a:t>
            </a:r>
            <a:r>
              <a:rPr lang="fr-CA" b="0" dirty="0" err="1">
                <a:latin typeface="Arial"/>
                <a:cs typeface="Arial"/>
              </a:rPr>
              <a:t>evidence</a:t>
            </a:r>
            <a:r>
              <a:rPr lang="fr-CA" b="0" dirty="0">
                <a:latin typeface="Arial"/>
                <a:cs typeface="Arial"/>
              </a:rPr>
              <a:t> of </a:t>
            </a:r>
            <a:r>
              <a:rPr lang="fr-CA" b="0" dirty="0" err="1">
                <a:latin typeface="Arial"/>
                <a:cs typeface="Arial"/>
              </a:rPr>
              <a:t>dementia</a:t>
            </a:r>
            <a:r>
              <a:rPr lang="fr-CA" b="0" dirty="0">
                <a:latin typeface="Arial"/>
                <a:cs typeface="Arial"/>
              </a:rPr>
              <a:t> (In a </a:t>
            </a:r>
            <a:r>
              <a:rPr lang="fr-CA" b="0" dirty="0" err="1">
                <a:latin typeface="Arial"/>
                <a:cs typeface="Arial"/>
              </a:rPr>
              <a:t>person</a:t>
            </a:r>
            <a:r>
              <a:rPr lang="fr-CA" b="0" dirty="0">
                <a:latin typeface="Arial"/>
                <a:cs typeface="Arial"/>
              </a:rPr>
              <a:t> </a:t>
            </a:r>
            <a:r>
              <a:rPr lang="fr-CA" b="0" dirty="0" err="1">
                <a:latin typeface="Arial"/>
                <a:cs typeface="Arial"/>
              </a:rPr>
              <a:t>with</a:t>
            </a:r>
            <a:r>
              <a:rPr lang="fr-CA" b="0" dirty="0">
                <a:latin typeface="Arial"/>
                <a:cs typeface="Arial"/>
              </a:rPr>
              <a:t> AD – plaques and </a:t>
            </a:r>
            <a:r>
              <a:rPr lang="fr-CA" b="0" dirty="0" err="1">
                <a:latin typeface="Arial"/>
                <a:cs typeface="Arial"/>
              </a:rPr>
              <a:t>tangles</a:t>
            </a:r>
            <a:r>
              <a:rPr lang="fr-CA" b="0" dirty="0">
                <a:latin typeface="Arial"/>
                <a:cs typeface="Arial"/>
              </a:rPr>
              <a:t> </a:t>
            </a:r>
            <a:r>
              <a:rPr lang="fr-CA" b="0" dirty="0" err="1">
                <a:latin typeface="Arial"/>
                <a:cs typeface="Arial"/>
              </a:rPr>
              <a:t>occur</a:t>
            </a:r>
            <a:r>
              <a:rPr lang="fr-CA" b="0" dirty="0">
                <a:latin typeface="Arial"/>
                <a:cs typeface="Arial"/>
              </a:rPr>
              <a:t> in </a:t>
            </a:r>
            <a:r>
              <a:rPr lang="fr-CA" b="0" dirty="0" err="1">
                <a:latin typeface="Arial"/>
                <a:cs typeface="Arial"/>
              </a:rPr>
              <a:t>much</a:t>
            </a:r>
            <a:r>
              <a:rPr lang="fr-CA" b="0" dirty="0">
                <a:latin typeface="Arial"/>
                <a:cs typeface="Arial"/>
              </a:rPr>
              <a:t> </a:t>
            </a:r>
            <a:r>
              <a:rPr lang="fr-CA" b="0" dirty="0" err="1">
                <a:latin typeface="Arial"/>
                <a:cs typeface="Arial"/>
              </a:rPr>
              <a:t>greater</a:t>
            </a:r>
            <a:r>
              <a:rPr lang="fr-CA" b="0" dirty="0">
                <a:latin typeface="Arial"/>
                <a:cs typeface="Arial"/>
              </a:rPr>
              <a:t> </a:t>
            </a:r>
            <a:r>
              <a:rPr lang="fr-CA" b="0" dirty="0" err="1">
                <a:latin typeface="Arial"/>
                <a:cs typeface="Arial"/>
              </a:rPr>
              <a:t>numbers</a:t>
            </a:r>
            <a:r>
              <a:rPr lang="fr-CA" b="0" dirty="0">
                <a:latin typeface="Arial"/>
                <a:cs typeface="Arial"/>
              </a:rPr>
              <a:t> )» </a:t>
            </a:r>
            <a:r>
              <a:rPr lang="fr-CA" b="0" dirty="0" err="1">
                <a:latin typeface="Arial"/>
                <a:cs typeface="Arial"/>
              </a:rPr>
              <a:t>Merks</a:t>
            </a:r>
            <a:endParaRPr lang="fr-CA" b="0" dirty="0">
              <a:latin typeface="Arial"/>
              <a:cs typeface="Arial"/>
            </a:endParaRPr>
          </a:p>
          <a:p>
            <a:pPr>
              <a:buFont typeface="Arial" pitchFamily="34" charset="0"/>
              <a:buChar char="•"/>
              <a:defRPr/>
            </a:pPr>
            <a:r>
              <a:rPr lang="fr-CA" b="0" dirty="0" err="1">
                <a:latin typeface="Arial"/>
                <a:cs typeface="Arial"/>
              </a:rPr>
              <a:t>With</a:t>
            </a:r>
            <a:r>
              <a:rPr lang="fr-CA" b="0" dirty="0">
                <a:latin typeface="Arial"/>
                <a:cs typeface="Arial"/>
              </a:rPr>
              <a:t> normal </a:t>
            </a:r>
            <a:r>
              <a:rPr lang="fr-CA" b="0" dirty="0" err="1">
                <a:latin typeface="Arial"/>
                <a:cs typeface="Arial"/>
              </a:rPr>
              <a:t>aging</a:t>
            </a:r>
            <a:r>
              <a:rPr lang="fr-CA" b="0" dirty="0">
                <a:latin typeface="Arial"/>
                <a:cs typeface="Arial"/>
              </a:rPr>
              <a:t>, </a:t>
            </a:r>
            <a:r>
              <a:rPr lang="fr-CA" b="0" dirty="0" err="1">
                <a:latin typeface="Arial"/>
                <a:cs typeface="Arial"/>
              </a:rPr>
              <a:t>there</a:t>
            </a:r>
            <a:r>
              <a:rPr lang="fr-CA" b="0" dirty="0">
                <a:latin typeface="Arial"/>
                <a:cs typeface="Arial"/>
              </a:rPr>
              <a:t> are changes in </a:t>
            </a:r>
            <a:r>
              <a:rPr lang="fr-CA" b="0" dirty="0" err="1">
                <a:latin typeface="Arial"/>
                <a:cs typeface="Arial"/>
              </a:rPr>
              <a:t>neurotransmitter</a:t>
            </a:r>
            <a:r>
              <a:rPr lang="fr-CA" b="0" dirty="0">
                <a:latin typeface="Arial"/>
                <a:cs typeface="Arial"/>
              </a:rPr>
              <a:t> </a:t>
            </a:r>
            <a:r>
              <a:rPr lang="fr-CA" b="0" dirty="0" err="1">
                <a:latin typeface="Arial"/>
                <a:cs typeface="Arial"/>
              </a:rPr>
              <a:t>systems</a:t>
            </a:r>
            <a:r>
              <a:rPr lang="fr-CA" b="0" dirty="0">
                <a:latin typeface="Arial"/>
                <a:cs typeface="Arial"/>
              </a:rPr>
              <a:t> (changes in enzymes, </a:t>
            </a:r>
            <a:r>
              <a:rPr lang="fr-CA" b="0" dirty="0" err="1">
                <a:latin typeface="Arial"/>
                <a:cs typeface="Arial"/>
              </a:rPr>
              <a:t>receptors</a:t>
            </a:r>
            <a:r>
              <a:rPr lang="fr-CA" b="0" dirty="0">
                <a:latin typeface="Arial"/>
                <a:cs typeface="Arial"/>
              </a:rPr>
              <a:t> and </a:t>
            </a:r>
            <a:r>
              <a:rPr lang="fr-CA" b="0" dirty="0" err="1">
                <a:latin typeface="Arial"/>
                <a:cs typeface="Arial"/>
              </a:rPr>
              <a:t>neurotransmitters</a:t>
            </a:r>
            <a:r>
              <a:rPr lang="fr-CA" b="0" dirty="0">
                <a:latin typeface="Arial"/>
                <a:cs typeface="Arial"/>
              </a:rPr>
              <a:t>) - </a:t>
            </a:r>
            <a:r>
              <a:rPr lang="fr-CA" b="0" dirty="0" err="1">
                <a:latin typeface="Arial"/>
                <a:cs typeface="Arial"/>
              </a:rPr>
              <a:t>Merks</a:t>
            </a:r>
            <a:endParaRPr lang="fr-CA" b="0" dirty="0">
              <a:latin typeface="Arial"/>
              <a:cs typeface="Arial"/>
            </a:endParaRPr>
          </a:p>
          <a:p>
            <a:pPr>
              <a:buFont typeface="Arial" pitchFamily="34" charset="0"/>
              <a:buChar char="•"/>
              <a:defRPr/>
            </a:pPr>
            <a:r>
              <a:rPr lang="fr-CA" b="0" dirty="0">
                <a:latin typeface="Arial"/>
                <a:cs typeface="Arial"/>
              </a:rPr>
              <a:t>Inflammation, </a:t>
            </a:r>
            <a:r>
              <a:rPr lang="fr-CA" b="0" dirty="0" err="1">
                <a:latin typeface="Arial"/>
                <a:cs typeface="Arial"/>
              </a:rPr>
              <a:t>which</a:t>
            </a:r>
            <a:r>
              <a:rPr lang="fr-CA" b="0" dirty="0">
                <a:latin typeface="Arial"/>
                <a:cs typeface="Arial"/>
              </a:rPr>
              <a:t> </a:t>
            </a:r>
            <a:r>
              <a:rPr lang="fr-CA" b="0" dirty="0" err="1">
                <a:latin typeface="Arial"/>
                <a:cs typeface="Arial"/>
              </a:rPr>
              <a:t>occurs</a:t>
            </a:r>
            <a:r>
              <a:rPr lang="fr-CA" b="0" dirty="0">
                <a:latin typeface="Arial"/>
                <a:cs typeface="Arial"/>
              </a:rPr>
              <a:t> </a:t>
            </a:r>
            <a:r>
              <a:rPr lang="fr-CA" b="0" dirty="0" err="1">
                <a:latin typeface="Arial"/>
                <a:cs typeface="Arial"/>
              </a:rPr>
              <a:t>when</a:t>
            </a:r>
            <a:r>
              <a:rPr lang="fr-CA" b="0" dirty="0">
                <a:latin typeface="Arial"/>
                <a:cs typeface="Arial"/>
              </a:rPr>
              <a:t> the body </a:t>
            </a:r>
            <a:r>
              <a:rPr lang="fr-CA" b="0" dirty="0" err="1">
                <a:latin typeface="Arial"/>
                <a:cs typeface="Arial"/>
              </a:rPr>
              <a:t>responds</a:t>
            </a:r>
            <a:r>
              <a:rPr lang="fr-CA" b="0" dirty="0">
                <a:latin typeface="Arial"/>
                <a:cs typeface="Arial"/>
              </a:rPr>
              <a:t> to an </a:t>
            </a:r>
            <a:r>
              <a:rPr lang="fr-CA" b="0" dirty="0" err="1">
                <a:latin typeface="Arial"/>
                <a:cs typeface="Arial"/>
              </a:rPr>
              <a:t>injury</a:t>
            </a:r>
            <a:r>
              <a:rPr lang="fr-CA" b="0" dirty="0">
                <a:latin typeface="Arial"/>
                <a:cs typeface="Arial"/>
              </a:rPr>
              <a:t> or </a:t>
            </a:r>
            <a:r>
              <a:rPr lang="fr-CA" b="0" dirty="0" err="1">
                <a:latin typeface="Arial"/>
                <a:cs typeface="Arial"/>
              </a:rPr>
              <a:t>disease</a:t>
            </a:r>
            <a:r>
              <a:rPr lang="fr-CA" b="0" dirty="0">
                <a:latin typeface="Arial"/>
                <a:cs typeface="Arial"/>
              </a:rPr>
              <a:t>, </a:t>
            </a:r>
            <a:r>
              <a:rPr lang="fr-CA" b="0" dirty="0" err="1">
                <a:latin typeface="Arial"/>
                <a:cs typeface="Arial"/>
              </a:rPr>
              <a:t>may</a:t>
            </a:r>
            <a:r>
              <a:rPr lang="fr-CA" b="0" dirty="0">
                <a:latin typeface="Arial"/>
                <a:cs typeface="Arial"/>
              </a:rPr>
              <a:t> </a:t>
            </a:r>
            <a:r>
              <a:rPr lang="fr-CA" b="0" dirty="0" err="1">
                <a:latin typeface="Arial"/>
                <a:cs typeface="Arial"/>
              </a:rPr>
              <a:t>increase</a:t>
            </a:r>
            <a:r>
              <a:rPr lang="fr-CA" b="0" dirty="0">
                <a:latin typeface="Arial"/>
                <a:cs typeface="Arial"/>
              </a:rPr>
              <a:t>.  </a:t>
            </a:r>
          </a:p>
          <a:p>
            <a:pPr>
              <a:buFont typeface="Arial" pitchFamily="34" charset="0"/>
              <a:buChar char="•"/>
              <a:defRPr/>
            </a:pPr>
            <a:r>
              <a:rPr lang="fr-CA" b="0" dirty="0">
                <a:latin typeface="Arial"/>
                <a:cs typeface="Arial"/>
              </a:rPr>
              <a:t>Free </a:t>
            </a:r>
            <a:r>
              <a:rPr lang="fr-CA" b="0" dirty="0" err="1">
                <a:latin typeface="Arial"/>
                <a:cs typeface="Arial"/>
              </a:rPr>
              <a:t>radicals</a:t>
            </a:r>
            <a:r>
              <a:rPr lang="fr-CA" b="0" dirty="0">
                <a:latin typeface="Arial"/>
                <a:cs typeface="Arial"/>
              </a:rPr>
              <a:t> </a:t>
            </a:r>
            <a:r>
              <a:rPr lang="fr-CA" b="0" dirty="0" err="1">
                <a:latin typeface="Arial"/>
                <a:cs typeface="Arial"/>
              </a:rPr>
              <a:t>which</a:t>
            </a:r>
            <a:r>
              <a:rPr lang="fr-CA" b="0" dirty="0">
                <a:latin typeface="Arial"/>
                <a:cs typeface="Arial"/>
              </a:rPr>
              <a:t> are </a:t>
            </a:r>
            <a:r>
              <a:rPr lang="fr-CA" b="0" dirty="0" err="1">
                <a:latin typeface="Arial"/>
                <a:cs typeface="Arial"/>
              </a:rPr>
              <a:t>produced</a:t>
            </a:r>
            <a:r>
              <a:rPr lang="fr-CA" b="0" dirty="0">
                <a:latin typeface="Arial"/>
                <a:cs typeface="Arial"/>
              </a:rPr>
              <a:t> </a:t>
            </a:r>
            <a:r>
              <a:rPr lang="fr-CA" b="0" dirty="0" err="1">
                <a:latin typeface="Arial"/>
                <a:cs typeface="Arial"/>
              </a:rPr>
              <a:t>normally</a:t>
            </a:r>
            <a:r>
              <a:rPr lang="fr-CA" b="0" dirty="0">
                <a:latin typeface="Arial"/>
                <a:cs typeface="Arial"/>
              </a:rPr>
              <a:t> </a:t>
            </a:r>
            <a:r>
              <a:rPr lang="fr-CA" b="0" dirty="0" err="1">
                <a:latin typeface="Arial"/>
                <a:cs typeface="Arial"/>
              </a:rPr>
              <a:t>during</a:t>
            </a:r>
            <a:r>
              <a:rPr lang="fr-CA" b="0" dirty="0">
                <a:latin typeface="Arial"/>
                <a:cs typeface="Arial"/>
              </a:rPr>
              <a:t> </a:t>
            </a:r>
            <a:r>
              <a:rPr lang="fr-CA" b="0" dirty="0" err="1">
                <a:latin typeface="Arial"/>
                <a:cs typeface="Arial"/>
              </a:rPr>
              <a:t>metabolism</a:t>
            </a:r>
            <a:r>
              <a:rPr lang="fr-CA" b="0" dirty="0">
                <a:latin typeface="Arial"/>
                <a:cs typeface="Arial"/>
              </a:rPr>
              <a:t>, </a:t>
            </a:r>
            <a:r>
              <a:rPr lang="fr-CA" b="0" dirty="0" err="1">
                <a:latin typeface="Arial"/>
                <a:cs typeface="Arial"/>
              </a:rPr>
              <a:t>accumulate</a:t>
            </a:r>
            <a:r>
              <a:rPr lang="fr-CA" b="0" dirty="0">
                <a:latin typeface="Arial"/>
                <a:cs typeface="Arial"/>
              </a:rPr>
              <a:t> </a:t>
            </a:r>
            <a:r>
              <a:rPr lang="fr-CA" b="0" dirty="0" err="1">
                <a:latin typeface="Arial"/>
                <a:cs typeface="Arial"/>
              </a:rPr>
              <a:t>with</a:t>
            </a:r>
            <a:r>
              <a:rPr lang="fr-CA" b="0" dirty="0">
                <a:latin typeface="Arial"/>
                <a:cs typeface="Arial"/>
              </a:rPr>
              <a:t> </a:t>
            </a:r>
            <a:r>
              <a:rPr lang="fr-CA" b="0" dirty="0" err="1">
                <a:latin typeface="Arial"/>
                <a:cs typeface="Arial"/>
              </a:rPr>
              <a:t>age</a:t>
            </a:r>
            <a:r>
              <a:rPr lang="fr-CA" b="0" dirty="0">
                <a:latin typeface="Arial"/>
                <a:cs typeface="Arial"/>
              </a:rPr>
              <a:t> and </a:t>
            </a:r>
            <a:r>
              <a:rPr lang="fr-CA" b="0" dirty="0" err="1">
                <a:latin typeface="Arial"/>
                <a:cs typeface="Arial"/>
              </a:rPr>
              <a:t>may</a:t>
            </a:r>
            <a:r>
              <a:rPr lang="fr-CA" b="0" dirty="0">
                <a:latin typeface="Arial"/>
                <a:cs typeface="Arial"/>
              </a:rPr>
              <a:t> have a </a:t>
            </a:r>
            <a:r>
              <a:rPr lang="fr-CA" b="0" dirty="0" err="1">
                <a:latin typeface="Arial"/>
                <a:cs typeface="Arial"/>
              </a:rPr>
              <a:t>toxic</a:t>
            </a:r>
            <a:r>
              <a:rPr lang="fr-CA" b="0" dirty="0">
                <a:latin typeface="Arial"/>
                <a:cs typeface="Arial"/>
              </a:rPr>
              <a:t> </a:t>
            </a:r>
            <a:r>
              <a:rPr lang="fr-CA" b="0" dirty="0" err="1">
                <a:latin typeface="Arial"/>
                <a:cs typeface="Arial"/>
              </a:rPr>
              <a:t>effect</a:t>
            </a:r>
            <a:r>
              <a:rPr lang="fr-CA" b="0" dirty="0">
                <a:latin typeface="Arial"/>
                <a:cs typeface="Arial"/>
              </a:rPr>
              <a:t> on certain nerve </a:t>
            </a:r>
            <a:r>
              <a:rPr lang="fr-CA" b="0" dirty="0" err="1">
                <a:latin typeface="Arial"/>
                <a:cs typeface="Arial"/>
              </a:rPr>
              <a:t>cells</a:t>
            </a:r>
            <a:r>
              <a:rPr lang="fr-CA" b="0" dirty="0">
                <a:latin typeface="Arial"/>
                <a:cs typeface="Arial"/>
              </a:rPr>
              <a:t>.  </a:t>
            </a:r>
          </a:p>
          <a:p>
            <a:pPr>
              <a:defRPr/>
            </a:pPr>
            <a:endParaRPr lang="fr-CA" b="0"/>
          </a:p>
          <a:p>
            <a:pPr>
              <a:defRPr/>
            </a:pPr>
            <a:endParaRPr lang="fr-CA" b="0"/>
          </a:p>
          <a:p>
            <a:pPr>
              <a:defRPr/>
            </a:pPr>
            <a:endParaRPr lang="fr-CA" b="0"/>
          </a:p>
          <a:p>
            <a:pPr>
              <a:defRPr/>
            </a:pPr>
            <a:endParaRPr lang="fr-CA" b="0"/>
          </a:p>
          <a:p>
            <a:pPr>
              <a:defRPr/>
            </a:pPr>
            <a:r>
              <a:rPr lang="fr-CA" b="0" dirty="0" err="1">
                <a:latin typeface="Arial"/>
                <a:cs typeface="Arial"/>
              </a:rPr>
              <a:t>These</a:t>
            </a:r>
            <a:r>
              <a:rPr lang="fr-CA" b="0" dirty="0">
                <a:latin typeface="Arial"/>
                <a:cs typeface="Arial"/>
              </a:rPr>
              <a:t> changes can affect cognition </a:t>
            </a:r>
            <a:r>
              <a:rPr lang="fr-CA" b="0" dirty="0" err="1">
                <a:latin typeface="Arial"/>
                <a:cs typeface="Arial"/>
              </a:rPr>
              <a:t>even</a:t>
            </a:r>
            <a:r>
              <a:rPr lang="fr-CA" b="0" dirty="0">
                <a:latin typeface="Arial"/>
                <a:cs typeface="Arial"/>
              </a:rPr>
              <a:t> in </a:t>
            </a:r>
            <a:r>
              <a:rPr lang="fr-CA" b="0" dirty="0" err="1">
                <a:latin typeface="Arial"/>
                <a:cs typeface="Arial"/>
              </a:rPr>
              <a:t>healthy</a:t>
            </a:r>
            <a:r>
              <a:rPr lang="fr-CA" b="0" dirty="0">
                <a:latin typeface="Arial"/>
                <a:cs typeface="Arial"/>
              </a:rPr>
              <a:t> </a:t>
            </a:r>
            <a:r>
              <a:rPr lang="fr-CA" b="0" dirty="0" err="1">
                <a:latin typeface="Arial"/>
                <a:cs typeface="Arial"/>
              </a:rPr>
              <a:t>older</a:t>
            </a:r>
            <a:r>
              <a:rPr lang="fr-CA" b="0" dirty="0">
                <a:latin typeface="Arial"/>
                <a:cs typeface="Arial"/>
              </a:rPr>
              <a:t> </a:t>
            </a:r>
            <a:r>
              <a:rPr lang="fr-CA" b="0" dirty="0" err="1">
                <a:latin typeface="Arial"/>
                <a:cs typeface="Arial"/>
              </a:rPr>
              <a:t>adults</a:t>
            </a:r>
            <a:r>
              <a:rPr lang="fr-CA" b="0" dirty="0">
                <a:latin typeface="Arial"/>
                <a:cs typeface="Arial"/>
              </a:rPr>
              <a:t>.  </a:t>
            </a:r>
          </a:p>
          <a:p>
            <a:pPr>
              <a:defRPr/>
            </a:pPr>
            <a:r>
              <a:rPr lang="fr-CA" b="0" dirty="0">
                <a:latin typeface="Arial"/>
                <a:cs typeface="Arial"/>
              </a:rPr>
              <a:t>…</a:t>
            </a:r>
            <a:r>
              <a:rPr lang="fr-CA" b="0" dirty="0" err="1">
                <a:latin typeface="Arial"/>
                <a:cs typeface="Arial"/>
              </a:rPr>
              <a:t>there</a:t>
            </a:r>
            <a:r>
              <a:rPr lang="fr-CA" b="0" dirty="0">
                <a:latin typeface="Arial"/>
                <a:cs typeface="Arial"/>
              </a:rPr>
              <a:t> </a:t>
            </a:r>
            <a:r>
              <a:rPr lang="fr-CA" b="0" dirty="0" err="1">
                <a:latin typeface="Arial"/>
                <a:cs typeface="Arial"/>
              </a:rPr>
              <a:t>is</a:t>
            </a:r>
            <a:r>
              <a:rPr lang="fr-CA" b="0" dirty="0">
                <a:latin typeface="Arial"/>
                <a:cs typeface="Arial"/>
              </a:rPr>
              <a:t> </a:t>
            </a:r>
            <a:r>
              <a:rPr lang="fr-CA" b="0" dirty="0" err="1">
                <a:latin typeface="Arial"/>
                <a:cs typeface="Arial"/>
              </a:rPr>
              <a:t>growing</a:t>
            </a:r>
            <a:r>
              <a:rPr lang="fr-CA" b="0" dirty="0">
                <a:latin typeface="Arial"/>
                <a:cs typeface="Arial"/>
              </a:rPr>
              <a:t> </a:t>
            </a:r>
            <a:r>
              <a:rPr lang="fr-CA" b="0" dirty="0" err="1">
                <a:latin typeface="Arial"/>
                <a:cs typeface="Arial"/>
              </a:rPr>
              <a:t>evidence</a:t>
            </a:r>
            <a:r>
              <a:rPr lang="fr-CA" b="0" dirty="0">
                <a:latin typeface="Arial"/>
                <a:cs typeface="Arial"/>
              </a:rPr>
              <a:t> </a:t>
            </a:r>
            <a:r>
              <a:rPr lang="fr-CA" b="0" dirty="0" err="1">
                <a:latin typeface="Arial"/>
                <a:cs typeface="Arial"/>
              </a:rPr>
              <a:t>that</a:t>
            </a:r>
            <a:r>
              <a:rPr lang="fr-CA" b="0" dirty="0">
                <a:latin typeface="Arial"/>
                <a:cs typeface="Arial"/>
              </a:rPr>
              <a:t> the </a:t>
            </a:r>
            <a:r>
              <a:rPr lang="fr-CA" b="0" dirty="0" err="1">
                <a:latin typeface="Arial"/>
                <a:cs typeface="Arial"/>
              </a:rPr>
              <a:t>brain</a:t>
            </a:r>
            <a:r>
              <a:rPr lang="fr-CA" b="0" dirty="0">
                <a:latin typeface="Arial"/>
                <a:cs typeface="Arial"/>
              </a:rPr>
              <a:t> </a:t>
            </a:r>
            <a:r>
              <a:rPr lang="fr-CA" b="0" dirty="0" err="1">
                <a:latin typeface="Arial"/>
                <a:cs typeface="Arial"/>
              </a:rPr>
              <a:t>remains</a:t>
            </a:r>
            <a:r>
              <a:rPr lang="fr-CA" b="0" dirty="0">
                <a:latin typeface="Arial"/>
                <a:cs typeface="Arial"/>
              </a:rPr>
              <a:t> « plastic » able to </a:t>
            </a:r>
            <a:r>
              <a:rPr lang="fr-CA" b="0" dirty="0" err="1">
                <a:latin typeface="Arial"/>
                <a:cs typeface="Arial"/>
              </a:rPr>
              <a:t>adapt</a:t>
            </a:r>
            <a:r>
              <a:rPr lang="fr-CA" b="0" dirty="0">
                <a:latin typeface="Arial"/>
                <a:cs typeface="Arial"/>
              </a:rPr>
              <a:t> to new challenges and </a:t>
            </a:r>
            <a:r>
              <a:rPr lang="fr-CA" b="0" dirty="0" err="1">
                <a:latin typeface="Arial"/>
                <a:cs typeface="Arial"/>
              </a:rPr>
              <a:t>tasks</a:t>
            </a:r>
            <a:r>
              <a:rPr lang="fr-CA" b="0" dirty="0">
                <a:latin typeface="Arial"/>
                <a:cs typeface="Arial"/>
              </a:rPr>
              <a:t> as people </a:t>
            </a:r>
            <a:r>
              <a:rPr lang="fr-CA" b="0" dirty="0" err="1">
                <a:latin typeface="Arial"/>
                <a:cs typeface="Arial"/>
              </a:rPr>
              <a:t>age</a:t>
            </a:r>
            <a:r>
              <a:rPr lang="fr-CA" b="0" dirty="0">
                <a:latin typeface="Arial"/>
                <a:cs typeface="Arial"/>
              </a:rPr>
              <a:t>.  </a:t>
            </a:r>
          </a:p>
          <a:p>
            <a:pPr>
              <a:defRPr/>
            </a:pPr>
            <a:endParaRPr lang="fr-CA" b="0"/>
          </a:p>
          <a:p>
            <a:pPr>
              <a:defRPr/>
            </a:pPr>
            <a:r>
              <a:rPr lang="fr-CA" b="0" dirty="0">
                <a:latin typeface="Arial"/>
                <a:cs typeface="Arial"/>
              </a:rPr>
              <a:t>The changes </a:t>
            </a:r>
            <a:r>
              <a:rPr lang="fr-CA" b="0" dirty="0" err="1">
                <a:latin typeface="Arial"/>
                <a:cs typeface="Arial"/>
              </a:rPr>
              <a:t>vary</a:t>
            </a:r>
            <a:r>
              <a:rPr lang="fr-CA" b="0" dirty="0">
                <a:latin typeface="Arial"/>
                <a:cs typeface="Arial"/>
              </a:rPr>
              <a:t> </a:t>
            </a:r>
            <a:r>
              <a:rPr lang="fr-CA" b="0" dirty="0" err="1">
                <a:latin typeface="Arial"/>
                <a:cs typeface="Arial"/>
              </a:rPr>
              <a:t>greatly</a:t>
            </a:r>
            <a:r>
              <a:rPr lang="fr-CA" b="0" dirty="0">
                <a:latin typeface="Arial"/>
                <a:cs typeface="Arial"/>
              </a:rPr>
              <a:t> </a:t>
            </a:r>
            <a:r>
              <a:rPr lang="fr-CA" b="0" dirty="0" err="1">
                <a:latin typeface="Arial"/>
                <a:cs typeface="Arial"/>
              </a:rPr>
              <a:t>from</a:t>
            </a:r>
            <a:r>
              <a:rPr lang="fr-CA" b="0" dirty="0">
                <a:latin typeface="Arial"/>
                <a:cs typeface="Arial"/>
              </a:rPr>
              <a:t> </a:t>
            </a:r>
            <a:r>
              <a:rPr lang="fr-CA" b="0" dirty="0" err="1">
                <a:latin typeface="Arial"/>
                <a:cs typeface="Arial"/>
              </a:rPr>
              <a:t>person</a:t>
            </a:r>
            <a:r>
              <a:rPr lang="fr-CA" b="0" dirty="0">
                <a:latin typeface="Arial"/>
                <a:cs typeface="Arial"/>
              </a:rPr>
              <a:t> to </a:t>
            </a:r>
            <a:r>
              <a:rPr lang="fr-CA" b="0" dirty="0" err="1">
                <a:latin typeface="Arial"/>
                <a:cs typeface="Arial"/>
              </a:rPr>
              <a:t>person</a:t>
            </a:r>
            <a:r>
              <a:rPr lang="fr-CA" b="0" dirty="0">
                <a:latin typeface="Arial"/>
                <a:cs typeface="Arial"/>
              </a:rPr>
              <a:t>, </a:t>
            </a:r>
            <a:r>
              <a:rPr lang="fr-CA" b="0" dirty="0" err="1">
                <a:latin typeface="Arial"/>
                <a:cs typeface="Arial"/>
              </a:rPr>
              <a:t>depending</a:t>
            </a:r>
            <a:r>
              <a:rPr lang="fr-CA" b="0" dirty="0">
                <a:latin typeface="Arial"/>
                <a:cs typeface="Arial"/>
              </a:rPr>
              <a:t> on </a:t>
            </a:r>
            <a:r>
              <a:rPr lang="fr-CA" b="0" dirty="0" err="1">
                <a:latin typeface="Arial"/>
                <a:cs typeface="Arial"/>
              </a:rPr>
              <a:t>different</a:t>
            </a:r>
            <a:r>
              <a:rPr lang="fr-CA" b="0" dirty="0">
                <a:latin typeface="Arial"/>
                <a:cs typeface="Arial"/>
              </a:rPr>
              <a:t> </a:t>
            </a:r>
            <a:r>
              <a:rPr lang="fr-CA" b="0" dirty="0" err="1">
                <a:latin typeface="Arial"/>
                <a:cs typeface="Arial"/>
              </a:rPr>
              <a:t>factors</a:t>
            </a:r>
            <a:r>
              <a:rPr lang="fr-CA" b="0" dirty="0">
                <a:latin typeface="Arial"/>
                <a:cs typeface="Arial"/>
              </a:rPr>
              <a:t>.  </a:t>
            </a:r>
          </a:p>
          <a:p>
            <a:pPr>
              <a:defRPr/>
            </a:pPr>
            <a:endParaRPr lang="fr-CA" b="0"/>
          </a:p>
          <a:p>
            <a:pPr>
              <a:defRPr/>
            </a:pPr>
            <a:r>
              <a:rPr lang="fr-CA" b="0" dirty="0">
                <a:latin typeface="Arial"/>
                <a:cs typeface="Arial"/>
              </a:rPr>
              <a:t>National Institute on </a:t>
            </a:r>
            <a:r>
              <a:rPr lang="fr-CA" b="0" dirty="0" err="1">
                <a:latin typeface="Arial"/>
                <a:cs typeface="Arial"/>
              </a:rPr>
              <a:t>Aging</a:t>
            </a:r>
            <a:r>
              <a:rPr lang="fr-CA" b="0" dirty="0">
                <a:latin typeface="Arial"/>
                <a:cs typeface="Arial"/>
              </a:rPr>
              <a:t>. May 2017.  « How the </a:t>
            </a:r>
            <a:r>
              <a:rPr lang="fr-CA" b="0" dirty="0" err="1">
                <a:latin typeface="Arial"/>
                <a:cs typeface="Arial"/>
              </a:rPr>
              <a:t>Aging</a:t>
            </a:r>
            <a:r>
              <a:rPr lang="fr-CA" b="0" dirty="0">
                <a:latin typeface="Arial"/>
                <a:cs typeface="Arial"/>
              </a:rPr>
              <a:t> Brain Affects </a:t>
            </a:r>
            <a:r>
              <a:rPr lang="fr-CA" b="0" dirty="0" err="1">
                <a:latin typeface="Arial"/>
                <a:cs typeface="Arial"/>
              </a:rPr>
              <a:t>Thinking</a:t>
            </a:r>
            <a:r>
              <a:rPr lang="fr-CA" b="0" dirty="0">
                <a:latin typeface="Arial"/>
                <a:cs typeface="Arial"/>
              </a:rPr>
              <a:t> ».  </a:t>
            </a:r>
          </a:p>
          <a:p>
            <a:pPr>
              <a:defRPr/>
            </a:pPr>
            <a:r>
              <a:rPr lang="fr-CA" b="0" dirty="0">
                <a:latin typeface="Arial"/>
                <a:cs typeface="Arial"/>
              </a:rPr>
              <a:t>Centre for </a:t>
            </a:r>
            <a:r>
              <a:rPr lang="fr-CA" b="0" dirty="0" err="1">
                <a:latin typeface="Arial"/>
                <a:cs typeface="Arial"/>
              </a:rPr>
              <a:t>Studies</a:t>
            </a:r>
            <a:r>
              <a:rPr lang="fr-CA" b="0" dirty="0">
                <a:latin typeface="Arial"/>
                <a:cs typeface="Arial"/>
              </a:rPr>
              <a:t> in </a:t>
            </a:r>
            <a:r>
              <a:rPr lang="fr-CA" b="0" dirty="0" err="1">
                <a:latin typeface="Arial"/>
                <a:cs typeface="Arial"/>
              </a:rPr>
              <a:t>Aging</a:t>
            </a:r>
            <a:r>
              <a:rPr lang="fr-CA" b="0" dirty="0">
                <a:latin typeface="Arial"/>
                <a:cs typeface="Arial"/>
              </a:rPr>
              <a:t> and </a:t>
            </a:r>
            <a:r>
              <a:rPr lang="fr-CA" b="0" dirty="0" err="1">
                <a:latin typeface="Arial"/>
                <a:cs typeface="Arial"/>
              </a:rPr>
              <a:t>Health</a:t>
            </a:r>
            <a:r>
              <a:rPr lang="fr-CA" b="0" dirty="0">
                <a:latin typeface="Arial"/>
                <a:cs typeface="Arial"/>
              </a:rPr>
              <a:t>. Dr. John </a:t>
            </a:r>
            <a:r>
              <a:rPr lang="fr-CA" b="0" dirty="0" err="1">
                <a:latin typeface="Arial"/>
                <a:cs typeface="Arial"/>
              </a:rPr>
              <a:t>Puxty</a:t>
            </a:r>
            <a:r>
              <a:rPr lang="fr-CA" b="0" dirty="0">
                <a:latin typeface="Arial"/>
                <a:cs typeface="Arial"/>
              </a:rPr>
              <a:t>.  </a:t>
            </a:r>
            <a:r>
              <a:rPr lang="fr-CA" b="0" dirty="0" err="1">
                <a:latin typeface="Arial"/>
                <a:cs typeface="Arial"/>
              </a:rPr>
              <a:t>Presentation</a:t>
            </a:r>
            <a:r>
              <a:rPr lang="fr-CA" b="0" dirty="0">
                <a:latin typeface="Arial"/>
                <a:cs typeface="Arial"/>
              </a:rPr>
              <a:t> « </a:t>
            </a:r>
            <a:r>
              <a:rPr lang="fr-CA" b="0" dirty="0" err="1">
                <a:latin typeface="Arial"/>
                <a:cs typeface="Arial"/>
              </a:rPr>
              <a:t>Physiology</a:t>
            </a:r>
            <a:r>
              <a:rPr lang="fr-CA" b="0" dirty="0">
                <a:latin typeface="Arial"/>
                <a:cs typeface="Arial"/>
              </a:rPr>
              <a:t> of </a:t>
            </a:r>
            <a:r>
              <a:rPr lang="fr-CA" b="0" dirty="0" err="1">
                <a:latin typeface="Arial"/>
                <a:cs typeface="Arial"/>
              </a:rPr>
              <a:t>Aging</a:t>
            </a:r>
            <a:r>
              <a:rPr lang="fr-CA" b="0" dirty="0">
                <a:latin typeface="Arial"/>
                <a:cs typeface="Arial"/>
              </a:rPr>
              <a:t> »</a:t>
            </a:r>
          </a:p>
          <a:p>
            <a:pPr>
              <a:defRPr/>
            </a:pPr>
            <a:r>
              <a:rPr lang="fr-CA" b="0" dirty="0" err="1">
                <a:latin typeface="Arial"/>
                <a:cs typeface="Arial"/>
              </a:rPr>
              <a:t>Merk</a:t>
            </a:r>
            <a:r>
              <a:rPr lang="fr-CA" b="0" dirty="0">
                <a:latin typeface="Arial"/>
                <a:cs typeface="Arial"/>
              </a:rPr>
              <a:t> Manual 2018. (Internet)</a:t>
            </a:r>
          </a:p>
          <a:p>
            <a:pPr>
              <a:defRPr/>
            </a:pPr>
            <a:r>
              <a:rPr lang="fr-CA" b="0" dirty="0" err="1">
                <a:latin typeface="Arial"/>
                <a:cs typeface="Arial"/>
              </a:rPr>
              <a:t>Merk</a:t>
            </a:r>
            <a:r>
              <a:rPr lang="fr-CA" b="0" dirty="0">
                <a:latin typeface="Arial"/>
                <a:cs typeface="Arial"/>
              </a:rPr>
              <a:t> Manual of </a:t>
            </a:r>
            <a:r>
              <a:rPr lang="fr-CA" b="0" dirty="0" err="1">
                <a:latin typeface="Arial"/>
                <a:cs typeface="Arial"/>
              </a:rPr>
              <a:t>Geriatrics</a:t>
            </a:r>
            <a:r>
              <a:rPr lang="fr-CA" b="0" dirty="0">
                <a:latin typeface="Arial"/>
                <a:cs typeface="Arial"/>
              </a:rPr>
              <a:t>, 2000</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11</a:t>
            </a:fld>
            <a:endParaRPr lang="en-US" altLang="en-US" sz="1200"/>
          </a:p>
        </p:txBody>
      </p:sp>
    </p:spTree>
    <p:extLst>
      <p:ext uri="{BB962C8B-B14F-4D97-AF65-F5344CB8AC3E}">
        <p14:creationId xmlns:p14="http://schemas.microsoft.com/office/powerpoint/2010/main" val="3973958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92500" lnSpcReduction="20000"/>
          </a:bodyPr>
          <a:lstStyle/>
          <a:p>
            <a:r>
              <a:rPr lang="fr-CA" altLang="en-US" dirty="0">
                <a:latin typeface="Arial" panose="020B0604020202020204" pitchFamily="34" charset="0"/>
                <a:cs typeface="Arial" panose="020B0604020202020204" pitchFamily="34" charset="0"/>
              </a:rPr>
              <a:t>Jen</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The changes </a:t>
            </a:r>
            <a:r>
              <a:rPr lang="fr-CA" altLang="en-US" dirty="0" err="1">
                <a:latin typeface="Arial" panose="020B0604020202020204" pitchFamily="34" charset="0"/>
                <a:cs typeface="Arial" panose="020B0604020202020204" pitchFamily="34" charset="0"/>
              </a:rPr>
              <a:t>associated</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normal </a:t>
            </a:r>
            <a:r>
              <a:rPr lang="fr-CA" altLang="en-US" baseline="0" dirty="0" err="1">
                <a:latin typeface="Arial" panose="020B0604020202020204" pitchFamily="34" charset="0"/>
                <a:cs typeface="Arial" panose="020B0604020202020204" pitchFamily="34" charset="0"/>
              </a:rPr>
              <a:t>aging</a:t>
            </a:r>
            <a:r>
              <a:rPr lang="fr-CA" altLang="en-US" baseline="0" dirty="0">
                <a:latin typeface="Arial" panose="020B0604020202020204" pitchFamily="34" charset="0"/>
                <a:cs typeface="Arial" panose="020B0604020202020204" pitchFamily="34" charset="0"/>
              </a:rPr>
              <a:t> are </a:t>
            </a:r>
            <a:r>
              <a:rPr lang="fr-CA" altLang="en-US" baseline="0" dirty="0" err="1">
                <a:latin typeface="Arial" panose="020B0604020202020204" pitchFamily="34" charset="0"/>
                <a:cs typeface="Arial" panose="020B0604020202020204" pitchFamily="34" charset="0"/>
              </a:rPr>
              <a:t>subtle</a:t>
            </a:r>
            <a:r>
              <a:rPr lang="fr-CA" altLang="en-US" baseline="0" dirty="0">
                <a:latin typeface="Arial" panose="020B0604020202020204" pitchFamily="34" charset="0"/>
                <a:cs typeface="Arial" panose="020B0604020202020204" pitchFamily="34" charset="0"/>
              </a:rPr>
              <a:t>.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And can </a:t>
            </a:r>
            <a:r>
              <a:rPr lang="fr-CA" altLang="en-US" baseline="0" dirty="0" err="1">
                <a:latin typeface="Arial" panose="020B0604020202020204" pitchFamily="34" charset="0"/>
                <a:cs typeface="Arial" panose="020B0604020202020204" pitchFamily="34" charset="0"/>
              </a:rPr>
              <a:t>vary</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greatly</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from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person</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person</a:t>
            </a:r>
            <a:r>
              <a:rPr lang="fr-CA" altLang="en-US" baseline="0" dirty="0">
                <a:latin typeface="Arial" panose="020B0604020202020204" pitchFamily="34" charset="0"/>
                <a:cs typeface="Arial" panose="020B0604020202020204" pitchFamily="34" charset="0"/>
              </a:rPr>
              <a:t>.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As </a:t>
            </a:r>
            <a:r>
              <a:rPr lang="fr-CA" altLang="en-US" baseline="0" dirty="0" err="1">
                <a:latin typeface="Arial" panose="020B0604020202020204" pitchFamily="34" charset="0"/>
                <a:cs typeface="Arial" panose="020B0604020202020204" pitchFamily="34" charset="0"/>
              </a:rPr>
              <a:t>we</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age</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some</a:t>
            </a:r>
            <a:r>
              <a:rPr lang="fr-CA" altLang="en-US" baseline="0" dirty="0">
                <a:latin typeface="Arial" panose="020B0604020202020204" pitchFamily="34" charset="0"/>
                <a:cs typeface="Arial" panose="020B0604020202020204" pitchFamily="34" charset="0"/>
              </a:rPr>
              <a:t> of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cognitive </a:t>
            </a:r>
            <a:r>
              <a:rPr lang="fr-CA" altLang="en-US" baseline="0" dirty="0" err="1">
                <a:latin typeface="Arial" panose="020B0604020202020204" pitchFamily="34" charset="0"/>
                <a:cs typeface="Arial" panose="020B0604020202020204" pitchFamily="34" charset="0"/>
              </a:rPr>
              <a:t>abilities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gradually</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decline</a:t>
            </a:r>
            <a:endParaRPr lang="fr-CA" altLang="en-US" dirty="0">
              <a:latin typeface="Arial" panose="020B0604020202020204" pitchFamily="34" charset="0"/>
              <a:cs typeface="Arial" panose="020B0604020202020204" pitchFamily="34" charset="0"/>
            </a:endParaRPr>
          </a:p>
          <a:p>
            <a:pPr lvl="3"/>
            <a:r>
              <a:rPr lang="en-CA" sz="1100" dirty="0"/>
              <a:t>Can’t remember as much when learning new information</a:t>
            </a:r>
          </a:p>
          <a:p>
            <a:pPr lvl="3"/>
            <a:r>
              <a:rPr lang="en-CA" sz="1100" dirty="0"/>
              <a:t>Don’t process things quite as fast</a:t>
            </a:r>
          </a:p>
          <a:p>
            <a:pPr lvl="3"/>
            <a:r>
              <a:rPr lang="en-CA" sz="1100" dirty="0"/>
              <a:t>Learning more complicated tasks become more </a:t>
            </a:r>
            <a:r>
              <a:rPr lang="en-CA" sz="1100" dirty="0" err="1"/>
              <a:t>difficultbut</a:t>
            </a:r>
            <a:r>
              <a:rPr lang="en-CA" sz="1100" dirty="0"/>
              <a:t> </a:t>
            </a:r>
          </a:p>
          <a:p>
            <a:pPr lvl="3"/>
            <a:endParaRPr lang="en-CA" sz="1100" dirty="0"/>
          </a:p>
          <a:p>
            <a:pPr lvl="3"/>
            <a:r>
              <a:rPr lang="en-CA" sz="1100" dirty="0"/>
              <a:t>we can adapt and our ability to function is not impacted.</a:t>
            </a:r>
          </a:p>
          <a:p>
            <a:endParaRPr lang="fr-CA" altLang="en-US" dirty="0">
              <a:latin typeface="Arial" panose="020B0604020202020204" pitchFamily="34" charset="0"/>
              <a:cs typeface="Arial" panose="020B0604020202020204" pitchFamily="34" charset="0"/>
            </a:endParaRPr>
          </a:p>
          <a:p>
            <a:pPr defTabSz="914266">
              <a:defRPr/>
            </a:pPr>
            <a:r>
              <a:rPr lang="fr-CA" dirty="0"/>
              <a:t>…</a:t>
            </a:r>
            <a:r>
              <a:rPr lang="fr-CA" dirty="0" err="1"/>
              <a:t>there</a:t>
            </a:r>
            <a:r>
              <a:rPr lang="fr-CA" dirty="0"/>
              <a:t> </a:t>
            </a:r>
            <a:r>
              <a:rPr lang="fr-CA" dirty="0" err="1"/>
              <a:t>is</a:t>
            </a:r>
            <a:r>
              <a:rPr lang="fr-CA" dirty="0"/>
              <a:t> </a:t>
            </a:r>
            <a:r>
              <a:rPr lang="fr-CA" dirty="0" err="1"/>
              <a:t>growing</a:t>
            </a:r>
            <a:r>
              <a:rPr lang="fr-CA" dirty="0"/>
              <a:t> </a:t>
            </a:r>
            <a:r>
              <a:rPr lang="fr-CA" dirty="0" err="1"/>
              <a:t>evidence</a:t>
            </a:r>
            <a:r>
              <a:rPr lang="fr-CA" dirty="0"/>
              <a:t> </a:t>
            </a:r>
            <a:r>
              <a:rPr lang="fr-CA" dirty="0" err="1"/>
              <a:t>that</a:t>
            </a:r>
            <a:r>
              <a:rPr lang="fr-CA" dirty="0"/>
              <a:t> the </a:t>
            </a:r>
            <a:r>
              <a:rPr lang="fr-CA" dirty="0" err="1"/>
              <a:t>brain</a:t>
            </a:r>
            <a:r>
              <a:rPr lang="fr-CA" dirty="0"/>
              <a:t> </a:t>
            </a:r>
            <a:r>
              <a:rPr lang="fr-CA" dirty="0" err="1"/>
              <a:t>remains</a:t>
            </a:r>
            <a:r>
              <a:rPr lang="fr-CA" dirty="0"/>
              <a:t> « plastic » able to </a:t>
            </a:r>
            <a:r>
              <a:rPr lang="fr-CA" dirty="0" err="1"/>
              <a:t>adapt</a:t>
            </a:r>
            <a:r>
              <a:rPr lang="fr-CA" dirty="0"/>
              <a:t> to new challenges and </a:t>
            </a:r>
            <a:r>
              <a:rPr lang="fr-CA" dirty="0" err="1"/>
              <a:t>tasks</a:t>
            </a:r>
            <a:r>
              <a:rPr lang="fr-CA" dirty="0"/>
              <a:t> as people </a:t>
            </a:r>
            <a:r>
              <a:rPr lang="fr-CA" dirty="0" err="1"/>
              <a:t>age</a:t>
            </a:r>
            <a:r>
              <a:rPr lang="fr-CA" dirty="0"/>
              <a:t>.  </a:t>
            </a:r>
          </a:p>
          <a:p>
            <a:endParaRPr lang="fr-CA" altLang="en-US" dirty="0">
              <a:latin typeface="Arial" panose="020B0604020202020204" pitchFamily="34" charset="0"/>
              <a:cs typeface="Arial" panose="020B0604020202020204" pitchFamily="34" charset="0"/>
            </a:endParaRPr>
          </a:p>
          <a:p>
            <a:r>
              <a:rPr lang="fr-CA" altLang="en-US" dirty="0" err="1">
                <a:latin typeface="Arial" panose="020B0604020202020204" pitchFamily="34" charset="0"/>
                <a:cs typeface="Arial" panose="020B0604020202020204" pitchFamily="34" charset="0"/>
              </a:rPr>
              <a:t>Research</a:t>
            </a:r>
            <a:r>
              <a:rPr lang="fr-CA" altLang="en-US" dirty="0">
                <a:latin typeface="Arial" panose="020B0604020202020204" pitchFamily="34" charset="0"/>
                <a:cs typeface="Arial" panose="020B0604020202020204" pitchFamily="34" charset="0"/>
              </a:rPr>
              <a:t> shows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older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adults</a:t>
            </a:r>
            <a:r>
              <a:rPr lang="fr-CA" altLang="en-US" dirty="0">
                <a:latin typeface="Arial" panose="020B0604020202020204" pitchFamily="34" charset="0"/>
                <a:cs typeface="Arial" panose="020B0604020202020204" pitchFamily="34" charset="0"/>
              </a:rPr>
              <a:t> can </a:t>
            </a:r>
            <a:r>
              <a:rPr lang="fr-CA" altLang="en-US" dirty="0" err="1">
                <a:latin typeface="Arial" panose="020B0604020202020204" pitchFamily="34" charset="0"/>
                <a:cs typeface="Arial" panose="020B0604020202020204" pitchFamily="34" charset="0"/>
              </a:rPr>
              <a:t>still</a:t>
            </a:r>
            <a:r>
              <a:rPr lang="fr-CA" altLang="en-US" dirty="0">
                <a:latin typeface="Arial" panose="020B0604020202020204" pitchFamily="34" charset="0"/>
                <a:cs typeface="Arial" panose="020B0604020202020204" pitchFamily="34" charset="0"/>
              </a:rPr>
              <a:t>: </a:t>
            </a:r>
          </a:p>
          <a:p>
            <a:pPr>
              <a:buFontTx/>
              <a:buChar char="•"/>
            </a:pP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pPr>
              <a:buFontTx/>
              <a:buChar char="•"/>
            </a:pPr>
            <a:r>
              <a:rPr lang="fr-CA" altLang="en-US" dirty="0" err="1">
                <a:latin typeface="Arial" panose="020B0604020202020204" pitchFamily="34" charset="0"/>
                <a:cs typeface="Arial" panose="020B0604020202020204" pitchFamily="34" charset="0"/>
              </a:rPr>
              <a:t>Create</a:t>
            </a:r>
            <a:r>
              <a:rPr lang="fr-CA" altLang="en-US" dirty="0">
                <a:latin typeface="Arial" panose="020B0604020202020204" pitchFamily="34" charset="0"/>
                <a:cs typeface="Arial" panose="020B0604020202020204" pitchFamily="34" charset="0"/>
              </a:rPr>
              <a:t> new </a:t>
            </a:r>
            <a:r>
              <a:rPr lang="fr-CA" altLang="en-US" dirty="0" err="1">
                <a:latin typeface="Arial" panose="020B0604020202020204" pitchFamily="34" charset="0"/>
                <a:cs typeface="Arial" panose="020B0604020202020204" pitchFamily="34" charset="0"/>
              </a:rPr>
              <a:t>memories</a:t>
            </a:r>
            <a:endParaRPr lang="fr-CA" altLang="en-US" dirty="0">
              <a:latin typeface="Arial" panose="020B0604020202020204" pitchFamily="34" charset="0"/>
              <a:cs typeface="Arial" panose="020B0604020202020204" pitchFamily="34" charset="0"/>
            </a:endParaRPr>
          </a:p>
          <a:p>
            <a:pPr>
              <a:buFontTx/>
              <a:buChar char="•"/>
            </a:pPr>
            <a:r>
              <a:rPr lang="fr-CA" altLang="en-US" dirty="0" err="1">
                <a:latin typeface="Arial" panose="020B0604020202020204" pitchFamily="34" charset="0"/>
                <a:cs typeface="Arial" panose="020B0604020202020204" pitchFamily="34" charset="0"/>
              </a:rPr>
              <a:t>Improve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vocabulary</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language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skills</a:t>
            </a:r>
            <a:r>
              <a:rPr lang="fr-CA" altLang="en-US" dirty="0">
                <a:latin typeface="Arial" panose="020B0604020202020204" pitchFamily="34" charset="0"/>
                <a:cs typeface="Arial" panose="020B0604020202020204" pitchFamily="34" charset="0"/>
              </a:rPr>
              <a:t> </a:t>
            </a:r>
          </a:p>
          <a:p>
            <a:r>
              <a:rPr lang="fr-CA" altLang="en-US" dirty="0">
                <a:latin typeface="Arial" panose="020B0604020202020204" pitchFamily="34" charset="0"/>
                <a:cs typeface="Arial" panose="020B0604020202020204" pitchFamily="34" charset="0"/>
              </a:rPr>
              <a:t>National Institute on </a:t>
            </a:r>
            <a:r>
              <a:rPr lang="fr-CA" altLang="en-US" dirty="0" err="1">
                <a:latin typeface="Arial" panose="020B0604020202020204" pitchFamily="34" charset="0"/>
                <a:cs typeface="Arial" panose="020B0604020202020204" pitchFamily="34" charset="0"/>
              </a:rPr>
              <a:t>Aging</a:t>
            </a:r>
            <a:r>
              <a:rPr lang="fr-CA" altLang="en-US" dirty="0">
                <a:latin typeface="Arial" panose="020B0604020202020204" pitchFamily="34" charset="0"/>
                <a:cs typeface="Arial" panose="020B0604020202020204" pitchFamily="34" charset="0"/>
              </a:rPr>
              <a:t>, www.nia.nih.gov/health/how-aging-brain-affects-thinking </a:t>
            </a:r>
            <a:endParaRPr lang="fr-CA" dirty="0"/>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12</a:t>
            </a:fld>
            <a:endParaRPr lang="en-US" altLang="en-US" sz="1200"/>
          </a:p>
        </p:txBody>
      </p:sp>
    </p:spTree>
    <p:extLst>
      <p:ext uri="{BB962C8B-B14F-4D97-AF65-F5344CB8AC3E}">
        <p14:creationId xmlns:p14="http://schemas.microsoft.com/office/powerpoint/2010/main" val="2640084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92500" lnSpcReduction="20000"/>
          </a:bodyPr>
          <a:lstStyle/>
          <a:p>
            <a:r>
              <a:rPr lang="fr-CA" altLang="en-US" dirty="0">
                <a:latin typeface="Arial" panose="020B0604020202020204" pitchFamily="34" charset="0"/>
                <a:cs typeface="Arial" panose="020B0604020202020204" pitchFamily="34" charset="0"/>
              </a:rPr>
              <a:t>Jen</a:t>
            </a:r>
          </a:p>
          <a:p>
            <a:endParaRPr lang="fr-CA" altLang="en-US" dirty="0">
              <a:latin typeface="Arial" panose="020B0604020202020204" pitchFamily="34" charset="0"/>
              <a:cs typeface="Arial" panose="020B0604020202020204" pitchFamily="34" charset="0"/>
            </a:endParaRPr>
          </a:p>
          <a:p>
            <a:r>
              <a:rPr lang="fr-CA" altLang="en-US"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normal </a:t>
            </a:r>
            <a:r>
              <a:rPr lang="fr-CA" altLang="en-US" baseline="0" dirty="0" err="1">
                <a:latin typeface="Arial" panose="020B0604020202020204" pitchFamily="34" charset="0"/>
                <a:cs typeface="Arial" panose="020B0604020202020204" pitchFamily="34" charset="0"/>
              </a:rPr>
              <a:t>aging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usually</a:t>
            </a:r>
            <a:r>
              <a:rPr lang="fr-CA" altLang="en-US" baseline="0" dirty="0">
                <a:latin typeface="Arial" panose="020B0604020202020204" pitchFamily="34" charset="0"/>
                <a:cs typeface="Arial" panose="020B0604020202020204" pitchFamily="34" charset="0"/>
              </a:rPr>
              <a:t> the </a:t>
            </a:r>
            <a:r>
              <a:rPr lang="fr-CA" altLang="en-US" baseline="0" dirty="0" err="1">
                <a:latin typeface="Arial" panose="020B0604020202020204" pitchFamily="34" charset="0"/>
                <a:cs typeface="Arial" panose="020B0604020202020204" pitchFamily="34" charset="0"/>
              </a:rPr>
              <a:t>person</a:t>
            </a:r>
            <a:r>
              <a:rPr lang="fr-CA" altLang="en-US" baseline="0" dirty="0">
                <a:latin typeface="Arial" panose="020B0604020202020204" pitchFamily="34" charset="0"/>
                <a:cs typeface="Arial" panose="020B0604020202020204" pitchFamily="34" charset="0"/>
              </a:rPr>
              <a:t> notices changes but the changes are </a:t>
            </a:r>
            <a:r>
              <a:rPr lang="fr-CA" altLang="en-US" baseline="0" dirty="0" err="1">
                <a:latin typeface="Arial" panose="020B0604020202020204" pitchFamily="34" charset="0"/>
                <a:cs typeface="Arial" panose="020B0604020202020204" pitchFamily="34" charset="0"/>
              </a:rPr>
              <a:t>so</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subtle</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that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those</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them</a:t>
            </a:r>
            <a:r>
              <a:rPr lang="fr-CA" altLang="en-US" baseline="0" dirty="0">
                <a:latin typeface="Arial" panose="020B0604020202020204" pitchFamily="34" charset="0"/>
                <a:cs typeface="Arial" panose="020B0604020202020204" pitchFamily="34" charset="0"/>
              </a:rPr>
              <a:t> do not.  </a:t>
            </a:r>
          </a:p>
          <a:p>
            <a:endParaRPr lang="fr-CA" altLang="en-US" baseline="0" dirty="0">
              <a:latin typeface="Arial" panose="020B0604020202020204" pitchFamily="34" charset="0"/>
              <a:cs typeface="Arial" panose="020B0604020202020204" pitchFamily="34" charset="0"/>
            </a:endParaRPr>
          </a:p>
          <a:p>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cognitive</a:t>
            </a:r>
            <a:r>
              <a:rPr lang="fr-CA" altLang="en-US" baseline="0" dirty="0">
                <a:latin typeface="Arial" panose="020B0604020202020204" pitchFamily="34" charset="0"/>
                <a:cs typeface="Arial" panose="020B0604020202020204" pitchFamily="34" charset="0"/>
              </a:rPr>
              <a:t> screening, the </a:t>
            </a:r>
            <a:r>
              <a:rPr lang="fr-CA" altLang="en-US" baseline="0" dirty="0" err="1">
                <a:latin typeface="Arial" panose="020B0604020202020204" pitchFamily="34" charset="0"/>
                <a:cs typeface="Arial" panose="020B0604020202020204" pitchFamily="34" charset="0"/>
              </a:rPr>
              <a:t>person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typically</a:t>
            </a:r>
            <a:r>
              <a:rPr lang="fr-CA" altLang="en-US" baseline="0" dirty="0">
                <a:latin typeface="Arial" panose="020B0604020202020204" pitchFamily="34" charset="0"/>
                <a:cs typeface="Arial" panose="020B0604020202020204" pitchFamily="34" charset="0"/>
              </a:rPr>
              <a:t> scores </a:t>
            </a:r>
            <a:r>
              <a:rPr lang="fr-CA" altLang="en-US" baseline="0" dirty="0" err="1">
                <a:latin typeface="Arial" panose="020B0604020202020204" pitchFamily="34" charset="0"/>
                <a:cs typeface="Arial" panose="020B0604020202020204" pitchFamily="34" charset="0"/>
              </a:rPr>
              <a:t>within</a:t>
            </a:r>
            <a:r>
              <a:rPr lang="fr-CA" altLang="en-US" baseline="0" dirty="0">
                <a:latin typeface="Arial" panose="020B0604020202020204" pitchFamily="34" charset="0"/>
                <a:cs typeface="Arial" panose="020B0604020202020204" pitchFamily="34" charset="0"/>
              </a:rPr>
              <a:t> normal ranges.  </a:t>
            </a:r>
          </a:p>
          <a:p>
            <a:endParaRPr lang="fr-CA" altLang="en-US" baseline="0" dirty="0">
              <a:latin typeface="Arial" panose="020B0604020202020204" pitchFamily="34" charset="0"/>
              <a:cs typeface="Arial" panose="020B0604020202020204" pitchFamily="34" charset="0"/>
            </a:endParaRPr>
          </a:p>
          <a:p>
            <a:r>
              <a:rPr lang="fr-CA" altLang="en-US" dirty="0" err="1">
                <a:latin typeface="Arial" panose="020B0604020202020204" pitchFamily="34" charset="0"/>
                <a:cs typeface="Arial" panose="020B0604020202020204" pitchFamily="34" charset="0"/>
              </a:rPr>
              <a:t>Often</a:t>
            </a:r>
            <a:r>
              <a:rPr lang="fr-CA" altLang="en-US" dirty="0">
                <a:latin typeface="Arial" panose="020B0604020202020204" pitchFamily="34" charset="0"/>
                <a:cs typeface="Arial" panose="020B0604020202020204" pitchFamily="34" charset="0"/>
              </a:rPr>
              <a:t> clients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changes </a:t>
            </a:r>
            <a:r>
              <a:rPr lang="fr-CA" altLang="en-US" baseline="0" dirty="0" err="1">
                <a:latin typeface="Arial" panose="020B0604020202020204" pitchFamily="34" charset="0"/>
                <a:cs typeface="Arial" panose="020B0604020202020204" pitchFamily="34" charset="0"/>
              </a:rPr>
              <a:t>related</a:t>
            </a:r>
            <a:r>
              <a:rPr lang="fr-CA" altLang="en-US" baseline="0" dirty="0">
                <a:latin typeface="Arial" panose="020B0604020202020204" pitchFamily="34" charset="0"/>
                <a:cs typeface="Arial" panose="020B0604020202020204" pitchFamily="34" charset="0"/>
              </a:rPr>
              <a:t> to normal </a:t>
            </a:r>
            <a:r>
              <a:rPr lang="fr-CA" altLang="en-US" baseline="0" dirty="0" err="1">
                <a:latin typeface="Arial" panose="020B0604020202020204" pitchFamily="34" charset="0"/>
                <a:cs typeface="Arial" panose="020B0604020202020204" pitchFamily="34" charset="0"/>
              </a:rPr>
              <a:t>aging</a:t>
            </a:r>
            <a:r>
              <a:rPr lang="fr-CA" altLang="en-US" baseline="0" dirty="0">
                <a:latin typeface="Arial" panose="020B0604020202020204" pitchFamily="34" charset="0"/>
                <a:cs typeface="Arial" panose="020B0604020202020204" pitchFamily="34" charset="0"/>
              </a:rPr>
              <a:t> report </a:t>
            </a:r>
            <a:r>
              <a:rPr lang="fr-CA" altLang="en-US" baseline="0" dirty="0" err="1">
                <a:latin typeface="Arial" panose="020B0604020202020204" pitchFamily="34" charset="0"/>
                <a:cs typeface="Arial" panose="020B0604020202020204" pitchFamily="34" charset="0"/>
              </a:rPr>
              <a:t>noticing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that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their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thinking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 bit </a:t>
            </a:r>
            <a:r>
              <a:rPr lang="fr-CA" altLang="en-US" baseline="0" dirty="0" err="1">
                <a:latin typeface="Arial" panose="020B0604020202020204" pitchFamily="34" charset="0"/>
                <a:cs typeface="Arial" panose="020B0604020202020204" pitchFamily="34" charset="0"/>
              </a:rPr>
              <a:t>slower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they</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aren’t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quite</a:t>
            </a:r>
            <a:r>
              <a:rPr lang="fr-CA" altLang="en-US" baseline="0" dirty="0">
                <a:latin typeface="Arial" panose="020B0604020202020204" pitchFamily="34" charset="0"/>
                <a:cs typeface="Arial" panose="020B0604020202020204" pitchFamily="34" charset="0"/>
              </a:rPr>
              <a:t> as </a:t>
            </a:r>
            <a:r>
              <a:rPr lang="fr-CA" altLang="en-US" baseline="0" dirty="0" err="1">
                <a:latin typeface="Arial" panose="020B0604020202020204" pitchFamily="34" charset="0"/>
                <a:cs typeface="Arial" panose="020B0604020202020204" pitchFamily="34" charset="0"/>
              </a:rPr>
              <a:t>sharp</a:t>
            </a:r>
            <a:r>
              <a:rPr lang="fr-CA" altLang="en-US" baseline="0" dirty="0">
                <a:latin typeface="Arial" panose="020B0604020202020204" pitchFamily="34" charset="0"/>
                <a:cs typeface="Arial" panose="020B0604020202020204" pitchFamily="34" charset="0"/>
              </a:rPr>
              <a:t> as </a:t>
            </a:r>
            <a:r>
              <a:rPr lang="fr-CA" altLang="en-US" baseline="0" dirty="0" err="1">
                <a:latin typeface="Arial" panose="020B0604020202020204" pitchFamily="34" charset="0"/>
                <a:cs typeface="Arial" panose="020B0604020202020204" pitchFamily="34" charset="0"/>
              </a:rPr>
              <a:t>they</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used</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be</a:t>
            </a:r>
            <a:r>
              <a:rPr lang="fr-CA" altLang="en-US" baseline="0" dirty="0">
                <a:latin typeface="Arial" panose="020B0604020202020204" pitchFamily="34" charset="0"/>
                <a:cs typeface="Arial" panose="020B0604020202020204" pitchFamily="34" charset="0"/>
              </a:rPr>
              <a:t>.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1" baseline="0" dirty="0" err="1">
                <a:latin typeface="Arial" panose="020B0604020202020204" pitchFamily="34" charset="0"/>
                <a:cs typeface="Arial" panose="020B0604020202020204" pitchFamily="34" charset="0"/>
              </a:rPr>
              <a:t>very</a:t>
            </a:r>
            <a:r>
              <a:rPr lang="fr-CA" altLang="en-US" b="1" baseline="0" dirty="0">
                <a:latin typeface="Arial" panose="020B0604020202020204" pitchFamily="34" charset="0"/>
                <a:cs typeface="Arial" panose="020B0604020202020204" pitchFamily="34" charset="0"/>
              </a:rPr>
              <a:t> important </a:t>
            </a:r>
            <a:r>
              <a:rPr lang="fr-CA" altLang="en-US" baseline="0" dirty="0">
                <a:latin typeface="Arial" panose="020B0604020202020204" pitchFamily="34" charset="0"/>
                <a:cs typeface="Arial" panose="020B0604020202020204" pitchFamily="34" charset="0"/>
              </a:rPr>
              <a:t>to note </a:t>
            </a:r>
            <a:r>
              <a:rPr lang="fr-CA" altLang="en-US" baseline="0" dirty="0" err="1">
                <a:latin typeface="Arial" panose="020B0604020202020204" pitchFamily="34" charset="0"/>
                <a:cs typeface="Arial" panose="020B0604020202020204" pitchFamily="34" charset="0"/>
              </a:rPr>
              <a:t>that</a:t>
            </a:r>
            <a:r>
              <a:rPr lang="fr-CA" altLang="en-US" baseline="0" dirty="0">
                <a:latin typeface="Arial" panose="020B0604020202020204" pitchFamily="34" charset="0"/>
                <a:cs typeface="Arial" panose="020B0604020202020204" pitchFamily="34" charset="0"/>
              </a:rPr>
              <a:t> the </a:t>
            </a:r>
            <a:r>
              <a:rPr lang="fr-CA" altLang="en-US" baseline="0" dirty="0" err="1">
                <a:latin typeface="Arial" panose="020B0604020202020204" pitchFamily="34" charset="0"/>
                <a:cs typeface="Arial" panose="020B0604020202020204" pitchFamily="34" charset="0"/>
              </a:rPr>
              <a:t>slight</a:t>
            </a:r>
            <a:r>
              <a:rPr lang="fr-CA" altLang="en-US" baseline="0" dirty="0">
                <a:latin typeface="Arial" panose="020B0604020202020204" pitchFamily="34" charset="0"/>
                <a:cs typeface="Arial" panose="020B0604020202020204" pitchFamily="34" charset="0"/>
              </a:rPr>
              <a:t> changes in cognition do not impact on </a:t>
            </a:r>
            <a:r>
              <a:rPr lang="fr-CA" altLang="en-US" baseline="0" dirty="0" err="1">
                <a:latin typeface="Arial" panose="020B0604020202020204" pitchFamily="34" charset="0"/>
                <a:cs typeface="Arial" panose="020B0604020202020204" pitchFamily="34" charset="0"/>
              </a:rPr>
              <a:t>daily</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function</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my</a:t>
            </a:r>
            <a:r>
              <a:rPr lang="fr-CA" altLang="en-US" dirty="0">
                <a:latin typeface="Arial" panose="020B0604020202020204" pitchFamily="34" charset="0"/>
                <a:cs typeface="Arial" panose="020B0604020202020204" pitchFamily="34" charset="0"/>
              </a:rPr>
              <a:t> clients </a:t>
            </a:r>
            <a:r>
              <a:rPr lang="fr-CA" altLang="en-US" dirty="0" err="1">
                <a:latin typeface="Arial" panose="020B0604020202020204" pitchFamily="34" charset="0"/>
                <a:cs typeface="Arial" panose="020B0604020202020204" pitchFamily="34" charset="0"/>
              </a:rPr>
              <a:t>experiencing</a:t>
            </a:r>
            <a:r>
              <a:rPr lang="fr-CA" altLang="en-US" dirty="0">
                <a:latin typeface="Arial" panose="020B0604020202020204" pitchFamily="34" charset="0"/>
                <a:cs typeface="Arial" panose="020B0604020202020204" pitchFamily="34" charset="0"/>
              </a:rPr>
              <a:t> changes </a:t>
            </a:r>
            <a:r>
              <a:rPr lang="fr-CA" altLang="en-US" dirty="0" err="1">
                <a:latin typeface="Arial" panose="020B0604020202020204" pitchFamily="34" charset="0"/>
                <a:cs typeface="Arial" panose="020B0604020202020204" pitchFamily="34" charset="0"/>
              </a:rPr>
              <a:t>related</a:t>
            </a:r>
            <a:r>
              <a:rPr lang="fr-CA" altLang="en-US" dirty="0">
                <a:latin typeface="Arial" panose="020B0604020202020204" pitchFamily="34" charset="0"/>
                <a:cs typeface="Arial" panose="020B0604020202020204" pitchFamily="34" charset="0"/>
              </a:rPr>
              <a:t> to normal </a:t>
            </a:r>
            <a:r>
              <a:rPr lang="fr-CA" altLang="en-US" dirty="0" err="1">
                <a:latin typeface="Arial" panose="020B0604020202020204" pitchFamily="34" charset="0"/>
                <a:cs typeface="Arial" panose="020B0604020202020204" pitchFamily="34" charset="0"/>
              </a:rPr>
              <a:t>aging</a:t>
            </a:r>
            <a:r>
              <a:rPr lang="fr-CA" altLang="en-US" dirty="0">
                <a:latin typeface="Arial" panose="020B0604020202020204" pitchFamily="34" charset="0"/>
                <a:cs typeface="Arial" panose="020B0604020202020204" pitchFamily="34" charset="0"/>
              </a:rPr>
              <a:t>, I do a</a:t>
            </a:r>
            <a:r>
              <a:rPr lang="fr-CA" altLang="en-US" baseline="0" dirty="0">
                <a:latin typeface="Arial" panose="020B0604020202020204" pitchFamily="34" charset="0"/>
                <a:cs typeface="Arial" panose="020B0604020202020204" pitchFamily="34" charset="0"/>
              </a:rPr>
              <a:t> lot of </a:t>
            </a:r>
            <a:r>
              <a:rPr lang="fr-CA" altLang="en-US" baseline="0" dirty="0" err="1">
                <a:latin typeface="Arial" panose="020B0604020202020204" pitchFamily="34" charset="0"/>
                <a:cs typeface="Arial" panose="020B0604020202020204" pitchFamily="34" charset="0"/>
              </a:rPr>
              <a:t>teaching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what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they</a:t>
            </a:r>
            <a:r>
              <a:rPr lang="fr-CA" altLang="en-US" baseline="0" dirty="0">
                <a:latin typeface="Arial" panose="020B0604020202020204" pitchFamily="34" charset="0"/>
                <a:cs typeface="Arial" panose="020B0604020202020204" pitchFamily="34" charset="0"/>
              </a:rPr>
              <a:t> can do to </a:t>
            </a:r>
            <a:r>
              <a:rPr lang="fr-CA" altLang="en-US" baseline="0" dirty="0" err="1">
                <a:latin typeface="Arial" panose="020B0604020202020204" pitchFamily="34" charset="0"/>
                <a:cs typeface="Arial" panose="020B0604020202020204" pitchFamily="34" charset="0"/>
              </a:rPr>
              <a:t>keep</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their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healthy</a:t>
            </a:r>
            <a:r>
              <a:rPr lang="fr-CA" altLang="en-US" baseline="0" dirty="0">
                <a:latin typeface="Arial" panose="020B0604020202020204" pitchFamily="34" charset="0"/>
                <a:cs typeface="Arial" panose="020B0604020202020204" pitchFamily="34" charset="0"/>
              </a:rPr>
              <a:t>.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I </a:t>
            </a:r>
            <a:r>
              <a:rPr lang="fr-CA" altLang="en-US" dirty="0" err="1">
                <a:latin typeface="Arial" panose="020B0604020202020204" pitchFamily="34" charset="0"/>
                <a:cs typeface="Arial" panose="020B0604020202020204" pitchFamily="34" charset="0"/>
              </a:rPr>
              <a:t>often</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assess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client’s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who</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referred</a:t>
            </a:r>
            <a:r>
              <a:rPr lang="fr-CA" altLang="en-US" dirty="0">
                <a:latin typeface="Arial" panose="020B0604020202020204" pitchFamily="34" charset="0"/>
                <a:cs typeface="Arial" panose="020B0604020202020204" pitchFamily="34" charset="0"/>
              </a:rPr>
              <a:t> for cognition - </a:t>
            </a:r>
            <a:r>
              <a:rPr lang="fr-CA" altLang="en-US" dirty="0" err="1">
                <a:latin typeface="Arial" panose="020B0604020202020204" pitchFamily="34" charset="0"/>
                <a:cs typeface="Arial" panose="020B0604020202020204" pitchFamily="34" charset="0"/>
              </a:rPr>
              <a:t>sometimes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because</a:t>
            </a:r>
            <a:r>
              <a:rPr lang="fr-CA" altLang="en-US" dirty="0">
                <a:latin typeface="Arial" panose="020B0604020202020204" pitchFamily="34" charset="0"/>
                <a:cs typeface="Arial" panose="020B0604020202020204" pitchFamily="34" charset="0"/>
              </a:rPr>
              <a:t> the client has </a:t>
            </a:r>
            <a:r>
              <a:rPr lang="fr-CA" altLang="en-US" dirty="0" err="1">
                <a:latin typeface="Arial" panose="020B0604020202020204" pitchFamily="34" charset="0"/>
                <a:cs typeface="Arial" panose="020B0604020202020204" pitchFamily="34" charset="0"/>
              </a:rPr>
              <a:t>mentioned</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noticing</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memory </a:t>
            </a:r>
            <a:r>
              <a:rPr lang="fr-CA" altLang="en-US" dirty="0" err="1">
                <a:latin typeface="Arial" panose="020B0604020202020204" pitchFamily="34" charset="0"/>
                <a:cs typeface="Arial" panose="020B0604020202020204" pitchFamily="34" charset="0"/>
              </a:rPr>
              <a:t>loss</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their</a:t>
            </a:r>
            <a:r>
              <a:rPr lang="fr-CA" altLang="en-US" dirty="0">
                <a:latin typeface="Arial" panose="020B0604020202020204" pitchFamily="34" charset="0"/>
                <a:cs typeface="Arial" panose="020B0604020202020204" pitchFamily="34" charset="0"/>
              </a:rPr>
              <a:t> PCP</a:t>
            </a:r>
            <a:r>
              <a:rPr lang="fr-CA" altLang="en-US" baseline="0" dirty="0">
                <a:latin typeface="Arial" panose="020B0604020202020204" pitchFamily="34" charset="0"/>
                <a:cs typeface="Arial" panose="020B0604020202020204" pitchFamily="34" charset="0"/>
              </a:rPr>
              <a:t> and are </a:t>
            </a:r>
            <a:r>
              <a:rPr lang="fr-CA" altLang="en-US" baseline="0" dirty="0" err="1">
                <a:latin typeface="Arial" panose="020B0604020202020204" pitchFamily="34" charset="0"/>
                <a:cs typeface="Arial" panose="020B0604020202020204" pitchFamily="34" charset="0"/>
              </a:rPr>
              <a:t>worried</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that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they</a:t>
            </a:r>
            <a:r>
              <a:rPr lang="fr-CA" altLang="en-US" baseline="0" dirty="0">
                <a:latin typeface="Arial" panose="020B0604020202020204" pitchFamily="34" charset="0"/>
                <a:cs typeface="Arial" panose="020B0604020202020204" pitchFamily="34" charset="0"/>
              </a:rPr>
              <a:t> are </a:t>
            </a:r>
            <a:r>
              <a:rPr lang="fr-CA" altLang="en-US" baseline="0" dirty="0" err="1">
                <a:latin typeface="Arial" panose="020B0604020202020204" pitchFamily="34" charset="0"/>
                <a:cs typeface="Arial" panose="020B0604020202020204" pitchFamily="34" charset="0"/>
              </a:rPr>
              <a:t>developing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dementia</a:t>
            </a:r>
            <a:r>
              <a:rPr lang="fr-CA" altLang="en-US" baseline="0" dirty="0">
                <a:latin typeface="Arial" panose="020B0604020202020204" pitchFamily="34" charset="0"/>
                <a:cs typeface="Arial" panose="020B0604020202020204" pitchFamily="34" charset="0"/>
              </a:rPr>
              <a:t>.   </a:t>
            </a:r>
          </a:p>
          <a:p>
            <a:endParaRPr lang="fr-CA" altLang="en-US" baseline="0" dirty="0">
              <a:latin typeface="Arial" panose="020B0604020202020204" pitchFamily="34" charset="0"/>
              <a:cs typeface="Arial" panose="020B0604020202020204" pitchFamily="34" charset="0"/>
            </a:endParaRPr>
          </a:p>
          <a:p>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these</a:t>
            </a:r>
            <a:r>
              <a:rPr lang="fr-CA" altLang="en-US" baseline="0" dirty="0">
                <a:latin typeface="Arial" panose="020B0604020202020204" pitchFamily="34" charset="0"/>
                <a:cs typeface="Arial" panose="020B0604020202020204" pitchFamily="34" charset="0"/>
              </a:rPr>
              <a:t> clients I do a lot of </a:t>
            </a:r>
            <a:r>
              <a:rPr lang="fr-CA" altLang="en-US" baseline="0" dirty="0" err="1">
                <a:latin typeface="Arial" panose="020B0604020202020204" pitchFamily="34" charset="0"/>
                <a:cs typeface="Arial" panose="020B0604020202020204" pitchFamily="34" charset="0"/>
              </a:rPr>
              <a:t>teaching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what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they</a:t>
            </a:r>
            <a:r>
              <a:rPr lang="fr-CA" altLang="en-US" baseline="0" dirty="0">
                <a:latin typeface="Arial" panose="020B0604020202020204" pitchFamily="34" charset="0"/>
                <a:cs typeface="Arial" panose="020B0604020202020204" pitchFamily="34" charset="0"/>
              </a:rPr>
              <a:t> can do to </a:t>
            </a:r>
            <a:r>
              <a:rPr lang="fr-CA" altLang="en-US" baseline="0" dirty="0" err="1">
                <a:latin typeface="Arial" panose="020B0604020202020204" pitchFamily="34" charset="0"/>
                <a:cs typeface="Arial" panose="020B0604020202020204" pitchFamily="34" charset="0"/>
              </a:rPr>
              <a:t>keep</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their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healthy</a:t>
            </a:r>
            <a:r>
              <a:rPr lang="fr-CA" altLang="en-US" baseline="0" dirty="0">
                <a:latin typeface="Arial" panose="020B0604020202020204" pitchFamily="34" charset="0"/>
                <a:cs typeface="Arial" panose="020B0604020202020204" pitchFamily="34" charset="0"/>
              </a:rPr>
              <a:t>.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 </a:t>
            </a:r>
          </a:p>
          <a:p>
            <a:endParaRPr lang="fr-CA" altLang="en-US" baseline="0" dirty="0">
              <a:latin typeface="Arial" panose="020B0604020202020204" pitchFamily="34" charset="0"/>
              <a:cs typeface="Arial" panose="020B0604020202020204" pitchFamily="34" charset="0"/>
            </a:endParaRPr>
          </a:p>
          <a:p>
            <a:endParaRPr lang="fr-CA" altLang="en-US" dirty="0">
              <a:latin typeface="Arial" panose="020B0604020202020204" pitchFamily="34" charset="0"/>
              <a:cs typeface="Arial" panose="020B0604020202020204" pitchFamily="34" charset="0"/>
            </a:endParaRPr>
          </a:p>
          <a:p>
            <a:endParaRPr lang="fr-CA" altLang="en-US" dirty="0">
              <a:latin typeface="Arial" panose="020B0604020202020204" pitchFamily="34" charset="0"/>
              <a:cs typeface="Arial" panose="020B0604020202020204" pitchFamily="34" charset="0"/>
            </a:endParaRPr>
          </a:p>
          <a:p>
            <a:endParaRPr lang="en-US" altLang="en-US" dirty="0">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13</a:t>
            </a:fld>
            <a:endParaRPr lang="en-US" altLang="en-US" sz="1200"/>
          </a:p>
        </p:txBody>
      </p:sp>
    </p:spTree>
    <p:extLst>
      <p:ext uri="{BB962C8B-B14F-4D97-AF65-F5344CB8AC3E}">
        <p14:creationId xmlns:p14="http://schemas.microsoft.com/office/powerpoint/2010/main" val="2554845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77500" lnSpcReduction="20000"/>
          </a:bodyPr>
          <a:lstStyle/>
          <a:p>
            <a:r>
              <a:rPr lang="fr-CA" altLang="en-US">
                <a:latin typeface="Arial" panose="020B0604020202020204" pitchFamily="34" charset="0"/>
                <a:cs typeface="Arial" panose="020B0604020202020204" pitchFamily="34" charset="0"/>
              </a:rPr>
              <a:t>Jen</a:t>
            </a:r>
          </a:p>
          <a:p>
            <a:r>
              <a:rPr lang="fr-CA" altLang="en-US" err="1">
                <a:latin typeface="Arial" panose="020B0604020202020204" pitchFamily="34" charset="0"/>
                <a:cs typeface="Arial" panose="020B0604020202020204" pitchFamily="34" charset="0"/>
              </a:rPr>
              <a:t>Some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risk</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factors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cannot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be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controlled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genetics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age</a:t>
            </a:r>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Aging</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is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inevitable</a:t>
            </a:r>
            <a:r>
              <a:rPr lang="fr-CA" altLang="en-US">
                <a:latin typeface="Arial" panose="020B0604020202020204" pitchFamily="34" charset="0"/>
                <a:cs typeface="Arial" panose="020B0604020202020204" pitchFamily="34" charset="0"/>
              </a:rPr>
              <a:t> but </a:t>
            </a:r>
            <a:r>
              <a:rPr lang="fr-CA" altLang="en-US" err="1">
                <a:latin typeface="Arial" panose="020B0604020202020204" pitchFamily="34" charset="0"/>
                <a:cs typeface="Arial" panose="020B0604020202020204" pitchFamily="34" charset="0"/>
              </a:rPr>
              <a:t>older</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adults</a:t>
            </a:r>
            <a:r>
              <a:rPr lang="fr-CA" altLang="en-US" baseline="0">
                <a:latin typeface="Arial" panose="020B0604020202020204" pitchFamily="34" charset="0"/>
                <a:cs typeface="Arial" panose="020B0604020202020204" pitchFamily="34" charset="0"/>
              </a:rPr>
              <a:t> </a:t>
            </a:r>
            <a:r>
              <a:rPr lang="fr-CA" altLang="en-US">
                <a:latin typeface="Arial" panose="020B0604020202020204" pitchFamily="34" charset="0"/>
                <a:cs typeface="Arial" panose="020B0604020202020204" pitchFamily="34" charset="0"/>
              </a:rPr>
              <a:t>can </a:t>
            </a:r>
            <a:r>
              <a:rPr lang="fr-CA" altLang="en-US" err="1">
                <a:latin typeface="Arial" panose="020B0604020202020204" pitchFamily="34" charset="0"/>
                <a:cs typeface="Arial" panose="020B0604020202020204" pitchFamily="34" charset="0"/>
              </a:rPr>
              <a:t>potentially</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delay</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effects</a:t>
            </a:r>
            <a:r>
              <a:rPr lang="fr-CA" altLang="en-US">
                <a:latin typeface="Arial" panose="020B0604020202020204" pitchFamily="34" charset="0"/>
                <a:cs typeface="Arial" panose="020B0604020202020204" pitchFamily="34" charset="0"/>
              </a:rPr>
              <a:t> and </a:t>
            </a:r>
            <a:r>
              <a:rPr lang="fr-CA" altLang="en-US" err="1">
                <a:latin typeface="Arial" panose="020B0604020202020204" pitchFamily="34" charset="0"/>
                <a:cs typeface="Arial" panose="020B0604020202020204" pitchFamily="34" charset="0"/>
              </a:rPr>
              <a:t>severity</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certain </a:t>
            </a:r>
            <a:r>
              <a:rPr lang="fr-CA" altLang="en-US" baseline="0" err="1">
                <a:latin typeface="Arial" panose="020B0604020202020204" pitchFamily="34" charset="0"/>
                <a:cs typeface="Arial" panose="020B0604020202020204" pitchFamily="34" charset="0"/>
              </a:rPr>
              <a:t>activities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such</a:t>
            </a:r>
            <a:r>
              <a:rPr lang="fr-CA" altLang="en-US" baseline="0">
                <a:latin typeface="Arial" panose="020B0604020202020204" pitchFamily="34" charset="0"/>
                <a:cs typeface="Arial" panose="020B0604020202020204" pitchFamily="34" charset="0"/>
              </a:rPr>
              <a:t> as:</a:t>
            </a:r>
            <a:endParaRPr lang="fr-CA" altLang="en-US">
              <a:latin typeface="Arial" panose="020B0604020202020204" pitchFamily="34" charset="0"/>
              <a:cs typeface="Arial" panose="020B0604020202020204" pitchFamily="34" charset="0"/>
            </a:endParaRPr>
          </a:p>
          <a:p>
            <a:endParaRPr lang="fr-CA" altLang="en-US" b="1">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Challenging</a:t>
            </a:r>
            <a:r>
              <a:rPr lang="fr-CA" altLang="en-US" b="1" baseline="0">
                <a:latin typeface="Arial" panose="020B0604020202020204" pitchFamily="34" charset="0"/>
                <a:cs typeface="Arial" panose="020B0604020202020204" pitchFamily="34" charset="0"/>
              </a:rPr>
              <a:t> the </a:t>
            </a:r>
            <a:r>
              <a:rPr lang="fr-CA" altLang="en-US" b="1" baseline="0" err="1">
                <a:latin typeface="Arial" panose="020B0604020202020204" pitchFamily="34" charset="0"/>
                <a:cs typeface="Arial" panose="020B0604020202020204" pitchFamily="34" charset="0"/>
              </a:rPr>
              <a:t>brain</a:t>
            </a:r>
            <a:r>
              <a:rPr lang="fr-CA" altLang="en-US" b="1">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playing</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games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doing</a:t>
            </a:r>
            <a:r>
              <a:rPr lang="fr-CA" altLang="en-US">
                <a:latin typeface="Arial" panose="020B0604020202020204" pitchFamily="34" charset="0"/>
                <a:cs typeface="Arial" panose="020B0604020202020204" pitchFamily="34" charset="0"/>
              </a:rPr>
              <a:t> puzzles, </a:t>
            </a:r>
            <a:r>
              <a:rPr lang="fr-CA" altLang="en-US" err="1">
                <a:latin typeface="Arial" panose="020B0604020202020204" pitchFamily="34" charset="0"/>
                <a:cs typeface="Arial" panose="020B0604020202020204" pitchFamily="34" charset="0"/>
              </a:rPr>
              <a:t>taking</a:t>
            </a:r>
            <a:r>
              <a:rPr lang="fr-CA" altLang="en-US">
                <a:latin typeface="Arial" panose="020B0604020202020204" pitchFamily="34" charset="0"/>
                <a:cs typeface="Arial" panose="020B0604020202020204" pitchFamily="34" charset="0"/>
              </a:rPr>
              <a:t> courses, </a:t>
            </a:r>
            <a:r>
              <a:rPr lang="fr-CA" altLang="en-US" err="1">
                <a:latin typeface="Arial" panose="020B0604020202020204" pitchFamily="34" charset="0"/>
                <a:cs typeface="Arial" panose="020B0604020202020204" pitchFamily="34" charset="0"/>
              </a:rPr>
              <a:t>visiting</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museums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enjoying</a:t>
            </a:r>
            <a:r>
              <a:rPr lang="fr-CA" altLang="en-US" baseline="0">
                <a:latin typeface="Arial" panose="020B0604020202020204" pitchFamily="34" charset="0"/>
                <a:cs typeface="Arial" panose="020B0604020202020204" pitchFamily="34" charset="0"/>
              </a:rPr>
              <a:t> </a:t>
            </a:r>
            <a:r>
              <a:rPr lang="fr-CA" altLang="en-US">
                <a:latin typeface="Arial" panose="020B0604020202020204" pitchFamily="34" charset="0"/>
                <a:cs typeface="Arial" panose="020B0604020202020204" pitchFamily="34" charset="0"/>
              </a:rPr>
              <a:t>hobbies, </a:t>
            </a:r>
            <a:r>
              <a:rPr lang="fr-CA" altLang="en-US" err="1">
                <a:latin typeface="Arial" panose="020B0604020202020204" pitchFamily="34" charset="0"/>
                <a:cs typeface="Arial" panose="020B0604020202020204" pitchFamily="34" charset="0"/>
              </a:rPr>
              <a:t>developping</a:t>
            </a:r>
            <a:r>
              <a:rPr lang="fr-CA" altLang="en-US" baseline="0">
                <a:latin typeface="Arial" panose="020B0604020202020204" pitchFamily="34" charset="0"/>
                <a:cs typeface="Arial" panose="020B0604020202020204" pitchFamily="34" charset="0"/>
              </a:rPr>
              <a:t> </a:t>
            </a:r>
            <a:r>
              <a:rPr lang="fr-CA" altLang="en-US">
                <a:latin typeface="Arial" panose="020B0604020202020204" pitchFamily="34" charset="0"/>
                <a:cs typeface="Arial" panose="020B0604020202020204" pitchFamily="34" charset="0"/>
              </a:rPr>
              <a:t>new </a:t>
            </a:r>
            <a:r>
              <a:rPr lang="fr-CA" altLang="en-US" err="1">
                <a:latin typeface="Arial" panose="020B0604020202020204" pitchFamily="34" charset="0"/>
                <a:cs typeface="Arial" panose="020B0604020202020204" pitchFamily="34" charset="0"/>
              </a:rPr>
              <a:t>interests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learning</a:t>
            </a:r>
            <a:r>
              <a:rPr lang="fr-CA" altLang="en-US">
                <a:latin typeface="Arial" panose="020B0604020202020204" pitchFamily="34" charset="0"/>
                <a:cs typeface="Arial" panose="020B0604020202020204" pitchFamily="34" charset="0"/>
              </a:rPr>
              <a:t> a </a:t>
            </a:r>
            <a:r>
              <a:rPr lang="fr-CA" altLang="en-US" err="1">
                <a:latin typeface="Arial" panose="020B0604020202020204" pitchFamily="34" charset="0"/>
                <a:cs typeface="Arial" panose="020B0604020202020204" pitchFamily="34" charset="0"/>
              </a:rPr>
              <a:t>language</a:t>
            </a:r>
            <a:r>
              <a:rPr lang="fr-CA" altLang="en-US">
                <a:latin typeface="Arial" panose="020B0604020202020204" pitchFamily="34" charset="0"/>
                <a:cs typeface="Arial" panose="020B0604020202020204" pitchFamily="34" charset="0"/>
              </a:rPr>
              <a:t>, musical instrument, </a:t>
            </a:r>
          </a:p>
          <a:p>
            <a:r>
              <a:rPr lang="fr-CA" altLang="en-US" b="1" err="1">
                <a:latin typeface="Arial" panose="020B0604020202020204" pitchFamily="34" charset="0"/>
                <a:cs typeface="Arial" panose="020B0604020202020204" pitchFamily="34" charset="0"/>
              </a:rPr>
              <a:t>Being</a:t>
            </a:r>
            <a:r>
              <a:rPr lang="fr-CA" altLang="en-US" b="1" baseline="0">
                <a:latin typeface="Arial" panose="020B0604020202020204" pitchFamily="34" charset="0"/>
                <a:cs typeface="Arial" panose="020B0604020202020204" pitchFamily="34" charset="0"/>
              </a:rPr>
              <a:t> </a:t>
            </a:r>
            <a:r>
              <a:rPr lang="fr-CA" altLang="en-US" b="1" baseline="0" err="1">
                <a:latin typeface="Arial" panose="020B0604020202020204" pitchFamily="34" charset="0"/>
                <a:cs typeface="Arial" panose="020B0604020202020204" pitchFamily="34" charset="0"/>
              </a:rPr>
              <a:t>socially</a:t>
            </a:r>
            <a:r>
              <a:rPr lang="fr-CA" altLang="en-US" b="1" baseline="0">
                <a:latin typeface="Arial" panose="020B0604020202020204" pitchFamily="34" charset="0"/>
                <a:cs typeface="Arial" panose="020B0604020202020204" pitchFamily="34" charset="0"/>
              </a:rPr>
              <a:t> </a:t>
            </a:r>
            <a:r>
              <a:rPr lang="fr-CA" altLang="en-US" b="1">
                <a:latin typeface="Arial" panose="020B0604020202020204" pitchFamily="34" charset="0"/>
                <a:cs typeface="Arial" panose="020B0604020202020204" pitchFamily="34" charset="0"/>
              </a:rPr>
              <a:t>active: </a:t>
            </a:r>
            <a:r>
              <a:rPr lang="fr-CA" altLang="en-US" err="1">
                <a:latin typeface="Arial" panose="020B0604020202020204" pitchFamily="34" charset="0"/>
                <a:cs typeface="Arial" panose="020B0604020202020204" pitchFamily="34" charset="0"/>
              </a:rPr>
              <a:t>appears</a:t>
            </a:r>
            <a:r>
              <a:rPr lang="fr-CA" altLang="en-US">
                <a:latin typeface="Arial" panose="020B0604020202020204" pitchFamily="34" charset="0"/>
                <a:cs typeface="Arial" panose="020B0604020202020204" pitchFamily="34" charset="0"/>
              </a:rPr>
              <a:t> to have a protective </a:t>
            </a:r>
            <a:r>
              <a:rPr lang="fr-CA" altLang="en-US" err="1">
                <a:latin typeface="Arial" panose="020B0604020202020204" pitchFamily="34" charset="0"/>
                <a:cs typeface="Arial" panose="020B0604020202020204" pitchFamily="34" charset="0"/>
              </a:rPr>
              <a:t>effect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against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developping</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dementia</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spending</a:t>
            </a:r>
            <a:r>
              <a:rPr lang="fr-CA" altLang="en-US">
                <a:latin typeface="Arial" panose="020B0604020202020204" pitchFamily="34" charset="0"/>
                <a:cs typeface="Arial" panose="020B0604020202020204" pitchFamily="34" charset="0"/>
              </a:rPr>
              <a:t> time </a:t>
            </a:r>
            <a:r>
              <a:rPr lang="fr-CA" altLang="en-US" err="1">
                <a:latin typeface="Arial" panose="020B0604020202020204" pitchFamily="34" charset="0"/>
                <a:cs typeface="Arial" panose="020B0604020202020204" pitchFamily="34" charset="0"/>
              </a:rPr>
              <a:t>with</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family</a:t>
            </a:r>
            <a:r>
              <a:rPr lang="fr-CA" altLang="en-US">
                <a:latin typeface="Arial" panose="020B0604020202020204" pitchFamily="34" charset="0"/>
                <a:cs typeface="Arial" panose="020B0604020202020204" pitchFamily="34" charset="0"/>
              </a:rPr>
              <a:t> and </a:t>
            </a:r>
            <a:r>
              <a:rPr lang="fr-CA" altLang="en-US" err="1">
                <a:latin typeface="Arial" panose="020B0604020202020204" pitchFamily="34" charset="0"/>
                <a:cs typeface="Arial" panose="020B0604020202020204" pitchFamily="34" charset="0"/>
              </a:rPr>
              <a:t>friends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attending</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events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staying</a:t>
            </a:r>
            <a:r>
              <a:rPr lang="fr-CA" altLang="en-US" baseline="0">
                <a:latin typeface="Arial" panose="020B0604020202020204" pitchFamily="34" charset="0"/>
                <a:cs typeface="Arial" panose="020B0604020202020204" pitchFamily="34" charset="0"/>
              </a:rPr>
              <a:t> </a:t>
            </a:r>
            <a:r>
              <a:rPr lang="fr-CA" altLang="en-US">
                <a:latin typeface="Arial" panose="020B0604020202020204" pitchFamily="34" charset="0"/>
                <a:cs typeface="Arial" panose="020B0604020202020204" pitchFamily="34" charset="0"/>
              </a:rPr>
              <a:t>active in the </a:t>
            </a:r>
            <a:r>
              <a:rPr lang="fr-CA" altLang="en-US" err="1">
                <a:latin typeface="Arial" panose="020B0604020202020204" pitchFamily="34" charset="0"/>
                <a:cs typeface="Arial" panose="020B0604020202020204" pitchFamily="34" charset="0"/>
              </a:rPr>
              <a:t>workforce</a:t>
            </a:r>
            <a:r>
              <a:rPr lang="fr-CA" altLang="en-US">
                <a:latin typeface="Arial" panose="020B0604020202020204" pitchFamily="34" charset="0"/>
                <a:cs typeface="Arial" panose="020B0604020202020204" pitchFamily="34" charset="0"/>
              </a:rPr>
              <a:t> or </a:t>
            </a:r>
            <a:r>
              <a:rPr lang="fr-CA" altLang="en-US" err="1">
                <a:latin typeface="Arial" panose="020B0604020202020204" pitchFamily="34" charset="0"/>
                <a:cs typeface="Arial" panose="020B0604020202020204" pitchFamily="34" charset="0"/>
              </a:rPr>
              <a:t>vollunteering</a:t>
            </a:r>
            <a:endParaRPr lang="fr-CA" altLang="en-US">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Making</a:t>
            </a:r>
            <a:r>
              <a:rPr lang="fr-CA" altLang="en-US" b="1" baseline="0">
                <a:latin typeface="Arial" panose="020B0604020202020204" pitchFamily="34" charset="0"/>
                <a:cs typeface="Arial" panose="020B0604020202020204" pitchFamily="34" charset="0"/>
              </a:rPr>
              <a:t> </a:t>
            </a:r>
            <a:r>
              <a:rPr lang="fr-CA" altLang="en-US" b="1" baseline="0" err="1">
                <a:latin typeface="Arial" panose="020B0604020202020204" pitchFamily="34" charset="0"/>
                <a:cs typeface="Arial" panose="020B0604020202020204" pitchFamily="34" charset="0"/>
              </a:rPr>
              <a:t>h</a:t>
            </a:r>
            <a:r>
              <a:rPr lang="fr-CA" altLang="en-US" b="1" err="1">
                <a:latin typeface="Arial" panose="020B0604020202020204" pitchFamily="34" charset="0"/>
                <a:cs typeface="Arial" panose="020B0604020202020204" pitchFamily="34" charset="0"/>
              </a:rPr>
              <a:t>ealthy</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food</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choices</a:t>
            </a:r>
            <a:r>
              <a:rPr lang="fr-CA" altLang="en-US" b="1">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varied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diet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rich</a:t>
            </a:r>
            <a:r>
              <a:rPr lang="fr-CA" altLang="en-US">
                <a:latin typeface="Arial" panose="020B0604020202020204" pitchFamily="34" charset="0"/>
                <a:cs typeface="Arial" panose="020B0604020202020204" pitchFamily="34" charset="0"/>
              </a:rPr>
              <a:t> in </a:t>
            </a:r>
            <a:r>
              <a:rPr lang="fr-CA" altLang="en-US" err="1">
                <a:latin typeface="Arial" panose="020B0604020202020204" pitchFamily="34" charset="0"/>
                <a:cs typeface="Arial" panose="020B0604020202020204" pitchFamily="34" charset="0"/>
              </a:rPr>
              <a:t>dark</a:t>
            </a:r>
            <a:r>
              <a:rPr lang="fr-CA" altLang="en-US">
                <a:latin typeface="Arial" panose="020B0604020202020204" pitchFamily="34" charset="0"/>
                <a:cs typeface="Arial" panose="020B0604020202020204" pitchFamily="34" charset="0"/>
              </a:rPr>
              <a:t> coloured fruits and </a:t>
            </a:r>
            <a:r>
              <a:rPr lang="fr-CA" altLang="en-US" err="1">
                <a:latin typeface="Arial" panose="020B0604020202020204" pitchFamily="34" charset="0"/>
                <a:cs typeface="Arial" panose="020B0604020202020204" pitchFamily="34" charset="0"/>
              </a:rPr>
              <a:t>veggies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omega</a:t>
            </a:r>
            <a:r>
              <a:rPr lang="fr-CA" altLang="en-US">
                <a:latin typeface="Arial" panose="020B0604020202020204" pitchFamily="34" charset="0"/>
                <a:cs typeface="Arial" panose="020B0604020202020204" pitchFamily="34" charset="0"/>
              </a:rPr>
              <a:t> 3, </a:t>
            </a:r>
            <a:r>
              <a:rPr lang="fr-CA" altLang="en-US" err="1">
                <a:latin typeface="Arial" panose="020B0604020202020204" pitchFamily="34" charset="0"/>
                <a:cs typeface="Arial" panose="020B0604020202020204" pitchFamily="34" charset="0"/>
              </a:rPr>
              <a:t>antioxidants</a:t>
            </a:r>
            <a:endParaRPr lang="fr-CA" altLang="en-US">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Being</a:t>
            </a:r>
            <a:r>
              <a:rPr lang="fr-CA" altLang="en-US" b="1">
                <a:latin typeface="Arial" panose="020B0604020202020204" pitchFamily="34" charset="0"/>
                <a:cs typeface="Arial" panose="020B0604020202020204" pitchFamily="34" charset="0"/>
              </a:rPr>
              <a:t> active; </a:t>
            </a:r>
            <a:r>
              <a:rPr lang="fr-CA" altLang="en-US" err="1">
                <a:latin typeface="Arial" panose="020B0604020202020204" pitchFamily="34" charset="0"/>
                <a:cs typeface="Arial" panose="020B0604020202020204" pitchFamily="34" charset="0"/>
              </a:rPr>
              <a:t>regular</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moderate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physical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activity</a:t>
            </a:r>
            <a:endParaRPr lang="fr-CA" altLang="en-US">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Managing</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vascular</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risk</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factors</a:t>
            </a:r>
            <a:r>
              <a:rPr lang="fr-CA" altLang="en-US" b="1"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such</a:t>
            </a:r>
            <a:r>
              <a:rPr lang="fr-CA" altLang="en-US" baseline="0">
                <a:latin typeface="Arial" panose="020B0604020202020204" pitchFamily="34" charset="0"/>
                <a:cs typeface="Arial" panose="020B0604020202020204" pitchFamily="34" charset="0"/>
              </a:rPr>
              <a:t> as </a:t>
            </a:r>
            <a:r>
              <a:rPr lang="fr-CA" altLang="en-US" baseline="0" err="1">
                <a:latin typeface="Arial" panose="020B0604020202020204" pitchFamily="34" charset="0"/>
                <a:cs typeface="Arial" panose="020B0604020202020204" pitchFamily="34" charset="0"/>
              </a:rPr>
              <a:t>diabetes</a:t>
            </a:r>
            <a:r>
              <a:rPr lang="fr-CA" altLang="en-US" baseline="0">
                <a:latin typeface="Arial" panose="020B0604020202020204" pitchFamily="34" charset="0"/>
                <a:cs typeface="Arial" panose="020B0604020202020204" pitchFamily="34" charset="0"/>
              </a:rPr>
              <a:t>, hypertension, </a:t>
            </a:r>
            <a:r>
              <a:rPr lang="fr-CA" altLang="en-US" baseline="0" err="1">
                <a:latin typeface="Arial" panose="020B0604020202020204" pitchFamily="34" charset="0"/>
                <a:cs typeface="Arial" panose="020B0604020202020204" pitchFamily="34" charset="0"/>
              </a:rPr>
              <a:t>ect</a:t>
            </a:r>
            <a:r>
              <a:rPr lang="fr-CA" altLang="en-US" baseline="0">
                <a:latin typeface="Arial" panose="020B0604020202020204" pitchFamily="34" charset="0"/>
                <a:cs typeface="Arial" panose="020B0604020202020204" pitchFamily="34" charset="0"/>
              </a:rPr>
              <a:t>. </a:t>
            </a:r>
            <a:endParaRPr lang="fr-CA" altLang="en-US">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Reducing</a:t>
            </a:r>
            <a:r>
              <a:rPr lang="fr-CA" altLang="en-US" b="1">
                <a:latin typeface="Arial" panose="020B0604020202020204" pitchFamily="34" charset="0"/>
                <a:cs typeface="Arial" panose="020B0604020202020204" pitchFamily="34" charset="0"/>
              </a:rPr>
              <a:t> stress: </a:t>
            </a:r>
            <a:r>
              <a:rPr lang="fr-CA" altLang="en-US">
                <a:latin typeface="Arial" panose="020B0604020202020204" pitchFamily="34" charset="0"/>
                <a:cs typeface="Arial" panose="020B0604020202020204" pitchFamily="34" charset="0"/>
              </a:rPr>
              <a:t>practice relaxation, </a:t>
            </a:r>
            <a:r>
              <a:rPr lang="fr-CA" altLang="en-US" err="1">
                <a:latin typeface="Arial" panose="020B0604020202020204" pitchFamily="34" charset="0"/>
                <a:cs typeface="Arial" panose="020B0604020202020204" pitchFamily="34" charset="0"/>
              </a:rPr>
              <a:t>meditation</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getting</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counselling</a:t>
            </a:r>
            <a:r>
              <a:rPr lang="fr-CA" altLang="en-US">
                <a:latin typeface="Arial" panose="020B0604020202020204" pitchFamily="34" charset="0"/>
                <a:cs typeface="Arial" panose="020B0604020202020204" pitchFamily="34" charset="0"/>
              </a:rPr>
              <a:t>, setting </a:t>
            </a:r>
            <a:r>
              <a:rPr lang="fr-CA" altLang="en-US" err="1">
                <a:latin typeface="Arial" panose="020B0604020202020204" pitchFamily="34" charset="0"/>
                <a:cs typeface="Arial" panose="020B0604020202020204" pitchFamily="34" charset="0"/>
              </a:rPr>
              <a:t>boundaries</a:t>
            </a:r>
            <a:endParaRPr lang="fr-CA" altLang="en-US">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Getting</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enough</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sleep</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Ensuring</a:t>
            </a:r>
            <a:r>
              <a:rPr lang="fr-CA" altLang="en-US" b="1" baseline="0">
                <a:latin typeface="Arial" panose="020B0604020202020204" pitchFamily="34" charset="0"/>
                <a:cs typeface="Arial" panose="020B0604020202020204" pitchFamily="34" charset="0"/>
              </a:rPr>
              <a:t> good </a:t>
            </a:r>
            <a:r>
              <a:rPr lang="fr-CA" altLang="en-US" b="1" baseline="0" err="1">
                <a:latin typeface="Arial" panose="020B0604020202020204" pitchFamily="34" charset="0"/>
                <a:cs typeface="Arial" panose="020B0604020202020204" pitchFamily="34" charset="0"/>
              </a:rPr>
              <a:t>sleep</a:t>
            </a:r>
            <a:r>
              <a:rPr lang="fr-CA" altLang="en-US" b="1" baseline="0">
                <a:latin typeface="Arial" panose="020B0604020202020204" pitchFamily="34" charset="0"/>
                <a:cs typeface="Arial" panose="020B0604020202020204" pitchFamily="34" charset="0"/>
              </a:rPr>
              <a:t> </a:t>
            </a:r>
            <a:r>
              <a:rPr lang="fr-CA" altLang="en-US" b="1" baseline="0" err="1">
                <a:latin typeface="Arial" panose="020B0604020202020204" pitchFamily="34" charset="0"/>
                <a:cs typeface="Arial" panose="020B0604020202020204" pitchFamily="34" charset="0"/>
              </a:rPr>
              <a:t>hygiene</a:t>
            </a:r>
            <a:r>
              <a:rPr lang="fr-CA" altLang="en-US" b="1" baseline="0">
                <a:latin typeface="Arial" panose="020B0604020202020204" pitchFamily="34" charset="0"/>
                <a:cs typeface="Arial" panose="020B0604020202020204" pitchFamily="34" charset="0"/>
              </a:rPr>
              <a:t> and good </a:t>
            </a:r>
            <a:r>
              <a:rPr lang="fr-CA" altLang="en-US" b="1" baseline="0" err="1">
                <a:latin typeface="Arial" panose="020B0604020202020204" pitchFamily="34" charset="0"/>
                <a:cs typeface="Arial" panose="020B0604020202020204" pitchFamily="34" charset="0"/>
              </a:rPr>
              <a:t>quality</a:t>
            </a:r>
            <a:r>
              <a:rPr lang="fr-CA" altLang="en-US" b="1" baseline="0">
                <a:latin typeface="Arial" panose="020B0604020202020204" pitchFamily="34" charset="0"/>
                <a:cs typeface="Arial" panose="020B0604020202020204" pitchFamily="34" charset="0"/>
              </a:rPr>
              <a:t> </a:t>
            </a:r>
            <a:r>
              <a:rPr lang="fr-CA" altLang="en-US" b="1" baseline="0" err="1">
                <a:latin typeface="Arial" panose="020B0604020202020204" pitchFamily="34" charset="0"/>
                <a:cs typeface="Arial" panose="020B0604020202020204" pitchFamily="34" charset="0"/>
              </a:rPr>
              <a:t>sleep</a:t>
            </a:r>
            <a:r>
              <a:rPr lang="fr-CA" altLang="en-US" b="1" baseline="0">
                <a:latin typeface="Arial" panose="020B0604020202020204" pitchFamily="34" charset="0"/>
                <a:cs typeface="Arial" panose="020B0604020202020204" pitchFamily="34" charset="0"/>
              </a:rPr>
              <a:t>.  </a:t>
            </a:r>
            <a:r>
              <a:rPr lang="fr-CA" altLang="en-US" b="0" baseline="0">
                <a:latin typeface="Arial" panose="020B0604020202020204" pitchFamily="34" charset="0"/>
                <a:cs typeface="Arial" panose="020B0604020202020204" pitchFamily="34" charset="0"/>
              </a:rPr>
              <a:t>I </a:t>
            </a:r>
            <a:r>
              <a:rPr lang="fr-CA" altLang="en-US" b="0" baseline="0" err="1">
                <a:latin typeface="Arial" panose="020B0604020202020204" pitchFamily="34" charset="0"/>
                <a:cs typeface="Arial" panose="020B0604020202020204" pitchFamily="34" charset="0"/>
              </a:rPr>
              <a:t>often</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assess</a:t>
            </a:r>
            <a:r>
              <a:rPr lang="fr-CA" altLang="en-US" b="0" baseline="0">
                <a:latin typeface="Arial" panose="020B0604020202020204" pitchFamily="34" charset="0"/>
                <a:cs typeface="Arial" panose="020B0604020202020204" pitchFamily="34" charset="0"/>
              </a:rPr>
              <a:t> clients </a:t>
            </a:r>
            <a:r>
              <a:rPr lang="fr-CA" altLang="en-US" b="0" baseline="0" err="1">
                <a:latin typeface="Arial" panose="020B0604020202020204" pitchFamily="34" charset="0"/>
                <a:cs typeface="Arial" panose="020B0604020202020204" pitchFamily="34" charset="0"/>
              </a:rPr>
              <a:t>who</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suffer</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from</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sleep</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apnea</a:t>
            </a:r>
            <a:r>
              <a:rPr lang="fr-CA" altLang="en-US" b="0" baseline="0">
                <a:latin typeface="Arial" panose="020B0604020202020204" pitchFamily="34" charset="0"/>
                <a:cs typeface="Arial" panose="020B0604020202020204" pitchFamily="34" charset="0"/>
              </a:rPr>
              <a:t> and chose not to wear the CPAP </a:t>
            </a:r>
            <a:r>
              <a:rPr lang="fr-CA" altLang="en-US" b="0" baseline="0" err="1">
                <a:latin typeface="Arial" panose="020B0604020202020204" pitchFamily="34" charset="0"/>
                <a:cs typeface="Arial" panose="020B0604020202020204" pitchFamily="34" charset="0"/>
              </a:rPr>
              <a:t>that</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was</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recommended</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They</a:t>
            </a:r>
            <a:r>
              <a:rPr lang="fr-CA" altLang="en-US" b="0" baseline="0">
                <a:latin typeface="Arial" panose="020B0604020202020204" pitchFamily="34" charset="0"/>
                <a:cs typeface="Arial" panose="020B0604020202020204" pitchFamily="34" charset="0"/>
              </a:rPr>
              <a:t> do not </a:t>
            </a:r>
            <a:r>
              <a:rPr lang="fr-CA" altLang="en-US" b="0" baseline="0" err="1">
                <a:latin typeface="Arial" panose="020B0604020202020204" pitchFamily="34" charset="0"/>
                <a:cs typeface="Arial" panose="020B0604020202020204" pitchFamily="34" charset="0"/>
              </a:rPr>
              <a:t>seem</a:t>
            </a:r>
            <a:r>
              <a:rPr lang="fr-CA" altLang="en-US" b="0" baseline="0">
                <a:latin typeface="Arial" panose="020B0604020202020204" pitchFamily="34" charset="0"/>
                <a:cs typeface="Arial" panose="020B0604020202020204" pitchFamily="34" charset="0"/>
              </a:rPr>
              <a:t> to </a:t>
            </a:r>
            <a:r>
              <a:rPr lang="fr-CA" altLang="en-US" b="0" baseline="0" err="1">
                <a:latin typeface="Arial" panose="020B0604020202020204" pitchFamily="34" charset="0"/>
                <a:cs typeface="Arial" panose="020B0604020202020204" pitchFamily="34" charset="0"/>
              </a:rPr>
              <a:t>understand</a:t>
            </a:r>
            <a:r>
              <a:rPr lang="fr-CA" altLang="en-US" b="0" baseline="0">
                <a:latin typeface="Arial" panose="020B0604020202020204" pitchFamily="34" charset="0"/>
                <a:cs typeface="Arial" panose="020B0604020202020204" pitchFamily="34" charset="0"/>
              </a:rPr>
              <a:t> the </a:t>
            </a:r>
            <a:r>
              <a:rPr lang="fr-CA" altLang="en-US" b="0" baseline="0" err="1">
                <a:latin typeface="Arial" panose="020B0604020202020204" pitchFamily="34" charset="0"/>
                <a:cs typeface="Arial" panose="020B0604020202020204" pitchFamily="34" charset="0"/>
              </a:rPr>
              <a:t>detrimental</a:t>
            </a:r>
            <a:r>
              <a:rPr lang="fr-CA" altLang="en-US" b="0" baseline="0">
                <a:latin typeface="Arial" panose="020B0604020202020204" pitchFamily="34" charset="0"/>
                <a:cs typeface="Arial" panose="020B0604020202020204" pitchFamily="34" charset="0"/>
              </a:rPr>
              <a:t> </a:t>
            </a:r>
            <a:r>
              <a:rPr lang="fr-CA" altLang="en-US" b="0" baseline="0" err="1">
                <a:latin typeface="Arial" panose="020B0604020202020204" pitchFamily="34" charset="0"/>
                <a:cs typeface="Arial" panose="020B0604020202020204" pitchFamily="34" charset="0"/>
              </a:rPr>
              <a:t>consequences</a:t>
            </a:r>
            <a:r>
              <a:rPr lang="fr-CA" altLang="en-US" b="0" baseline="0">
                <a:latin typeface="Arial" panose="020B0604020202020204" pitchFamily="34" charset="0"/>
                <a:cs typeface="Arial" panose="020B0604020202020204" pitchFamily="34" charset="0"/>
              </a:rPr>
              <a:t> of </a:t>
            </a:r>
            <a:r>
              <a:rPr lang="fr-CA" altLang="en-US" b="0" baseline="0" err="1">
                <a:latin typeface="Arial" panose="020B0604020202020204" pitchFamily="34" charset="0"/>
                <a:cs typeface="Arial" panose="020B0604020202020204" pitchFamily="34" charset="0"/>
              </a:rPr>
              <a:t>this</a:t>
            </a:r>
            <a:r>
              <a:rPr lang="fr-CA" altLang="en-US" b="0" baseline="0">
                <a:latin typeface="Arial" panose="020B0604020202020204" pitchFamily="34" charset="0"/>
                <a:cs typeface="Arial" panose="020B0604020202020204" pitchFamily="34" charset="0"/>
              </a:rPr>
              <a:t> on </a:t>
            </a:r>
            <a:r>
              <a:rPr lang="fr-CA" altLang="en-US" b="0" baseline="0" err="1">
                <a:latin typeface="Arial" panose="020B0604020202020204" pitchFamily="34" charset="0"/>
                <a:cs typeface="Arial" panose="020B0604020202020204" pitchFamily="34" charset="0"/>
              </a:rPr>
              <a:t>their</a:t>
            </a:r>
            <a:r>
              <a:rPr lang="fr-CA" altLang="en-US" b="0" baseline="0">
                <a:latin typeface="Arial" panose="020B0604020202020204" pitchFamily="34" charset="0"/>
                <a:cs typeface="Arial" panose="020B0604020202020204" pitchFamily="34" charset="0"/>
              </a:rPr>
              <a:t> body and </a:t>
            </a:r>
            <a:r>
              <a:rPr lang="fr-CA" altLang="en-US" b="0" baseline="0" err="1">
                <a:latin typeface="Arial" panose="020B0604020202020204" pitchFamily="34" charset="0"/>
                <a:cs typeface="Arial" panose="020B0604020202020204" pitchFamily="34" charset="0"/>
              </a:rPr>
              <a:t>brain</a:t>
            </a:r>
            <a:r>
              <a:rPr lang="fr-CA" altLang="en-US" b="0" baseline="0">
                <a:latin typeface="Arial" panose="020B0604020202020204" pitchFamily="34" charset="0"/>
                <a:cs typeface="Arial" panose="020B0604020202020204" pitchFamily="34" charset="0"/>
              </a:rPr>
              <a:t>.  </a:t>
            </a:r>
            <a:endParaRPr lang="fr-CA" altLang="en-US" b="1">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Quitting</a:t>
            </a:r>
            <a:r>
              <a:rPr lang="fr-CA" altLang="en-US" b="1">
                <a:latin typeface="Arial" panose="020B0604020202020204" pitchFamily="34" charset="0"/>
                <a:cs typeface="Arial" panose="020B0604020202020204" pitchFamily="34" charset="0"/>
              </a:rPr>
              <a:t> or </a:t>
            </a:r>
            <a:r>
              <a:rPr lang="fr-CA" altLang="en-US" b="1" err="1">
                <a:latin typeface="Arial" panose="020B0604020202020204" pitchFamily="34" charset="0"/>
                <a:cs typeface="Arial" panose="020B0604020202020204" pitchFamily="34" charset="0"/>
              </a:rPr>
              <a:t>avoiding</a:t>
            </a:r>
            <a:r>
              <a:rPr lang="fr-CA" altLang="en-US" b="1" baseline="0">
                <a:latin typeface="Arial" panose="020B0604020202020204" pitchFamily="34" charset="0"/>
                <a:cs typeface="Arial" panose="020B0604020202020204" pitchFamily="34" charset="0"/>
              </a:rPr>
              <a:t> smoking</a:t>
            </a:r>
            <a:r>
              <a:rPr lang="fr-CA" altLang="en-US" b="1">
                <a:latin typeface="Arial" panose="020B0604020202020204" pitchFamily="34" charset="0"/>
                <a:cs typeface="Arial" panose="020B0604020202020204" pitchFamily="34" charset="0"/>
              </a:rPr>
              <a:t> and excessive </a:t>
            </a:r>
            <a:r>
              <a:rPr lang="fr-CA" altLang="en-US" b="1" err="1">
                <a:latin typeface="Arial" panose="020B0604020202020204" pitchFamily="34" charset="0"/>
                <a:cs typeface="Arial" panose="020B0604020202020204" pitchFamily="34" charset="0"/>
              </a:rPr>
              <a:t>alcohol</a:t>
            </a:r>
            <a:r>
              <a:rPr lang="fr-CA" altLang="en-US" b="1">
                <a:latin typeface="Arial" panose="020B0604020202020204" pitchFamily="34" charset="0"/>
                <a:cs typeface="Arial" panose="020B0604020202020204" pitchFamily="34" charset="0"/>
              </a:rPr>
              <a:t> </a:t>
            </a:r>
            <a:r>
              <a:rPr lang="fr-CA" altLang="en-US" b="1" err="1">
                <a:latin typeface="Arial" panose="020B0604020202020204" pitchFamily="34" charset="0"/>
                <a:cs typeface="Arial" panose="020B0604020202020204" pitchFamily="34" charset="0"/>
              </a:rPr>
              <a:t>consumption</a:t>
            </a:r>
            <a:r>
              <a:rPr lang="fr-CA" altLang="en-US">
                <a:latin typeface="Arial" panose="020B0604020202020204" pitchFamily="34" charset="0"/>
                <a:cs typeface="Arial" panose="020B0604020202020204" pitchFamily="34" charset="0"/>
              </a:rPr>
              <a:t>.</a:t>
            </a:r>
          </a:p>
          <a:p>
            <a:endParaRPr lang="fr-CA" altLang="en-US">
              <a:latin typeface="Arial" panose="020B0604020202020204" pitchFamily="34" charset="0"/>
              <a:cs typeface="Arial" panose="020B0604020202020204" pitchFamily="34" charset="0"/>
            </a:endParaRPr>
          </a:p>
          <a:p>
            <a:r>
              <a:rPr lang="fr-CA" altLang="en-US" b="1" err="1">
                <a:latin typeface="Arial" panose="020B0604020202020204" pitchFamily="34" charset="0"/>
                <a:cs typeface="Arial" panose="020B0604020202020204" pitchFamily="34" charset="0"/>
              </a:rPr>
              <a:t>Protectin</a:t>
            </a:r>
            <a:r>
              <a:rPr lang="fr-CA" altLang="en-US" b="1" baseline="0" err="1">
                <a:latin typeface="Arial" panose="020B0604020202020204" pitchFamily="34" charset="0"/>
                <a:cs typeface="Arial" panose="020B0604020202020204" pitchFamily="34" charset="0"/>
              </a:rPr>
              <a:t>g</a:t>
            </a:r>
            <a:r>
              <a:rPr lang="fr-CA" altLang="en-US" b="1" baseline="0">
                <a:latin typeface="Arial" panose="020B0604020202020204" pitchFamily="34" charset="0"/>
                <a:cs typeface="Arial" panose="020B0604020202020204" pitchFamily="34" charset="0"/>
              </a:rPr>
              <a:t> the </a:t>
            </a:r>
            <a:r>
              <a:rPr lang="fr-CA" altLang="en-US" b="1" baseline="0" err="1">
                <a:latin typeface="Arial" panose="020B0604020202020204" pitchFamily="34" charset="0"/>
                <a:cs typeface="Arial" panose="020B0604020202020204" pitchFamily="34" charset="0"/>
              </a:rPr>
              <a:t>head</a:t>
            </a:r>
            <a:r>
              <a:rPr lang="fr-CA" altLang="en-US" b="1"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is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also</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very</a:t>
            </a:r>
            <a:r>
              <a:rPr lang="fr-CA" altLang="en-US" baseline="0">
                <a:latin typeface="Arial" panose="020B0604020202020204" pitchFamily="34" charset="0"/>
                <a:cs typeface="Arial" panose="020B0604020202020204" pitchFamily="34" charset="0"/>
              </a:rPr>
              <a:t> important.  </a:t>
            </a:r>
            <a:r>
              <a:rPr lang="fr-CA" altLang="en-US" baseline="0" err="1">
                <a:latin typeface="Arial" panose="020B0604020202020204" pitchFamily="34" charset="0"/>
                <a:cs typeface="Arial" panose="020B0604020202020204" pitchFamily="34" charset="0"/>
              </a:rPr>
              <a:t>Having</a:t>
            </a:r>
            <a:r>
              <a:rPr lang="fr-CA" altLang="en-US" baseline="0">
                <a:latin typeface="Arial" panose="020B0604020202020204" pitchFamily="34" charset="0"/>
                <a:cs typeface="Arial" panose="020B0604020202020204" pitchFamily="34" charset="0"/>
              </a:rPr>
              <a:t> a concussion </a:t>
            </a:r>
            <a:r>
              <a:rPr lang="fr-CA" altLang="en-US" baseline="0" err="1">
                <a:latin typeface="Arial" panose="020B0604020202020204" pitchFamily="34" charset="0"/>
                <a:cs typeface="Arial" panose="020B0604020202020204" pitchFamily="34" charset="0"/>
              </a:rPr>
              <a:t>increases</a:t>
            </a:r>
            <a:r>
              <a:rPr lang="fr-CA" altLang="en-US" baseline="0">
                <a:latin typeface="Arial" panose="020B0604020202020204" pitchFamily="34" charset="0"/>
                <a:cs typeface="Arial" panose="020B0604020202020204" pitchFamily="34" charset="0"/>
              </a:rPr>
              <a:t> a </a:t>
            </a:r>
            <a:r>
              <a:rPr lang="fr-CA" altLang="en-US" baseline="0" err="1">
                <a:latin typeface="Arial" panose="020B0604020202020204" pitchFamily="34" charset="0"/>
                <a:cs typeface="Arial" panose="020B0604020202020204" pitchFamily="34" charset="0"/>
              </a:rPr>
              <a:t>person’s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risk</a:t>
            </a:r>
            <a:r>
              <a:rPr lang="fr-CA" altLang="en-US" baseline="0">
                <a:latin typeface="Arial" panose="020B0604020202020204" pitchFamily="34" charset="0"/>
                <a:cs typeface="Arial" panose="020B0604020202020204" pitchFamily="34" charset="0"/>
              </a:rPr>
              <a:t> of </a:t>
            </a:r>
            <a:r>
              <a:rPr lang="fr-CA" altLang="en-US" baseline="0" err="1">
                <a:latin typeface="Arial" panose="020B0604020202020204" pitchFamily="34" charset="0"/>
                <a:cs typeface="Arial" panose="020B0604020202020204" pitchFamily="34" charset="0"/>
              </a:rPr>
              <a:t>developping</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a:t>
            </a:r>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r>
              <a:rPr lang="en-CA" altLang="en-US">
                <a:latin typeface="Arial" panose="020B0604020202020204" pitchFamily="34" charset="0"/>
                <a:cs typeface="Arial" panose="020B0604020202020204" pitchFamily="34" charset="0"/>
              </a:rPr>
              <a:t>60% of the overall risk for Alzheimer’s disease came from </a:t>
            </a:r>
            <a:r>
              <a:rPr lang="en-CA" altLang="en-US" b="1">
                <a:latin typeface="Arial" panose="020B0604020202020204" pitchFamily="34" charset="0"/>
                <a:cs typeface="Arial" panose="020B0604020202020204" pitchFamily="34" charset="0"/>
              </a:rPr>
              <a:t>lifestyle choices </a:t>
            </a:r>
            <a:r>
              <a:rPr lang="en-CA" altLang="en-US">
                <a:latin typeface="Arial" panose="020B0604020202020204" pitchFamily="34" charset="0"/>
                <a:cs typeface="Arial" panose="020B0604020202020204" pitchFamily="34" charset="0"/>
              </a:rPr>
              <a:t>and not from genes (in a study of identical twins) – </a:t>
            </a:r>
            <a:r>
              <a:rPr lang="en-CA" altLang="en-US" b="1">
                <a:latin typeface="Arial" panose="020B0604020202020204" pitchFamily="34" charset="0"/>
                <a:cs typeface="Arial" panose="020B0604020202020204" pitchFamily="34" charset="0"/>
              </a:rPr>
              <a:t>Sent Heather a note re: where/what study</a:t>
            </a:r>
          </a:p>
          <a:p>
            <a:endParaRPr lang="en-CA" altLang="en-US" b="1">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People can influence how </a:t>
            </a:r>
            <a:r>
              <a:rPr lang="fr-CA" altLang="en-US" err="1">
                <a:latin typeface="Arial" panose="020B0604020202020204" pitchFamily="34" charset="0"/>
                <a:cs typeface="Arial" panose="020B0604020202020204" pitchFamily="34" charset="0"/>
              </a:rPr>
              <a:t>quickly</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brain</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function</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declines</a:t>
            </a:r>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Healthy</a:t>
            </a:r>
            <a:r>
              <a:rPr lang="fr-CA" altLang="en-US">
                <a:latin typeface="Arial" panose="020B0604020202020204" pitchFamily="34" charset="0"/>
                <a:cs typeface="Arial" panose="020B0604020202020204" pitchFamily="34" charset="0"/>
              </a:rPr>
              <a:t> lifestyle </a:t>
            </a:r>
            <a:r>
              <a:rPr lang="fr-CA" altLang="en-US" err="1">
                <a:latin typeface="Arial" panose="020B0604020202020204" pitchFamily="34" charset="0"/>
                <a:cs typeface="Arial" panose="020B0604020202020204" pitchFamily="34" charset="0"/>
              </a:rPr>
              <a:t>choices</a:t>
            </a:r>
            <a:r>
              <a:rPr lang="fr-CA" altLang="en-US">
                <a:latin typeface="Arial" panose="020B0604020202020204" pitchFamily="34" charset="0"/>
                <a:cs typeface="Arial" panose="020B0604020202020204" pitchFamily="34" charset="0"/>
              </a:rPr>
              <a:t> help the </a:t>
            </a:r>
            <a:r>
              <a:rPr lang="fr-CA" altLang="en-US" err="1">
                <a:latin typeface="Arial" panose="020B0604020202020204" pitchFamily="34" charset="0"/>
                <a:cs typeface="Arial" panose="020B0604020202020204" pitchFamily="34" charset="0"/>
              </a:rPr>
              <a:t>brain</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maintain</a:t>
            </a:r>
            <a:r>
              <a:rPr lang="fr-CA" altLang="en-US">
                <a:latin typeface="Arial" panose="020B0604020202020204" pitchFamily="34" charset="0"/>
                <a:cs typeface="Arial" panose="020B0604020202020204" pitchFamily="34" charset="0"/>
              </a:rPr>
              <a:t> connections and </a:t>
            </a:r>
            <a:r>
              <a:rPr lang="fr-CA" altLang="en-US" err="1">
                <a:latin typeface="Arial" panose="020B0604020202020204" pitchFamily="34" charset="0"/>
                <a:cs typeface="Arial" panose="020B0604020202020204" pitchFamily="34" charset="0"/>
              </a:rPr>
              <a:t>even</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build</a:t>
            </a:r>
            <a:r>
              <a:rPr lang="fr-CA" altLang="en-US">
                <a:latin typeface="Arial" panose="020B0604020202020204" pitchFamily="34" charset="0"/>
                <a:cs typeface="Arial" panose="020B0604020202020204" pitchFamily="34" charset="0"/>
              </a:rPr>
              <a:t> new </a:t>
            </a:r>
            <a:r>
              <a:rPr lang="fr-CA" altLang="en-US" err="1">
                <a:latin typeface="Arial" panose="020B0604020202020204" pitchFamily="34" charset="0"/>
                <a:cs typeface="Arial" panose="020B0604020202020204" pitchFamily="34" charset="0"/>
              </a:rPr>
              <a:t>ones</a:t>
            </a:r>
            <a:endParaRPr lang="fr-CA" altLang="en-US">
              <a:latin typeface="Arial" panose="020B0604020202020204" pitchFamily="34" charset="0"/>
              <a:cs typeface="Arial" panose="020B0604020202020204" pitchFamily="34" charset="0"/>
            </a:endParaRPr>
          </a:p>
          <a:p>
            <a:endParaRPr lang="fr-CA" altLang="en-US" b="1">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14</a:t>
            </a:fld>
            <a:endParaRPr lang="en-US" altLang="en-US" sz="1200"/>
          </a:p>
        </p:txBody>
      </p:sp>
    </p:spTree>
    <p:extLst>
      <p:ext uri="{BB962C8B-B14F-4D97-AF65-F5344CB8AC3E}">
        <p14:creationId xmlns:p14="http://schemas.microsoft.com/office/powerpoint/2010/main" val="2560558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836062F7-D39D-4723-A5A9-F1C233AC3985}"/>
              </a:ext>
            </a:extLst>
          </p:cNvPr>
          <p:cNvSpPr>
            <a:spLocks noGrp="1" noRot="1" noChangeAspect="1" noChangeArrowheads="1" noTextEdit="1"/>
          </p:cNvSpPr>
          <p:nvPr>
            <p:ph type="sldImg"/>
          </p:nvPr>
        </p:nvSpPr>
        <p:spPr>
          <a:xfrm>
            <a:off x="406400" y="696913"/>
            <a:ext cx="6197600" cy="3486150"/>
          </a:xfrm>
          <a:ln/>
        </p:spPr>
      </p:sp>
      <p:sp>
        <p:nvSpPr>
          <p:cNvPr id="26627" name="Notes Placeholder 2">
            <a:extLst>
              <a:ext uri="{FF2B5EF4-FFF2-40B4-BE49-F238E27FC236}">
                <a16:creationId xmlns:a16="http://schemas.microsoft.com/office/drawing/2014/main" id="{C284F6E0-83FE-4BFE-8ADF-89FF29FA842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0138">
              <a:spcBef>
                <a:spcPct val="0"/>
              </a:spcBef>
            </a:pPr>
            <a:r>
              <a:rPr lang="en-US" altLang="en-US">
                <a:latin typeface="Arial" panose="020B0604020202020204" pitchFamily="34" charset="0"/>
                <a:cs typeface="Arial" panose="020B0604020202020204" pitchFamily="34" charset="0"/>
              </a:rPr>
              <a:t>Jen</a:t>
            </a:r>
          </a:p>
          <a:p>
            <a:pPr defTabSz="930138">
              <a:spcBef>
                <a:spcPct val="0"/>
              </a:spcBef>
            </a:pPr>
            <a:r>
              <a:rPr lang="en-US" altLang="en-US">
                <a:latin typeface="Arial" panose="020B0604020202020204" pitchFamily="34" charset="0"/>
                <a:cs typeface="Arial" panose="020B0604020202020204" pitchFamily="34" charset="0"/>
              </a:rPr>
              <a:t>Everyone experiences slight</a:t>
            </a:r>
            <a:r>
              <a:rPr lang="en-US" altLang="en-US" baseline="0">
                <a:latin typeface="Arial" panose="020B0604020202020204" pitchFamily="34" charset="0"/>
                <a:cs typeface="Arial" panose="020B0604020202020204" pitchFamily="34" charset="0"/>
              </a:rPr>
              <a:t> cognitive changes </a:t>
            </a:r>
            <a:r>
              <a:rPr lang="en-US" altLang="en-US">
                <a:latin typeface="Arial" panose="020B0604020202020204" pitchFamily="34" charset="0"/>
                <a:cs typeface="Arial" panose="020B0604020202020204" pitchFamily="34" charset="0"/>
              </a:rPr>
              <a:t>as they</a:t>
            </a:r>
            <a:r>
              <a:rPr lang="en-US" altLang="en-US" baseline="0">
                <a:latin typeface="Arial" panose="020B0604020202020204" pitchFamily="34" charset="0"/>
                <a:cs typeface="Arial" panose="020B0604020202020204" pitchFamily="34" charset="0"/>
              </a:rPr>
              <a:t> aging.  </a:t>
            </a:r>
          </a:p>
          <a:p>
            <a:pPr defTabSz="930138">
              <a:spcBef>
                <a:spcPct val="0"/>
              </a:spcBef>
            </a:pPr>
            <a:endParaRPr lang="en-US" altLang="en-US" baseline="0">
              <a:latin typeface="Arial" panose="020B0604020202020204" pitchFamily="34" charset="0"/>
              <a:cs typeface="Arial" panose="020B0604020202020204" pitchFamily="34" charset="0"/>
            </a:endParaRPr>
          </a:p>
          <a:p>
            <a:pPr defTabSz="930138">
              <a:spcBef>
                <a:spcPct val="0"/>
              </a:spcBef>
            </a:pPr>
            <a:r>
              <a:rPr lang="en-US" altLang="en-US" baseline="0">
                <a:latin typeface="Arial" panose="020B0604020202020204" pitchFamily="34" charset="0"/>
                <a:cs typeface="Arial" panose="020B0604020202020204" pitchFamily="34" charset="0"/>
              </a:rPr>
              <a:t>As I mentioned, the changes and the rate of the changes vary from person to person. </a:t>
            </a:r>
          </a:p>
          <a:p>
            <a:pPr defTabSz="930138">
              <a:spcBef>
                <a:spcPct val="0"/>
              </a:spcBef>
            </a:pPr>
            <a:endParaRPr lang="en-US" altLang="en-US">
              <a:latin typeface="Arial" panose="020B0604020202020204" pitchFamily="34" charset="0"/>
              <a:cs typeface="Arial" panose="020B0604020202020204" pitchFamily="34" charset="0"/>
            </a:endParaRPr>
          </a:p>
          <a:p>
            <a:pPr defTabSz="930138">
              <a:spcBef>
                <a:spcPct val="0"/>
              </a:spcBef>
            </a:pPr>
            <a:r>
              <a:rPr lang="en-US" altLang="en-US">
                <a:latin typeface="Arial" panose="020B0604020202020204" pitchFamily="34" charset="0"/>
                <a:cs typeface="Arial" panose="020B0604020202020204" pitchFamily="34" charset="0"/>
              </a:rPr>
              <a:t>Overall, studies estimate that </a:t>
            </a:r>
            <a:r>
              <a:rPr lang="en-US" altLang="en-US" b="1">
                <a:latin typeface="Arial" panose="020B0604020202020204" pitchFamily="34" charset="0"/>
                <a:cs typeface="Arial" panose="020B0604020202020204" pitchFamily="34" charset="0"/>
              </a:rPr>
              <a:t>10-15% of people with MCI progress to AD </a:t>
            </a:r>
            <a:r>
              <a:rPr lang="en-US" altLang="en-US">
                <a:latin typeface="Arial" panose="020B0604020202020204" pitchFamily="34" charset="0"/>
                <a:cs typeface="Arial" panose="020B0604020202020204" pitchFamily="34" charset="0"/>
              </a:rPr>
              <a:t>each year.  </a:t>
            </a:r>
          </a:p>
          <a:p>
            <a:pPr defTabSz="930138">
              <a:spcBef>
                <a:spcPct val="0"/>
              </a:spcBef>
            </a:pPr>
            <a:r>
              <a:rPr lang="en-US" altLang="en-US">
                <a:latin typeface="Arial" panose="020B0604020202020204" pitchFamily="34" charset="0"/>
                <a:cs typeface="Arial" panose="020B0604020202020204" pitchFamily="34" charset="0"/>
              </a:rPr>
              <a:t>Although, for yet unknown reasons, some people with MCI remain stable and a few even improve, MCI is widely viewed as a transitional state between normal aging and AD or another dementia</a:t>
            </a:r>
          </a:p>
        </p:txBody>
      </p:sp>
      <p:sp>
        <p:nvSpPr>
          <p:cNvPr id="26628" name="Slide Number Placeholder 3">
            <a:extLst>
              <a:ext uri="{FF2B5EF4-FFF2-40B4-BE49-F238E27FC236}">
                <a16:creationId xmlns:a16="http://schemas.microsoft.com/office/drawing/2014/main" id="{83623310-E201-4CD2-A301-C3D18C2C9FC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E8FB87F-B360-4181-B516-A47DF8C89E14}" type="slidenum">
              <a:rPr lang="en-US" altLang="en-US" sz="1200"/>
              <a:pPr/>
              <a:t>15</a:t>
            </a:fld>
            <a:endParaRPr lang="en-US" altLang="en-US" sz="1200"/>
          </a:p>
        </p:txBody>
      </p:sp>
    </p:spTree>
    <p:extLst>
      <p:ext uri="{BB962C8B-B14F-4D97-AF65-F5344CB8AC3E}">
        <p14:creationId xmlns:p14="http://schemas.microsoft.com/office/powerpoint/2010/main" val="1381341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92500" lnSpcReduction="10000"/>
          </a:bodyPr>
          <a:lstStyle/>
          <a:p>
            <a:pPr defTabSz="930138">
              <a:spcBef>
                <a:spcPct val="0"/>
              </a:spcBef>
            </a:pPr>
            <a:r>
              <a:rPr lang="en-US" altLang="en-US" dirty="0">
                <a:latin typeface="Arial" panose="020B0604020202020204" pitchFamily="34" charset="0"/>
                <a:cs typeface="Arial" panose="020B0604020202020204" pitchFamily="34" charset="0"/>
              </a:rPr>
              <a:t>Jen</a:t>
            </a:r>
          </a:p>
          <a:p>
            <a:pPr defTabSz="930138">
              <a:spcBef>
                <a:spcPct val="0"/>
              </a:spcBef>
            </a:pPr>
            <a:endParaRPr lang="en-US" altLang="en-US" dirty="0">
              <a:latin typeface="Arial" panose="020B0604020202020204" pitchFamily="34" charset="0"/>
              <a:cs typeface="Arial" panose="020B0604020202020204" pitchFamily="34" charset="0"/>
            </a:endParaRPr>
          </a:p>
          <a:p>
            <a:pPr defTabSz="930138">
              <a:spcBef>
                <a:spcPct val="0"/>
              </a:spcBef>
            </a:pPr>
            <a:r>
              <a:rPr lang="en-US" altLang="en-US" dirty="0">
                <a:latin typeface="Arial" panose="020B0604020202020204" pitchFamily="34" charset="0"/>
                <a:cs typeface="Arial" panose="020B0604020202020204" pitchFamily="34" charset="0"/>
              </a:rPr>
              <a:t>Mild</a:t>
            </a:r>
            <a:r>
              <a:rPr lang="en-US" altLang="en-US" baseline="0" dirty="0">
                <a:latin typeface="Arial" panose="020B0604020202020204" pitchFamily="34" charset="0"/>
                <a:cs typeface="Arial" panose="020B0604020202020204" pitchFamily="34" charset="0"/>
              </a:rPr>
              <a:t> Cognitive Impairment – MCI is also known as Mild Neurocognitive Disorder</a:t>
            </a:r>
          </a:p>
          <a:p>
            <a:pPr defTabSz="930138">
              <a:spcBef>
                <a:spcPct val="0"/>
              </a:spcBef>
            </a:pPr>
            <a:endParaRPr lang="en-US" altLang="en-US" baseline="0" dirty="0">
              <a:latin typeface="Arial" panose="020B0604020202020204" pitchFamily="34" charset="0"/>
              <a:cs typeface="Arial" panose="020B0604020202020204" pitchFamily="34" charset="0"/>
            </a:endParaRPr>
          </a:p>
          <a:p>
            <a:pPr defTabSz="930138">
              <a:spcBef>
                <a:spcPct val="0"/>
              </a:spcBef>
            </a:pPr>
            <a:r>
              <a:rPr lang="en-US" altLang="en-US" baseline="0" dirty="0">
                <a:latin typeface="Arial" panose="020B0604020202020204" pitchFamily="34" charset="0"/>
                <a:cs typeface="Arial" panose="020B0604020202020204" pitchFamily="34" charset="0"/>
              </a:rPr>
              <a:t>It’s a clinical condition where the person may have changes in one or several cognitive domains: </a:t>
            </a:r>
            <a:endParaRPr lang="en-US" altLang="en-US" dirty="0">
              <a:latin typeface="Arial" panose="020B0604020202020204" pitchFamily="34" charset="0"/>
              <a:cs typeface="Arial" panose="020B0604020202020204" pitchFamily="34" charset="0"/>
            </a:endParaRPr>
          </a:p>
          <a:p>
            <a:pPr defTabSz="930138">
              <a:spcBef>
                <a:spcPct val="0"/>
              </a:spcBef>
            </a:pPr>
            <a:endParaRPr lang="en-US" altLang="en-US" dirty="0">
              <a:latin typeface="Arial" panose="020B0604020202020204" pitchFamily="34" charset="0"/>
              <a:cs typeface="Arial" panose="020B0604020202020204" pitchFamily="34" charset="0"/>
            </a:endParaRPr>
          </a:p>
          <a:p>
            <a:pPr defTabSz="930138">
              <a:spcBef>
                <a:spcPct val="0"/>
              </a:spcBef>
              <a:buFontTx/>
              <a:buChar char="•"/>
            </a:pPr>
            <a:r>
              <a:rPr lang="en-US" altLang="en-US" dirty="0">
                <a:latin typeface="Arial" panose="020B0604020202020204" pitchFamily="34" charset="0"/>
                <a:cs typeface="Arial" panose="020B0604020202020204" pitchFamily="34" charset="0"/>
              </a:rPr>
              <a:t>Memory problems:  With</a:t>
            </a:r>
            <a:r>
              <a:rPr lang="en-US" altLang="en-US" baseline="0"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most people with mci – memory is the domain most affected. Examples: Forgetting appointments, conversations, recent events</a:t>
            </a:r>
          </a:p>
          <a:p>
            <a:pPr defTabSz="930138">
              <a:spcBef>
                <a:spcPct val="0"/>
              </a:spcBef>
              <a:buFontTx/>
              <a:buChar char="•"/>
            </a:pPr>
            <a:r>
              <a:rPr lang="en-US" altLang="en-US" dirty="0">
                <a:latin typeface="Arial" panose="020B0604020202020204" pitchFamily="34" charset="0"/>
                <a:cs typeface="Arial" panose="020B0604020202020204" pitchFamily="34" charset="0"/>
              </a:rPr>
              <a:t>Impaired thinking skills:  Examples: often losing train of thought, difficulty organizing or planning</a:t>
            </a:r>
          </a:p>
          <a:p>
            <a:pPr defTabSz="930138">
              <a:spcBef>
                <a:spcPct val="0"/>
              </a:spcBef>
              <a:buFontTx/>
              <a:buChar char="•"/>
            </a:pPr>
            <a:r>
              <a:rPr lang="en-US" altLang="en-US" dirty="0">
                <a:latin typeface="Arial" panose="020B0604020202020204" pitchFamily="34" charset="0"/>
                <a:cs typeface="Arial" panose="020B0604020202020204" pitchFamily="34" charset="0"/>
              </a:rPr>
              <a:t>Language: Example: Finding the right word</a:t>
            </a:r>
          </a:p>
          <a:p>
            <a:pPr defTabSz="930138">
              <a:spcBef>
                <a:spcPct val="0"/>
              </a:spcBef>
              <a:buFontTx/>
              <a:buChar char="•"/>
            </a:pPr>
            <a:r>
              <a:rPr lang="en-US" altLang="en-US" dirty="0">
                <a:latin typeface="Arial" panose="020B0604020202020204" pitchFamily="34" charset="0"/>
                <a:cs typeface="Arial" panose="020B0604020202020204" pitchFamily="34" charset="0"/>
              </a:rPr>
              <a:t>Disorientation in time and space: Example: Getting lost in a familiar environment</a:t>
            </a:r>
          </a:p>
          <a:p>
            <a:pPr defTabSz="930138">
              <a:spcBef>
                <a:spcPct val="0"/>
              </a:spcBef>
              <a:buFontTx/>
              <a:buChar char="•"/>
            </a:pPr>
            <a:r>
              <a:rPr lang="en-US" altLang="en-US" dirty="0">
                <a:latin typeface="Arial" panose="020B0604020202020204" pitchFamily="34" charset="0"/>
                <a:cs typeface="Arial" panose="020B0604020202020204" pitchFamily="34" charset="0"/>
              </a:rPr>
              <a:t>Poor judgment: Example: Wearing a jacket on a hot summer day</a:t>
            </a:r>
          </a:p>
          <a:p>
            <a:pPr defTabSz="930138">
              <a:spcBef>
                <a:spcPct val="0"/>
              </a:spcBef>
              <a:buFontTx/>
              <a:buChar char="•"/>
            </a:pPr>
            <a:r>
              <a:rPr lang="en-US" altLang="en-US" dirty="0">
                <a:latin typeface="Arial" panose="020B0604020202020204" pitchFamily="34" charset="0"/>
                <a:cs typeface="Arial" panose="020B0604020202020204" pitchFamily="34" charset="0"/>
              </a:rPr>
              <a:t>Impaired depth perception: Example: Confusing a dark rug for a hole in the ground</a:t>
            </a:r>
          </a:p>
          <a:p>
            <a:pPr defTabSz="930138">
              <a:spcBef>
                <a:spcPct val="0"/>
              </a:spcBef>
            </a:pPr>
            <a:endParaRPr lang="en-US" altLang="en-US" dirty="0">
              <a:latin typeface="Arial" panose="020B0604020202020204" pitchFamily="34" charset="0"/>
              <a:cs typeface="Arial" panose="020B0604020202020204" pitchFamily="34" charset="0"/>
            </a:endParaRPr>
          </a:p>
          <a:p>
            <a:pPr defTabSz="930138">
              <a:spcBef>
                <a:spcPct val="0"/>
              </a:spcBef>
            </a:pPr>
            <a:r>
              <a:rPr lang="en-US" altLang="en-US" dirty="0">
                <a:latin typeface="Arial" panose="020B0604020202020204" pitchFamily="34" charset="0"/>
                <a:cs typeface="Arial" panose="020B0604020202020204" pitchFamily="34" charset="0"/>
              </a:rPr>
              <a:t>It</a:t>
            </a:r>
            <a:r>
              <a:rPr lang="en-US" altLang="en-US" baseline="0" dirty="0">
                <a:latin typeface="Arial" panose="020B0604020202020204" pitchFamily="34" charset="0"/>
                <a:cs typeface="Arial" panose="020B0604020202020204" pitchFamily="34" charset="0"/>
              </a:rPr>
              <a:t> is very important to note that the </a:t>
            </a:r>
            <a:r>
              <a:rPr lang="en-US" altLang="en-US" dirty="0">
                <a:latin typeface="Arial" panose="020B0604020202020204" pitchFamily="34" charset="0"/>
                <a:cs typeface="Arial" panose="020B0604020202020204" pitchFamily="34" charset="0"/>
              </a:rPr>
              <a:t>changes are not serious enough to affect a person’s function, ability to perform everyday activities.  </a:t>
            </a:r>
          </a:p>
          <a:p>
            <a:pPr defTabSz="930138">
              <a:spcBef>
                <a:spcPct val="0"/>
              </a:spcBef>
              <a:buFontTx/>
              <a:buChar char="•"/>
            </a:pPr>
            <a:endParaRPr lang="en-US" altLang="en-US" dirty="0">
              <a:latin typeface="Arial" panose="020B0604020202020204" pitchFamily="34" charset="0"/>
              <a:cs typeface="Arial" panose="020B0604020202020204" pitchFamily="34" charset="0"/>
            </a:endParaRPr>
          </a:p>
          <a:p>
            <a:pPr defTabSz="930138">
              <a:spcBef>
                <a:spcPct val="0"/>
              </a:spcBef>
              <a:buFontTx/>
              <a:buChar char="•"/>
            </a:pPr>
            <a:r>
              <a:rPr lang="en-US" altLang="en-US" dirty="0">
                <a:latin typeface="Arial" panose="020B0604020202020204" pitchFamily="34" charset="0"/>
                <a:cs typeface="Arial" panose="020B0604020202020204" pitchFamily="34" charset="0"/>
              </a:rPr>
              <a:t>The changes are not due to medical or mental health disorder for example</a:t>
            </a:r>
            <a:r>
              <a:rPr lang="en-US" altLang="en-US" baseline="0" dirty="0">
                <a:latin typeface="Arial" panose="020B0604020202020204" pitchFamily="34" charset="0"/>
                <a:cs typeface="Arial" panose="020B0604020202020204" pitchFamily="34" charset="0"/>
              </a:rPr>
              <a:t>: depression, hypothyroidism, etc. </a:t>
            </a:r>
            <a:endParaRPr lang="en-US" altLang="en-US" dirty="0">
              <a:latin typeface="Arial" panose="020B0604020202020204" pitchFamily="34" charset="0"/>
              <a:cs typeface="Arial" panose="020B0604020202020204" pitchFamily="34" charset="0"/>
            </a:endParaRPr>
          </a:p>
          <a:p>
            <a:pPr defTabSz="930138">
              <a:spcBef>
                <a:spcPct val="0"/>
              </a:spcBef>
              <a:buFontTx/>
              <a:buChar char="•"/>
            </a:pPr>
            <a:endParaRPr lang="en-US" altLang="en-US" dirty="0">
              <a:latin typeface="Arial" panose="020B0604020202020204" pitchFamily="34" charset="0"/>
              <a:cs typeface="Arial" panose="020B0604020202020204" pitchFamily="34" charset="0"/>
            </a:endParaRPr>
          </a:p>
          <a:p>
            <a:pPr defTabSz="930138">
              <a:spcBef>
                <a:spcPct val="0"/>
              </a:spcBef>
              <a:buFontTx/>
              <a:buChar char="•"/>
              <a:defRPr/>
            </a:pPr>
            <a:r>
              <a:rPr lang="en-US" altLang="en-US" dirty="0">
                <a:latin typeface="Arial" panose="020B0604020202020204" pitchFamily="34" charset="0"/>
                <a:cs typeface="Arial" panose="020B0604020202020204" pitchFamily="34" charset="0"/>
              </a:rPr>
              <a:t>See Alzheimer Society – MCI </a:t>
            </a:r>
          </a:p>
          <a:p>
            <a:pPr defTabSz="930138">
              <a:spcBef>
                <a:spcPct val="0"/>
              </a:spcBef>
              <a:buFontTx/>
              <a:buChar char="•"/>
            </a:pPr>
            <a:endParaRPr lang="en-US" altLang="en-US" dirty="0">
              <a:latin typeface="Arial" panose="020B0604020202020204" pitchFamily="34" charset="0"/>
              <a:cs typeface="Arial" panose="020B0604020202020204" pitchFamily="34" charset="0"/>
            </a:endParaRPr>
          </a:p>
          <a:p>
            <a:pPr defTabSz="930138"/>
            <a:endParaRPr lang="fr-CA" altLang="en-US" dirty="0">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16</a:t>
            </a:fld>
            <a:endParaRPr lang="en-US" altLang="en-US" sz="1200"/>
          </a:p>
        </p:txBody>
      </p:sp>
    </p:spTree>
    <p:extLst>
      <p:ext uri="{BB962C8B-B14F-4D97-AF65-F5344CB8AC3E}">
        <p14:creationId xmlns:p14="http://schemas.microsoft.com/office/powerpoint/2010/main" val="968134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77500" lnSpcReduction="20000"/>
          </a:bodyPr>
          <a:lstStyle/>
          <a:p>
            <a:r>
              <a:rPr lang="fr-CA" altLang="en-US">
                <a:latin typeface="Arial" panose="020B0604020202020204" pitchFamily="34" charset="0"/>
                <a:cs typeface="Arial" panose="020B0604020202020204" pitchFamily="34" charset="0"/>
              </a:rPr>
              <a:t>Jen</a:t>
            </a:r>
          </a:p>
          <a:p>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Not</a:t>
            </a:r>
            <a:r>
              <a:rPr lang="fr-CA" altLang="en-US" baseline="0">
                <a:latin typeface="Arial" panose="020B0604020202020204" pitchFamily="34" charset="0"/>
                <a:cs typeface="Arial" panose="020B0604020202020204" pitchFamily="34" charset="0"/>
              </a:rPr>
              <a:t> all </a:t>
            </a:r>
            <a:r>
              <a:rPr lang="fr-CA" altLang="en-US" baseline="0" err="1">
                <a:latin typeface="Arial" panose="020B0604020202020204" pitchFamily="34" charset="0"/>
                <a:cs typeface="Arial" panose="020B0604020202020204" pitchFamily="34" charset="0"/>
              </a:rPr>
              <a:t>persons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MCI </a:t>
            </a:r>
            <a:r>
              <a:rPr lang="fr-CA" altLang="en-US" baseline="0" err="1">
                <a:latin typeface="Arial" panose="020B0604020202020204" pitchFamily="34" charset="0"/>
                <a:cs typeface="Arial" panose="020B0604020202020204" pitchFamily="34" charset="0"/>
              </a:rPr>
              <a:t>will</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progress</a:t>
            </a:r>
            <a:r>
              <a:rPr lang="fr-CA" altLang="en-US" baseline="0">
                <a:latin typeface="Arial" panose="020B0604020202020204" pitchFamily="34" charset="0"/>
                <a:cs typeface="Arial" panose="020B0604020202020204" pitchFamily="34" charset="0"/>
              </a:rPr>
              <a:t> to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a:t>
            </a:r>
            <a:endParaRPr lang="fr-CA" altLang="en-US">
              <a:latin typeface="Arial" panose="020B0604020202020204" pitchFamily="34" charset="0"/>
              <a:cs typeface="Arial" panose="020B0604020202020204" pitchFamily="34" charset="0"/>
            </a:endParaRPr>
          </a:p>
          <a:p>
            <a:pPr>
              <a:spcBef>
                <a:spcPct val="0"/>
              </a:spcBef>
            </a:pPr>
            <a:endParaRPr lang="en-US" altLang="en-US">
              <a:latin typeface="Arial" panose="020B0604020202020204" pitchFamily="34" charset="0"/>
              <a:cs typeface="Arial" panose="020B0604020202020204" pitchFamily="34" charset="0"/>
            </a:endParaRPr>
          </a:p>
          <a:p>
            <a:pPr>
              <a:spcBef>
                <a:spcPct val="0"/>
              </a:spcBef>
            </a:pPr>
            <a:r>
              <a:rPr lang="en-US" altLang="en-US">
                <a:latin typeface="Arial" panose="020B0604020202020204" pitchFamily="34" charset="0"/>
                <a:cs typeface="Arial" panose="020B0604020202020204" pitchFamily="34" charset="0"/>
              </a:rPr>
              <a:t>For unknown reasons, some people with MCI remain stable and a few even improve.</a:t>
            </a:r>
          </a:p>
          <a:p>
            <a:pPr>
              <a:spcBef>
                <a:spcPct val="0"/>
              </a:spcBef>
            </a:pPr>
            <a:endParaRPr lang="en-US" altLang="en-US">
              <a:latin typeface="Arial" panose="020B0604020202020204" pitchFamily="34" charset="0"/>
              <a:cs typeface="Arial" panose="020B0604020202020204" pitchFamily="34" charset="0"/>
            </a:endParaRPr>
          </a:p>
          <a:p>
            <a:pPr>
              <a:spcBef>
                <a:spcPct val="0"/>
              </a:spcBef>
            </a:pPr>
            <a:r>
              <a:rPr lang="en-US" altLang="en-US">
                <a:latin typeface="Arial" panose="020B0604020202020204" pitchFamily="34" charset="0"/>
                <a:cs typeface="Arial" panose="020B0604020202020204" pitchFamily="34" charset="0"/>
              </a:rPr>
              <a:t>However,</a:t>
            </a:r>
            <a:r>
              <a:rPr lang="en-US" altLang="en-US" baseline="0">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MCI is widely viewed as a transitional state between normal aging and AD or another dementia</a:t>
            </a:r>
          </a:p>
          <a:p>
            <a:pPr>
              <a:spcBef>
                <a:spcPct val="0"/>
              </a:spcBef>
            </a:pPr>
            <a:endParaRPr lang="en-US" altLang="en-US">
              <a:latin typeface="Arial" panose="020B0604020202020204" pitchFamily="34" charset="0"/>
              <a:cs typeface="Arial" panose="020B0604020202020204" pitchFamily="34" charset="0"/>
            </a:endParaRPr>
          </a:p>
          <a:p>
            <a:r>
              <a:rPr lang="en-US" altLang="en-US">
                <a:latin typeface="Arial" panose="020B0604020202020204" pitchFamily="34" charset="0"/>
                <a:cs typeface="Arial" panose="020B0604020202020204" pitchFamily="34" charset="0"/>
              </a:rPr>
              <a:t>Overall, studies estimate that </a:t>
            </a:r>
            <a:r>
              <a:rPr lang="en-US" altLang="en-US" b="1">
                <a:latin typeface="Arial" panose="020B0604020202020204" pitchFamily="34" charset="0"/>
                <a:cs typeface="Arial" panose="020B0604020202020204" pitchFamily="34" charset="0"/>
              </a:rPr>
              <a:t>10-15% of people with MCI progress to</a:t>
            </a:r>
            <a:r>
              <a:rPr lang="en-US" altLang="en-US" b="1" baseline="0">
                <a:latin typeface="Arial" panose="020B0604020202020204" pitchFamily="34" charset="0"/>
                <a:cs typeface="Arial" panose="020B0604020202020204" pitchFamily="34" charset="0"/>
              </a:rPr>
              <a:t> dementia</a:t>
            </a:r>
            <a:r>
              <a:rPr lang="en-US" altLang="en-US" b="1">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each year. </a:t>
            </a:r>
          </a:p>
          <a:p>
            <a:endParaRPr lang="en-US" altLang="en-US">
              <a:latin typeface="Arial" panose="020B0604020202020204" pitchFamily="34" charset="0"/>
              <a:cs typeface="Arial" panose="020B0604020202020204" pitchFamily="34" charset="0"/>
            </a:endParaRPr>
          </a:p>
          <a:p>
            <a:r>
              <a:rPr lang="en-US" altLang="en-US">
                <a:latin typeface="Arial" panose="020B0604020202020204" pitchFamily="34" charset="0"/>
                <a:cs typeface="Arial" panose="020B0604020202020204" pitchFamily="34" charset="0"/>
              </a:rPr>
              <a:t>There are no medications available</a:t>
            </a:r>
            <a:r>
              <a:rPr lang="en-US" altLang="en-US" baseline="0">
                <a:latin typeface="Arial" panose="020B0604020202020204" pitchFamily="34" charset="0"/>
                <a:cs typeface="Arial" panose="020B0604020202020204" pitchFamily="34" charset="0"/>
              </a:rPr>
              <a:t> to cure MCI</a:t>
            </a:r>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								Alzheimer Society </a:t>
            </a:r>
          </a:p>
          <a:p>
            <a:r>
              <a:rPr lang="fr-CA" altLang="en-US" err="1">
                <a:latin typeface="Arial" panose="020B0604020202020204" pitchFamily="34" charset="0"/>
                <a:cs typeface="Arial" panose="020B0604020202020204" pitchFamily="34" charset="0"/>
              </a:rPr>
              <a:t>Practical</a:t>
            </a:r>
            <a:r>
              <a:rPr lang="fr-CA" altLang="en-US">
                <a:latin typeface="Arial" panose="020B0604020202020204" pitchFamily="34" charset="0"/>
                <a:cs typeface="Arial" panose="020B0604020202020204" pitchFamily="34" charset="0"/>
              </a:rPr>
              <a:t> memory </a:t>
            </a:r>
            <a:r>
              <a:rPr lang="fr-CA" altLang="en-US" err="1">
                <a:latin typeface="Arial" panose="020B0604020202020204" pitchFamily="34" charset="0"/>
                <a:cs typeface="Arial" panose="020B0604020202020204" pitchFamily="34" charset="0"/>
              </a:rPr>
              <a:t>strategies</a:t>
            </a:r>
            <a:r>
              <a:rPr lang="fr-CA" altLang="en-US">
                <a:latin typeface="Arial" panose="020B0604020202020204" pitchFamily="34" charset="0"/>
                <a:cs typeface="Arial" panose="020B0604020202020204" pitchFamily="34" charset="0"/>
              </a:rPr>
              <a:t> – </a:t>
            </a:r>
            <a:r>
              <a:rPr lang="fr-CA" altLang="en-US" err="1">
                <a:latin typeface="Arial" panose="020B0604020202020204" pitchFamily="34" charset="0"/>
                <a:cs typeface="Arial" panose="020B0604020202020204" pitchFamily="34" charset="0"/>
              </a:rPr>
              <a:t>Examples</a:t>
            </a:r>
            <a:r>
              <a:rPr lang="fr-CA" altLang="en-US">
                <a:latin typeface="Arial" panose="020B0604020202020204" pitchFamily="34" charset="0"/>
                <a:cs typeface="Arial" panose="020B0604020202020204" pitchFamily="34" charset="0"/>
              </a:rPr>
              <a:t>:</a:t>
            </a:r>
          </a:p>
          <a:p>
            <a:r>
              <a:rPr lang="fr-CA" altLang="en-US" err="1">
                <a:latin typeface="Arial" panose="020B0604020202020204" pitchFamily="34" charset="0"/>
                <a:cs typeface="Arial" panose="020B0604020202020204" pitchFamily="34" charset="0"/>
              </a:rPr>
              <a:t>Electronic</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calendars</a:t>
            </a:r>
            <a:r>
              <a:rPr lang="fr-CA" altLang="en-US">
                <a:latin typeface="Arial" panose="020B0604020202020204" pitchFamily="34" charset="0"/>
                <a:cs typeface="Arial" panose="020B0604020202020204" pitchFamily="34" charset="0"/>
              </a:rPr>
              <a:t> on smart phone or computer</a:t>
            </a:r>
          </a:p>
          <a:p>
            <a:r>
              <a:rPr lang="fr-CA" altLang="en-US">
                <a:latin typeface="Arial" panose="020B0604020202020204" pitchFamily="34" charset="0"/>
                <a:cs typeface="Arial" panose="020B0604020202020204" pitchFamily="34" charset="0"/>
              </a:rPr>
              <a:t>Paper </a:t>
            </a:r>
            <a:r>
              <a:rPr lang="fr-CA" altLang="en-US" err="1">
                <a:latin typeface="Arial" panose="020B0604020202020204" pitchFamily="34" charset="0"/>
                <a:cs typeface="Arial" panose="020B0604020202020204" pitchFamily="34" charset="0"/>
              </a:rPr>
              <a:t>based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aids</a:t>
            </a:r>
            <a:r>
              <a:rPr lang="fr-CA" altLang="en-US">
                <a:latin typeface="Arial" panose="020B0604020202020204" pitchFamily="34" charset="0"/>
                <a:cs typeface="Arial" panose="020B0604020202020204" pitchFamily="34" charset="0"/>
              </a:rPr>
              <a:t> – </a:t>
            </a:r>
            <a:r>
              <a:rPr lang="fr-CA" altLang="en-US" err="1">
                <a:latin typeface="Arial" panose="020B0604020202020204" pitchFamily="34" charset="0"/>
                <a:cs typeface="Arial" panose="020B0604020202020204" pitchFamily="34" charset="0"/>
              </a:rPr>
              <a:t>calendars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diaries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lists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sticky</a:t>
            </a:r>
            <a:r>
              <a:rPr lang="fr-CA" altLang="en-US">
                <a:latin typeface="Arial" panose="020B0604020202020204" pitchFamily="34" charset="0"/>
                <a:cs typeface="Arial" panose="020B0604020202020204" pitchFamily="34" charset="0"/>
              </a:rPr>
              <a:t> notes </a:t>
            </a:r>
          </a:p>
          <a:p>
            <a:r>
              <a:rPr lang="fr-CA" altLang="en-US" err="1">
                <a:latin typeface="Arial" panose="020B0604020202020204" pitchFamily="34" charset="0"/>
                <a:cs typeface="Arial" panose="020B0604020202020204" pitchFamily="34" charset="0"/>
              </a:rPr>
              <a:t>Voicemail</a:t>
            </a:r>
            <a:r>
              <a:rPr lang="fr-CA" altLang="en-US">
                <a:latin typeface="Arial" panose="020B0604020202020204" pitchFamily="34" charset="0"/>
                <a:cs typeface="Arial" panose="020B0604020202020204" pitchFamily="34" charset="0"/>
              </a:rPr>
              <a:t> to </a:t>
            </a:r>
            <a:r>
              <a:rPr lang="fr-CA" altLang="en-US" err="1">
                <a:latin typeface="Arial" panose="020B0604020202020204" pitchFamily="34" charset="0"/>
                <a:cs typeface="Arial" panose="020B0604020202020204" pitchFamily="34" charset="0"/>
              </a:rPr>
              <a:t>leave</a:t>
            </a:r>
            <a:r>
              <a:rPr lang="fr-CA" altLang="en-US">
                <a:latin typeface="Arial" panose="020B0604020202020204" pitchFamily="34" charset="0"/>
                <a:cs typeface="Arial" panose="020B0604020202020204" pitchFamily="34" charset="0"/>
              </a:rPr>
              <a:t> messages as </a:t>
            </a:r>
            <a:r>
              <a:rPr lang="fr-CA" altLang="en-US" err="1">
                <a:latin typeface="Arial" panose="020B0604020202020204" pitchFamily="34" charset="0"/>
                <a:cs typeface="Arial" panose="020B0604020202020204" pitchFamily="34" charset="0"/>
              </a:rPr>
              <a:t>reminders</a:t>
            </a:r>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A </a:t>
            </a:r>
            <a:r>
              <a:rPr lang="fr-CA" altLang="en-US" err="1">
                <a:latin typeface="Arial" panose="020B0604020202020204" pitchFamily="34" charset="0"/>
                <a:cs typeface="Arial" panose="020B0604020202020204" pitchFamily="34" charset="0"/>
              </a:rPr>
              <a:t>diagnosis</a:t>
            </a:r>
            <a:r>
              <a:rPr lang="fr-CA" altLang="en-US" baseline="0">
                <a:latin typeface="Arial" panose="020B0604020202020204" pitchFamily="34" charset="0"/>
                <a:cs typeface="Arial" panose="020B0604020202020204" pitchFamily="34" charset="0"/>
              </a:rPr>
              <a:t> of MCI can lead to </a:t>
            </a:r>
            <a:r>
              <a:rPr lang="fr-CA" altLang="en-US" baseline="0" err="1">
                <a:latin typeface="Arial" panose="020B0604020202020204" pitchFamily="34" charset="0"/>
                <a:cs typeface="Arial" panose="020B0604020202020204" pitchFamily="34" charset="0"/>
              </a:rPr>
              <a:t>acknowledgement</a:t>
            </a:r>
            <a:r>
              <a:rPr lang="fr-CA" altLang="en-US" baseline="0">
                <a:latin typeface="Arial" panose="020B0604020202020204" pitchFamily="34" charset="0"/>
                <a:cs typeface="Arial" panose="020B0604020202020204" pitchFamily="34" charset="0"/>
              </a:rPr>
              <a:t> and </a:t>
            </a:r>
            <a:r>
              <a:rPr lang="fr-CA" altLang="en-US" baseline="0" err="1">
                <a:latin typeface="Arial" panose="020B0604020202020204" pitchFamily="34" charset="0"/>
                <a:cs typeface="Arial" panose="020B0604020202020204" pitchFamily="34" charset="0"/>
              </a:rPr>
              <a:t>treatment</a:t>
            </a:r>
            <a:r>
              <a:rPr lang="fr-CA" altLang="en-US" baseline="0">
                <a:latin typeface="Arial" panose="020B0604020202020204" pitchFamily="34" charset="0"/>
                <a:cs typeface="Arial" panose="020B0604020202020204" pitchFamily="34" charset="0"/>
              </a:rPr>
              <a:t> of </a:t>
            </a:r>
            <a:r>
              <a:rPr lang="fr-CA" altLang="en-US" baseline="0" err="1">
                <a:latin typeface="Arial" panose="020B0604020202020204" pitchFamily="34" charset="0"/>
                <a:cs typeface="Arial" panose="020B0604020202020204" pitchFamily="34" charset="0"/>
              </a:rPr>
              <a:t>risk</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factors</a:t>
            </a:r>
            <a:r>
              <a:rPr lang="fr-CA" altLang="en-US" baseline="0">
                <a:latin typeface="Arial" panose="020B0604020202020204" pitchFamily="34" charset="0"/>
                <a:cs typeface="Arial" panose="020B0604020202020204" pitchFamily="34" charset="0"/>
              </a:rPr>
              <a:t> for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a:t>
            </a:r>
          </a:p>
          <a:p>
            <a:r>
              <a:rPr lang="fr-CA" altLang="en-US" baseline="0">
                <a:latin typeface="Arial" panose="020B0604020202020204" pitchFamily="34" charset="0"/>
                <a:cs typeface="Arial" panose="020B0604020202020204" pitchFamily="34" charset="0"/>
              </a:rPr>
              <a:t>           </a:t>
            </a:r>
          </a:p>
          <a:p>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Society of Ottawa &amp; Renfrew County 	</a:t>
            </a:r>
          </a:p>
          <a:p>
            <a:endParaRPr lang="fr-CA" altLang="en-US" baseline="0">
              <a:latin typeface="Arial" panose="020B0604020202020204" pitchFamily="34" charset="0"/>
              <a:cs typeface="Arial" panose="020B0604020202020204" pitchFamily="34" charset="0"/>
            </a:endParaRPr>
          </a:p>
          <a:p>
            <a:r>
              <a:rPr lang="fr-CA" altLang="en-US" baseline="0">
                <a:latin typeface="Arial" panose="020B0604020202020204" pitchFamily="34" charset="0"/>
                <a:cs typeface="Arial" panose="020B0604020202020204" pitchFamily="34" charset="0"/>
              </a:rPr>
              <a:t>So </a:t>
            </a:r>
            <a:r>
              <a:rPr lang="fr-CA" altLang="en-US" baseline="0" err="1">
                <a:latin typeface="Arial" panose="020B0604020202020204" pitchFamily="34" charset="0"/>
                <a:cs typeface="Arial" panose="020B0604020202020204" pitchFamily="34" charset="0"/>
              </a:rPr>
              <a:t>keeping</a:t>
            </a:r>
            <a:r>
              <a:rPr lang="fr-CA" altLang="en-US" baseline="0">
                <a:latin typeface="Arial" panose="020B0604020202020204" pitchFamily="34" charset="0"/>
                <a:cs typeface="Arial" panose="020B0604020202020204" pitchFamily="34" charset="0"/>
              </a:rPr>
              <a:t> the </a:t>
            </a:r>
            <a:r>
              <a:rPr lang="fr-CA" altLang="en-US" baseline="0" err="1">
                <a:latin typeface="Arial" panose="020B0604020202020204" pitchFamily="34" charset="0"/>
                <a:cs typeface="Arial" panose="020B0604020202020204" pitchFamily="34" charset="0"/>
              </a:rPr>
              <a:t>brain</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healthy</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cannot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be</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understated</a:t>
            </a:r>
            <a:r>
              <a:rPr lang="fr-CA" altLang="en-US" baseline="0">
                <a:latin typeface="Arial" panose="020B0604020202020204" pitchFamily="34" charset="0"/>
                <a:cs typeface="Arial" panose="020B0604020202020204" pitchFamily="34" charset="0"/>
              </a:rPr>
              <a:t>.  It </a:t>
            </a:r>
            <a:r>
              <a:rPr lang="fr-CA" altLang="en-US" baseline="0" err="1">
                <a:latin typeface="Arial" panose="020B0604020202020204" pitchFamily="34" charset="0"/>
                <a:cs typeface="Arial" panose="020B0604020202020204" pitchFamily="34" charset="0"/>
              </a:rPr>
              <a:t>is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extremely</a:t>
            </a:r>
            <a:r>
              <a:rPr lang="fr-CA" altLang="en-US" baseline="0">
                <a:latin typeface="Arial" panose="020B0604020202020204" pitchFamily="34" charset="0"/>
                <a:cs typeface="Arial" panose="020B0604020202020204" pitchFamily="34" charset="0"/>
              </a:rPr>
              <a:t> important at </a:t>
            </a:r>
            <a:r>
              <a:rPr lang="fr-CA" altLang="en-US" baseline="0" err="1">
                <a:latin typeface="Arial" panose="020B0604020202020204" pitchFamily="34" charset="0"/>
                <a:cs typeface="Arial" panose="020B0604020202020204" pitchFamily="34" charset="0"/>
              </a:rPr>
              <a:t>this</a:t>
            </a:r>
            <a:r>
              <a:rPr lang="fr-CA" altLang="en-US" baseline="0">
                <a:latin typeface="Arial" panose="020B0604020202020204" pitchFamily="34" charset="0"/>
                <a:cs typeface="Arial" panose="020B0604020202020204" pitchFamily="34" charset="0"/>
              </a:rPr>
              <a:t> stage. </a:t>
            </a:r>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17</a:t>
            </a:fld>
            <a:endParaRPr lang="en-US" altLang="en-US" sz="1200"/>
          </a:p>
        </p:txBody>
      </p:sp>
    </p:spTree>
    <p:extLst>
      <p:ext uri="{BB962C8B-B14F-4D97-AF65-F5344CB8AC3E}">
        <p14:creationId xmlns:p14="http://schemas.microsoft.com/office/powerpoint/2010/main" val="955059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70000" lnSpcReduction="20000"/>
          </a:bodyPr>
          <a:lstStyle/>
          <a:p>
            <a:r>
              <a:rPr lang="fr-CA" altLang="en-US">
                <a:latin typeface="Arial" panose="020B0604020202020204" pitchFamily="34" charset="0"/>
                <a:cs typeface="Arial" panose="020B0604020202020204" pitchFamily="34" charset="0"/>
              </a:rPr>
              <a:t>Jen</a:t>
            </a:r>
          </a:p>
          <a:p>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Not</a:t>
            </a:r>
            <a:r>
              <a:rPr lang="fr-CA" altLang="en-US" baseline="0">
                <a:latin typeface="Arial" panose="020B0604020202020204" pitchFamily="34" charset="0"/>
                <a:cs typeface="Arial" panose="020B0604020202020204" pitchFamily="34" charset="0"/>
              </a:rPr>
              <a:t> all </a:t>
            </a:r>
            <a:r>
              <a:rPr lang="fr-CA" altLang="en-US" baseline="0" err="1">
                <a:latin typeface="Arial" panose="020B0604020202020204" pitchFamily="34" charset="0"/>
                <a:cs typeface="Arial" panose="020B0604020202020204" pitchFamily="34" charset="0"/>
              </a:rPr>
              <a:t>persons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MCI </a:t>
            </a:r>
            <a:r>
              <a:rPr lang="fr-CA" altLang="en-US" baseline="0" err="1">
                <a:latin typeface="Arial" panose="020B0604020202020204" pitchFamily="34" charset="0"/>
                <a:cs typeface="Arial" panose="020B0604020202020204" pitchFamily="34" charset="0"/>
              </a:rPr>
              <a:t>will</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progress</a:t>
            </a:r>
            <a:r>
              <a:rPr lang="fr-CA" altLang="en-US" baseline="0">
                <a:latin typeface="Arial" panose="020B0604020202020204" pitchFamily="34" charset="0"/>
                <a:cs typeface="Arial" panose="020B0604020202020204" pitchFamily="34" charset="0"/>
              </a:rPr>
              <a:t> to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a:t>
            </a:r>
            <a:endParaRPr lang="fr-CA" altLang="en-US">
              <a:latin typeface="Arial" panose="020B0604020202020204" pitchFamily="34" charset="0"/>
              <a:cs typeface="Arial" panose="020B0604020202020204" pitchFamily="34" charset="0"/>
            </a:endParaRPr>
          </a:p>
          <a:p>
            <a:pPr>
              <a:spcBef>
                <a:spcPct val="0"/>
              </a:spcBef>
            </a:pPr>
            <a:endParaRPr lang="en-US" altLang="en-US">
              <a:latin typeface="Arial" panose="020B0604020202020204" pitchFamily="34" charset="0"/>
              <a:cs typeface="Arial" panose="020B0604020202020204" pitchFamily="34" charset="0"/>
            </a:endParaRPr>
          </a:p>
          <a:p>
            <a:pPr>
              <a:spcBef>
                <a:spcPct val="0"/>
              </a:spcBef>
            </a:pPr>
            <a:r>
              <a:rPr lang="en-US" altLang="en-US">
                <a:latin typeface="Arial" panose="020B0604020202020204" pitchFamily="34" charset="0"/>
                <a:cs typeface="Arial" panose="020B0604020202020204" pitchFamily="34" charset="0"/>
              </a:rPr>
              <a:t>For unknown reasons, some people with MCI remain stable and a few even improve.</a:t>
            </a:r>
          </a:p>
          <a:p>
            <a:pPr>
              <a:spcBef>
                <a:spcPct val="0"/>
              </a:spcBef>
            </a:pPr>
            <a:endParaRPr lang="en-US" altLang="en-US">
              <a:latin typeface="Arial" panose="020B0604020202020204" pitchFamily="34" charset="0"/>
              <a:cs typeface="Arial" panose="020B0604020202020204" pitchFamily="34" charset="0"/>
            </a:endParaRPr>
          </a:p>
          <a:p>
            <a:pPr>
              <a:spcBef>
                <a:spcPct val="0"/>
              </a:spcBef>
            </a:pPr>
            <a:r>
              <a:rPr lang="en-US" altLang="en-US">
                <a:latin typeface="Arial" panose="020B0604020202020204" pitchFamily="34" charset="0"/>
                <a:cs typeface="Arial" panose="020B0604020202020204" pitchFamily="34" charset="0"/>
              </a:rPr>
              <a:t>However,</a:t>
            </a:r>
            <a:r>
              <a:rPr lang="en-US" altLang="en-US" baseline="0">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MCI is widely viewed as a transitional state between normal aging and AD or another dementia</a:t>
            </a:r>
          </a:p>
          <a:p>
            <a:pPr>
              <a:spcBef>
                <a:spcPct val="0"/>
              </a:spcBef>
            </a:pPr>
            <a:endParaRPr lang="en-US" altLang="en-US">
              <a:latin typeface="Arial" panose="020B0604020202020204" pitchFamily="34" charset="0"/>
              <a:cs typeface="Arial" panose="020B0604020202020204" pitchFamily="34" charset="0"/>
            </a:endParaRPr>
          </a:p>
          <a:p>
            <a:r>
              <a:rPr lang="en-US" altLang="en-US">
                <a:latin typeface="Arial" panose="020B0604020202020204" pitchFamily="34" charset="0"/>
                <a:cs typeface="Arial" panose="020B0604020202020204" pitchFamily="34" charset="0"/>
              </a:rPr>
              <a:t>Overall, studies estimate that </a:t>
            </a:r>
            <a:r>
              <a:rPr lang="en-US" altLang="en-US" b="1">
                <a:latin typeface="Arial" panose="020B0604020202020204" pitchFamily="34" charset="0"/>
                <a:cs typeface="Arial" panose="020B0604020202020204" pitchFamily="34" charset="0"/>
              </a:rPr>
              <a:t>10-15% of people with MCI progress to</a:t>
            </a:r>
            <a:r>
              <a:rPr lang="en-US" altLang="en-US" b="1" baseline="0">
                <a:latin typeface="Arial" panose="020B0604020202020204" pitchFamily="34" charset="0"/>
                <a:cs typeface="Arial" panose="020B0604020202020204" pitchFamily="34" charset="0"/>
              </a:rPr>
              <a:t> dementia</a:t>
            </a:r>
            <a:r>
              <a:rPr lang="en-US" altLang="en-US" b="1">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each year. </a:t>
            </a:r>
          </a:p>
          <a:p>
            <a:endParaRPr lang="en-US" altLang="en-US">
              <a:latin typeface="Arial" panose="020B0604020202020204" pitchFamily="34" charset="0"/>
              <a:cs typeface="Arial" panose="020B0604020202020204" pitchFamily="34" charset="0"/>
            </a:endParaRPr>
          </a:p>
          <a:p>
            <a:r>
              <a:rPr lang="en-US" altLang="en-US">
                <a:latin typeface="Arial" panose="020B0604020202020204" pitchFamily="34" charset="0"/>
                <a:cs typeface="Arial" panose="020B0604020202020204" pitchFamily="34" charset="0"/>
              </a:rPr>
              <a:t>There are no medications available</a:t>
            </a:r>
            <a:r>
              <a:rPr lang="en-US" altLang="en-US" baseline="0">
                <a:latin typeface="Arial" panose="020B0604020202020204" pitchFamily="34" charset="0"/>
                <a:cs typeface="Arial" panose="020B0604020202020204" pitchFamily="34" charset="0"/>
              </a:rPr>
              <a:t> to cure MCI</a:t>
            </a:r>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								Alzheimer Society </a:t>
            </a:r>
          </a:p>
          <a:p>
            <a:r>
              <a:rPr lang="fr-CA" altLang="en-US" err="1">
                <a:latin typeface="Arial" panose="020B0604020202020204" pitchFamily="34" charset="0"/>
                <a:cs typeface="Arial" panose="020B0604020202020204" pitchFamily="34" charset="0"/>
              </a:rPr>
              <a:t>Practical</a:t>
            </a:r>
            <a:r>
              <a:rPr lang="fr-CA" altLang="en-US">
                <a:latin typeface="Arial" panose="020B0604020202020204" pitchFamily="34" charset="0"/>
                <a:cs typeface="Arial" panose="020B0604020202020204" pitchFamily="34" charset="0"/>
              </a:rPr>
              <a:t> memory </a:t>
            </a:r>
            <a:r>
              <a:rPr lang="fr-CA" altLang="en-US" err="1">
                <a:latin typeface="Arial" panose="020B0604020202020204" pitchFamily="34" charset="0"/>
                <a:cs typeface="Arial" panose="020B0604020202020204" pitchFamily="34" charset="0"/>
              </a:rPr>
              <a:t>strategies</a:t>
            </a:r>
            <a:r>
              <a:rPr lang="fr-CA" altLang="en-US">
                <a:latin typeface="Arial" panose="020B0604020202020204" pitchFamily="34" charset="0"/>
                <a:cs typeface="Arial" panose="020B0604020202020204" pitchFamily="34" charset="0"/>
              </a:rPr>
              <a:t> – </a:t>
            </a:r>
            <a:r>
              <a:rPr lang="fr-CA" altLang="en-US" err="1">
                <a:latin typeface="Arial" panose="020B0604020202020204" pitchFamily="34" charset="0"/>
                <a:cs typeface="Arial" panose="020B0604020202020204" pitchFamily="34" charset="0"/>
              </a:rPr>
              <a:t>Examples</a:t>
            </a:r>
            <a:r>
              <a:rPr lang="fr-CA" altLang="en-US">
                <a:latin typeface="Arial" panose="020B0604020202020204" pitchFamily="34" charset="0"/>
                <a:cs typeface="Arial" panose="020B0604020202020204" pitchFamily="34" charset="0"/>
              </a:rPr>
              <a:t>:</a:t>
            </a:r>
          </a:p>
          <a:p>
            <a:r>
              <a:rPr lang="fr-CA" altLang="en-US" err="1">
                <a:latin typeface="Arial" panose="020B0604020202020204" pitchFamily="34" charset="0"/>
                <a:cs typeface="Arial" panose="020B0604020202020204" pitchFamily="34" charset="0"/>
              </a:rPr>
              <a:t>Electronic</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calendars</a:t>
            </a:r>
            <a:r>
              <a:rPr lang="fr-CA" altLang="en-US">
                <a:latin typeface="Arial" panose="020B0604020202020204" pitchFamily="34" charset="0"/>
                <a:cs typeface="Arial" panose="020B0604020202020204" pitchFamily="34" charset="0"/>
              </a:rPr>
              <a:t> on smart phone or computer</a:t>
            </a:r>
          </a:p>
          <a:p>
            <a:r>
              <a:rPr lang="fr-CA" altLang="en-US">
                <a:latin typeface="Arial" panose="020B0604020202020204" pitchFamily="34" charset="0"/>
                <a:cs typeface="Arial" panose="020B0604020202020204" pitchFamily="34" charset="0"/>
              </a:rPr>
              <a:t>Paper </a:t>
            </a:r>
            <a:r>
              <a:rPr lang="fr-CA" altLang="en-US" err="1">
                <a:latin typeface="Arial" panose="020B0604020202020204" pitchFamily="34" charset="0"/>
                <a:cs typeface="Arial" panose="020B0604020202020204" pitchFamily="34" charset="0"/>
              </a:rPr>
              <a:t>based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aids</a:t>
            </a:r>
            <a:r>
              <a:rPr lang="fr-CA" altLang="en-US">
                <a:latin typeface="Arial" panose="020B0604020202020204" pitchFamily="34" charset="0"/>
                <a:cs typeface="Arial" panose="020B0604020202020204" pitchFamily="34" charset="0"/>
              </a:rPr>
              <a:t> – </a:t>
            </a:r>
            <a:r>
              <a:rPr lang="fr-CA" altLang="en-US" err="1">
                <a:latin typeface="Arial" panose="020B0604020202020204" pitchFamily="34" charset="0"/>
                <a:cs typeface="Arial" panose="020B0604020202020204" pitchFamily="34" charset="0"/>
              </a:rPr>
              <a:t>calendars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diaries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lists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sticky</a:t>
            </a:r>
            <a:r>
              <a:rPr lang="fr-CA" altLang="en-US">
                <a:latin typeface="Arial" panose="020B0604020202020204" pitchFamily="34" charset="0"/>
                <a:cs typeface="Arial" panose="020B0604020202020204" pitchFamily="34" charset="0"/>
              </a:rPr>
              <a:t> notes </a:t>
            </a:r>
          </a:p>
          <a:p>
            <a:r>
              <a:rPr lang="fr-CA" altLang="en-US" err="1">
                <a:latin typeface="Arial" panose="020B0604020202020204" pitchFamily="34" charset="0"/>
                <a:cs typeface="Arial" panose="020B0604020202020204" pitchFamily="34" charset="0"/>
              </a:rPr>
              <a:t>Voicemail</a:t>
            </a:r>
            <a:r>
              <a:rPr lang="fr-CA" altLang="en-US">
                <a:latin typeface="Arial" panose="020B0604020202020204" pitchFamily="34" charset="0"/>
                <a:cs typeface="Arial" panose="020B0604020202020204" pitchFamily="34" charset="0"/>
              </a:rPr>
              <a:t> to </a:t>
            </a:r>
            <a:r>
              <a:rPr lang="fr-CA" altLang="en-US" err="1">
                <a:latin typeface="Arial" panose="020B0604020202020204" pitchFamily="34" charset="0"/>
                <a:cs typeface="Arial" panose="020B0604020202020204" pitchFamily="34" charset="0"/>
              </a:rPr>
              <a:t>leave</a:t>
            </a:r>
            <a:r>
              <a:rPr lang="fr-CA" altLang="en-US">
                <a:latin typeface="Arial" panose="020B0604020202020204" pitchFamily="34" charset="0"/>
                <a:cs typeface="Arial" panose="020B0604020202020204" pitchFamily="34" charset="0"/>
              </a:rPr>
              <a:t> messages as </a:t>
            </a:r>
            <a:r>
              <a:rPr lang="fr-CA" altLang="en-US" err="1">
                <a:latin typeface="Arial" panose="020B0604020202020204" pitchFamily="34" charset="0"/>
                <a:cs typeface="Arial" panose="020B0604020202020204" pitchFamily="34" charset="0"/>
              </a:rPr>
              <a:t>reminders</a:t>
            </a:r>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A </a:t>
            </a:r>
            <a:r>
              <a:rPr lang="fr-CA" altLang="en-US" err="1">
                <a:latin typeface="Arial" panose="020B0604020202020204" pitchFamily="34" charset="0"/>
                <a:cs typeface="Arial" panose="020B0604020202020204" pitchFamily="34" charset="0"/>
              </a:rPr>
              <a:t>diagnosis</a:t>
            </a:r>
            <a:r>
              <a:rPr lang="fr-CA" altLang="en-US" baseline="0">
                <a:latin typeface="Arial" panose="020B0604020202020204" pitchFamily="34" charset="0"/>
                <a:cs typeface="Arial" panose="020B0604020202020204" pitchFamily="34" charset="0"/>
              </a:rPr>
              <a:t> of MCI can lead to </a:t>
            </a:r>
            <a:r>
              <a:rPr lang="fr-CA" altLang="en-US" baseline="0" err="1">
                <a:latin typeface="Arial" panose="020B0604020202020204" pitchFamily="34" charset="0"/>
                <a:cs typeface="Arial" panose="020B0604020202020204" pitchFamily="34" charset="0"/>
              </a:rPr>
              <a:t>acknowledgement</a:t>
            </a:r>
            <a:r>
              <a:rPr lang="fr-CA" altLang="en-US" baseline="0">
                <a:latin typeface="Arial" panose="020B0604020202020204" pitchFamily="34" charset="0"/>
                <a:cs typeface="Arial" panose="020B0604020202020204" pitchFamily="34" charset="0"/>
              </a:rPr>
              <a:t> and </a:t>
            </a:r>
            <a:r>
              <a:rPr lang="fr-CA" altLang="en-US" baseline="0" err="1">
                <a:latin typeface="Arial" panose="020B0604020202020204" pitchFamily="34" charset="0"/>
                <a:cs typeface="Arial" panose="020B0604020202020204" pitchFamily="34" charset="0"/>
              </a:rPr>
              <a:t>treatment</a:t>
            </a:r>
            <a:r>
              <a:rPr lang="fr-CA" altLang="en-US" baseline="0">
                <a:latin typeface="Arial" panose="020B0604020202020204" pitchFamily="34" charset="0"/>
                <a:cs typeface="Arial" panose="020B0604020202020204" pitchFamily="34" charset="0"/>
              </a:rPr>
              <a:t> of </a:t>
            </a:r>
            <a:r>
              <a:rPr lang="fr-CA" altLang="en-US" baseline="0" err="1">
                <a:latin typeface="Arial" panose="020B0604020202020204" pitchFamily="34" charset="0"/>
                <a:cs typeface="Arial" panose="020B0604020202020204" pitchFamily="34" charset="0"/>
              </a:rPr>
              <a:t>risk</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factors</a:t>
            </a:r>
            <a:r>
              <a:rPr lang="fr-CA" altLang="en-US" baseline="0">
                <a:latin typeface="Arial" panose="020B0604020202020204" pitchFamily="34" charset="0"/>
                <a:cs typeface="Arial" panose="020B0604020202020204" pitchFamily="34" charset="0"/>
              </a:rPr>
              <a:t> for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a:t>
            </a:r>
          </a:p>
          <a:p>
            <a:r>
              <a:rPr lang="fr-CA" altLang="en-US" baseline="0">
                <a:latin typeface="Arial" panose="020B0604020202020204" pitchFamily="34" charset="0"/>
                <a:cs typeface="Arial" panose="020B0604020202020204" pitchFamily="34" charset="0"/>
              </a:rPr>
              <a:t>           </a:t>
            </a:r>
          </a:p>
          <a:p>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Society of Ottawa &amp; Renfrew County 	</a:t>
            </a:r>
          </a:p>
          <a:p>
            <a:endParaRPr lang="fr-CA" altLang="en-US" baseline="0">
              <a:latin typeface="Arial" panose="020B0604020202020204" pitchFamily="34" charset="0"/>
              <a:cs typeface="Arial" panose="020B0604020202020204" pitchFamily="34" charset="0"/>
            </a:endParaRPr>
          </a:p>
          <a:p>
            <a:r>
              <a:rPr lang="fr-CA" altLang="en-US" baseline="0">
                <a:latin typeface="Arial" panose="020B0604020202020204" pitchFamily="34" charset="0"/>
                <a:cs typeface="Arial" panose="020B0604020202020204" pitchFamily="34" charset="0"/>
              </a:rPr>
              <a:t>So </a:t>
            </a:r>
            <a:r>
              <a:rPr lang="fr-CA" altLang="en-US" baseline="0" err="1">
                <a:latin typeface="Arial" panose="020B0604020202020204" pitchFamily="34" charset="0"/>
                <a:cs typeface="Arial" panose="020B0604020202020204" pitchFamily="34" charset="0"/>
              </a:rPr>
              <a:t>keeping</a:t>
            </a:r>
            <a:r>
              <a:rPr lang="fr-CA" altLang="en-US" baseline="0">
                <a:latin typeface="Arial" panose="020B0604020202020204" pitchFamily="34" charset="0"/>
                <a:cs typeface="Arial" panose="020B0604020202020204" pitchFamily="34" charset="0"/>
              </a:rPr>
              <a:t> the </a:t>
            </a:r>
            <a:r>
              <a:rPr lang="fr-CA" altLang="en-US" baseline="0" err="1">
                <a:latin typeface="Arial" panose="020B0604020202020204" pitchFamily="34" charset="0"/>
                <a:cs typeface="Arial" panose="020B0604020202020204" pitchFamily="34" charset="0"/>
              </a:rPr>
              <a:t>brain</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healthy</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cannot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be</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understated</a:t>
            </a:r>
            <a:r>
              <a:rPr lang="fr-CA" altLang="en-US" baseline="0">
                <a:latin typeface="Arial" panose="020B0604020202020204" pitchFamily="34" charset="0"/>
                <a:cs typeface="Arial" panose="020B0604020202020204" pitchFamily="34" charset="0"/>
              </a:rPr>
              <a:t>.  It </a:t>
            </a:r>
            <a:r>
              <a:rPr lang="fr-CA" altLang="en-US" baseline="0" err="1">
                <a:latin typeface="Arial" panose="020B0604020202020204" pitchFamily="34" charset="0"/>
                <a:cs typeface="Arial" panose="020B0604020202020204" pitchFamily="34" charset="0"/>
              </a:rPr>
              <a:t>is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extremely</a:t>
            </a:r>
            <a:r>
              <a:rPr lang="fr-CA" altLang="en-US" baseline="0">
                <a:latin typeface="Arial" panose="020B0604020202020204" pitchFamily="34" charset="0"/>
                <a:cs typeface="Arial" panose="020B0604020202020204" pitchFamily="34" charset="0"/>
              </a:rPr>
              <a:t> important at </a:t>
            </a:r>
            <a:r>
              <a:rPr lang="fr-CA" altLang="en-US" baseline="0" err="1">
                <a:latin typeface="Arial" panose="020B0604020202020204" pitchFamily="34" charset="0"/>
                <a:cs typeface="Arial" panose="020B0604020202020204" pitchFamily="34" charset="0"/>
              </a:rPr>
              <a:t>this</a:t>
            </a:r>
            <a:r>
              <a:rPr lang="fr-CA" altLang="en-US" baseline="0">
                <a:latin typeface="Arial" panose="020B0604020202020204" pitchFamily="34" charset="0"/>
                <a:cs typeface="Arial" panose="020B0604020202020204" pitchFamily="34" charset="0"/>
              </a:rPr>
              <a:t> stage. </a:t>
            </a:r>
          </a:p>
          <a:p>
            <a:r>
              <a:rPr lang="en-US" altLang="en-US">
                <a:latin typeface="Arial" panose="020B0604020202020204" pitchFamily="34" charset="0"/>
                <a:cs typeface="Arial" panose="020B0604020202020204" pitchFamily="34" charset="0"/>
              </a:rPr>
              <a:t>Here</a:t>
            </a:r>
            <a:r>
              <a:rPr lang="en-US" altLang="en-US" baseline="0">
                <a:latin typeface="Arial" panose="020B0604020202020204" pitchFamily="34" charset="0"/>
                <a:cs typeface="Arial" panose="020B0604020202020204" pitchFamily="34" charset="0"/>
              </a:rPr>
              <a:t> is a list of risk factors for developing dementia.  Many of which have already been mentioned in previous slides.  </a:t>
            </a:r>
          </a:p>
          <a:p>
            <a:endParaRPr lang="en-US" altLang="en-US" baseline="0">
              <a:latin typeface="Arial" panose="020B0604020202020204" pitchFamily="34" charset="0"/>
              <a:cs typeface="Arial" panose="020B0604020202020204" pitchFamily="34" charset="0"/>
            </a:endParaRPr>
          </a:p>
          <a:p>
            <a:r>
              <a:rPr lang="en-US" altLang="en-US" baseline="0">
                <a:latin typeface="Arial" panose="020B0604020202020204" pitchFamily="34" charset="0"/>
                <a:cs typeface="Arial" panose="020B0604020202020204" pitchFamily="34" charset="0"/>
              </a:rPr>
              <a:t>Also if you remember from the beginning,  Timah mentioned that with Dementia, Delirium and Depression, having one of the three can increase the risk of developing one of the others.  So a person who has a delirium or who suffers from depression later in life will be at higher risk of developing dementia.  </a:t>
            </a:r>
            <a:endParaRPr lang="en-US"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18</a:t>
            </a:fld>
            <a:endParaRPr lang="en-US" altLang="en-US" sz="1200"/>
          </a:p>
        </p:txBody>
      </p:sp>
    </p:spTree>
    <p:extLst>
      <p:ext uri="{BB962C8B-B14F-4D97-AF65-F5344CB8AC3E}">
        <p14:creationId xmlns:p14="http://schemas.microsoft.com/office/powerpoint/2010/main" val="1676024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85000" lnSpcReduction="20000"/>
          </a:bodyPr>
          <a:lstStyle/>
          <a:p>
            <a:r>
              <a:rPr lang="fr-CA" altLang="en-US">
                <a:latin typeface="Arial" panose="020B0604020202020204" pitchFamily="34" charset="0"/>
                <a:cs typeface="Arial" panose="020B0604020202020204" pitchFamily="34" charset="0"/>
              </a:rPr>
              <a:t>Jen</a:t>
            </a:r>
          </a:p>
          <a:p>
            <a:r>
              <a:rPr lang="fr-CA" altLang="en-US" err="1">
                <a:latin typeface="Arial" panose="020B0604020202020204" pitchFamily="34" charset="0"/>
                <a:cs typeface="Arial" panose="020B0604020202020204" pitchFamily="34" charset="0"/>
              </a:rPr>
              <a:t>Needs</a:t>
            </a:r>
            <a:r>
              <a:rPr lang="fr-CA" altLang="en-US">
                <a:latin typeface="Arial" panose="020B0604020202020204" pitchFamily="34" charset="0"/>
                <a:cs typeface="Arial" panose="020B0604020202020204" pitchFamily="34" charset="0"/>
              </a:rPr>
              <a:t> updating</a:t>
            </a:r>
          </a:p>
          <a:p>
            <a:r>
              <a:rPr lang="fr-CA" altLang="en-US">
                <a:latin typeface="Arial" panose="020B0604020202020204" pitchFamily="34" charset="0"/>
                <a:cs typeface="Arial" panose="020B0604020202020204" pitchFamily="34" charset="0"/>
              </a:rPr>
              <a:t>The new DSM-5 </a:t>
            </a:r>
            <a:r>
              <a:rPr lang="fr-CA" altLang="en-US" err="1">
                <a:latin typeface="Arial" panose="020B0604020202020204" pitchFamily="34" charset="0"/>
                <a:cs typeface="Arial" panose="020B0604020202020204" pitchFamily="34" charset="0"/>
              </a:rPr>
              <a:t>was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released</a:t>
            </a:r>
            <a:r>
              <a:rPr lang="fr-CA" altLang="en-US">
                <a:latin typeface="Arial" panose="020B0604020202020204" pitchFamily="34" charset="0"/>
                <a:cs typeface="Arial" panose="020B0604020202020204" pitchFamily="34" charset="0"/>
              </a:rPr>
              <a:t> in May 2013. Roman </a:t>
            </a:r>
            <a:r>
              <a:rPr lang="fr-CA" altLang="en-US" err="1">
                <a:latin typeface="Arial" panose="020B0604020202020204" pitchFamily="34" charset="0"/>
                <a:cs typeface="Arial" panose="020B0604020202020204" pitchFamily="34" charset="0"/>
              </a:rPr>
              <a:t>numeralV</a:t>
            </a:r>
            <a:r>
              <a:rPr lang="fr-CA" altLang="en-US">
                <a:latin typeface="Arial" panose="020B0604020202020204" pitchFamily="34" charset="0"/>
                <a:cs typeface="Arial" panose="020B0604020202020204" pitchFamily="34" charset="0"/>
              </a:rPr>
              <a:t> has been </a:t>
            </a:r>
            <a:r>
              <a:rPr lang="fr-CA" altLang="en-US" err="1">
                <a:latin typeface="Arial" panose="020B0604020202020204" pitchFamily="34" charset="0"/>
                <a:cs typeface="Arial" panose="020B0604020202020204" pitchFamily="34" charset="0"/>
              </a:rPr>
              <a:t>replaced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with</a:t>
            </a:r>
            <a:r>
              <a:rPr lang="fr-CA" altLang="en-US">
                <a:latin typeface="Arial" panose="020B0604020202020204" pitchFamily="34" charset="0"/>
                <a:cs typeface="Arial" panose="020B0604020202020204" pitchFamily="34" charset="0"/>
              </a:rPr>
              <a:t> the </a:t>
            </a:r>
            <a:r>
              <a:rPr lang="fr-CA" altLang="en-US" err="1">
                <a:latin typeface="Arial" panose="020B0604020202020204" pitchFamily="34" charset="0"/>
                <a:cs typeface="Arial" panose="020B0604020202020204" pitchFamily="34" charset="0"/>
              </a:rPr>
              <a:t>arabic</a:t>
            </a:r>
            <a:r>
              <a:rPr lang="fr-CA" altLang="en-US">
                <a:latin typeface="Arial" panose="020B0604020202020204" pitchFamily="34" charset="0"/>
                <a:cs typeface="Arial" panose="020B0604020202020204" pitchFamily="34" charset="0"/>
              </a:rPr>
              <a:t> 5. </a:t>
            </a:r>
            <a:r>
              <a:rPr lang="fr-CA" altLang="en-US" err="1">
                <a:latin typeface="Arial" panose="020B0604020202020204" pitchFamily="34" charset="0"/>
                <a:cs typeface="Arial" panose="020B0604020202020204" pitchFamily="34" charset="0"/>
              </a:rPr>
              <a:t>Also</a:t>
            </a:r>
            <a:r>
              <a:rPr lang="fr-CA" altLang="en-US">
                <a:latin typeface="Arial" panose="020B0604020202020204" pitchFamily="34" charset="0"/>
                <a:cs typeface="Arial" panose="020B0604020202020204" pitchFamily="34" charset="0"/>
              </a:rPr>
              <a:t> the section on Delirium, </a:t>
            </a:r>
            <a:r>
              <a:rPr lang="fr-CA" altLang="en-US" err="1">
                <a:latin typeface="Arial" panose="020B0604020202020204" pitchFamily="34" charset="0"/>
                <a:cs typeface="Arial" panose="020B0604020202020204" pitchFamily="34" charset="0"/>
              </a:rPr>
              <a:t>dementia</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Amnestic</a:t>
            </a:r>
            <a:r>
              <a:rPr lang="fr-CA" altLang="en-US">
                <a:latin typeface="Arial" panose="020B0604020202020204" pitchFamily="34" charset="0"/>
                <a:cs typeface="Arial" panose="020B0604020202020204" pitchFamily="34" charset="0"/>
              </a:rPr>
              <a:t>, and </a:t>
            </a:r>
            <a:r>
              <a:rPr lang="fr-CA" altLang="en-US" err="1">
                <a:latin typeface="Arial" panose="020B0604020202020204" pitchFamily="34" charset="0"/>
                <a:cs typeface="Arial" panose="020B0604020202020204" pitchFamily="34" charset="0"/>
              </a:rPr>
              <a:t>other</a:t>
            </a:r>
            <a:r>
              <a:rPr lang="fr-CA" altLang="en-US">
                <a:latin typeface="Arial" panose="020B0604020202020204" pitchFamily="34" charset="0"/>
                <a:cs typeface="Arial" panose="020B0604020202020204" pitchFamily="34" charset="0"/>
              </a:rPr>
              <a:t> cognitive </a:t>
            </a:r>
            <a:r>
              <a:rPr lang="fr-CA" altLang="en-US" err="1">
                <a:latin typeface="Arial" panose="020B0604020202020204" pitchFamily="34" charset="0"/>
                <a:cs typeface="Arial" panose="020B0604020202020204" pitchFamily="34" charset="0"/>
              </a:rPr>
              <a:t>disorders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was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changed</a:t>
            </a:r>
            <a:r>
              <a:rPr lang="fr-CA" altLang="en-US">
                <a:latin typeface="Arial" panose="020B0604020202020204" pitchFamily="34" charset="0"/>
                <a:cs typeface="Arial" panose="020B0604020202020204" pitchFamily="34" charset="0"/>
              </a:rPr>
              <a:t> for neurocognitive </a:t>
            </a:r>
            <a:r>
              <a:rPr lang="fr-CA" altLang="en-US" err="1">
                <a:latin typeface="Arial" panose="020B0604020202020204" pitchFamily="34" charset="0"/>
                <a:cs typeface="Arial" panose="020B0604020202020204" pitchFamily="34" charset="0"/>
              </a:rPr>
              <a:t>disorder</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Term</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dementia</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was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eliminated</a:t>
            </a:r>
            <a:r>
              <a:rPr lang="fr-CA" altLang="en-US">
                <a:latin typeface="Arial" panose="020B0604020202020204" pitchFamily="34" charset="0"/>
                <a:cs typeface="Arial" panose="020B0604020202020204" pitchFamily="34" charset="0"/>
              </a:rPr>
              <a:t> and </a:t>
            </a:r>
            <a:r>
              <a:rPr lang="fr-CA" altLang="en-US" err="1">
                <a:latin typeface="Arial" panose="020B0604020202020204" pitchFamily="34" charset="0"/>
                <a:cs typeface="Arial" panose="020B0604020202020204" pitchFamily="34" charset="0"/>
              </a:rPr>
              <a:t>replaced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with</a:t>
            </a:r>
            <a:r>
              <a:rPr lang="fr-CA" altLang="en-US">
                <a:latin typeface="Arial" panose="020B0604020202020204" pitchFamily="34" charset="0"/>
                <a:cs typeface="Arial" panose="020B0604020202020204" pitchFamily="34" charset="0"/>
              </a:rPr>
              <a:t> minor and major neurocognitive </a:t>
            </a:r>
            <a:r>
              <a:rPr lang="fr-CA" altLang="en-US" err="1">
                <a:latin typeface="Arial" panose="020B0604020202020204" pitchFamily="34" charset="0"/>
                <a:cs typeface="Arial" panose="020B0604020202020204" pitchFamily="34" charset="0"/>
              </a:rPr>
              <a:t>disorders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such</a:t>
            </a:r>
            <a:r>
              <a:rPr lang="fr-CA" altLang="en-US">
                <a:latin typeface="Arial" panose="020B0604020202020204" pitchFamily="34" charset="0"/>
                <a:cs typeface="Arial" panose="020B0604020202020204" pitchFamily="34" charset="0"/>
              </a:rPr>
              <a:t> as AD, </a:t>
            </a:r>
            <a:r>
              <a:rPr lang="fr-CA" altLang="en-US" err="1">
                <a:latin typeface="Arial" panose="020B0604020202020204" pitchFamily="34" charset="0"/>
                <a:cs typeface="Arial" panose="020B0604020202020204" pitchFamily="34" charset="0"/>
              </a:rPr>
              <a:t>vascular</a:t>
            </a:r>
            <a:r>
              <a:rPr lang="fr-CA" altLang="en-US">
                <a:latin typeface="Arial" panose="020B0604020202020204" pitchFamily="34" charset="0"/>
                <a:cs typeface="Arial" panose="020B0604020202020204" pitchFamily="34" charset="0"/>
              </a:rPr>
              <a:t> neuro cognitive </a:t>
            </a:r>
            <a:r>
              <a:rPr lang="fr-CA" altLang="en-US" err="1">
                <a:latin typeface="Arial" panose="020B0604020202020204" pitchFamily="34" charset="0"/>
                <a:cs typeface="Arial" panose="020B0604020202020204" pitchFamily="34" charset="0"/>
              </a:rPr>
              <a:t>disorder</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frontotemporal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neurocongitive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disorder</a:t>
            </a:r>
            <a:r>
              <a:rPr lang="fr-CA" altLang="en-US">
                <a:latin typeface="Arial" panose="020B0604020202020204" pitchFamily="34" charset="0"/>
                <a:cs typeface="Arial" panose="020B0604020202020204" pitchFamily="34" charset="0"/>
              </a:rPr>
              <a:t>, etc. </a:t>
            </a:r>
          </a:p>
          <a:p>
            <a:endParaRPr lang="fr-CA" altLang="en-US">
              <a:latin typeface="Arial" panose="020B0604020202020204" pitchFamily="34" charset="0"/>
              <a:cs typeface="Arial" panose="020B0604020202020204" pitchFamily="34" charset="0"/>
            </a:endParaRPr>
          </a:p>
          <a:p>
            <a:pPr>
              <a:buFont typeface="Arial" pitchFamily="34" charset="0"/>
              <a:buChar char="•"/>
            </a:pPr>
            <a:r>
              <a:rPr lang="en-CA" altLang="en-US" b="1" noProof="0">
                <a:latin typeface="Arial" panose="020B0604020202020204" pitchFamily="34" charset="0"/>
                <a:cs typeface="Arial" panose="020B0604020202020204" pitchFamily="34" charset="0"/>
              </a:rPr>
              <a:t>Dementia </a:t>
            </a:r>
            <a:r>
              <a:rPr lang="en-CA" altLang="en-US" b="1">
                <a:latin typeface="Arial" panose="020B0604020202020204" pitchFamily="34" charset="0"/>
                <a:cs typeface="Arial" panose="020B0604020202020204" pitchFamily="34" charset="0"/>
              </a:rPr>
              <a:t>r</a:t>
            </a:r>
            <a:r>
              <a:rPr lang="en-CA" altLang="en-US" b="1" noProof="0" err="1">
                <a:latin typeface="Arial" panose="020B0604020202020204" pitchFamily="34" charset="0"/>
                <a:cs typeface="Arial" panose="020B0604020202020204" pitchFamily="34" charset="0"/>
              </a:rPr>
              <a:t>epresents</a:t>
            </a:r>
            <a:r>
              <a:rPr lang="en-CA" altLang="en-US" b="1" baseline="0" noProof="0">
                <a:latin typeface="Arial" panose="020B0604020202020204" pitchFamily="34" charset="0"/>
                <a:cs typeface="Arial" panose="020B0604020202020204" pitchFamily="34" charset="0"/>
              </a:rPr>
              <a:t> disorders where there is s</a:t>
            </a:r>
            <a:r>
              <a:rPr lang="en-CA" altLang="en-US" b="1" noProof="0">
                <a:latin typeface="Arial" panose="020B0604020202020204" pitchFamily="34" charset="0"/>
                <a:cs typeface="Arial" panose="020B0604020202020204" pitchFamily="34" charset="0"/>
              </a:rPr>
              <a:t>ubstantial</a:t>
            </a:r>
            <a:r>
              <a:rPr lang="en-CA" altLang="en-US" b="1" baseline="0" noProof="0">
                <a:latin typeface="Arial" panose="020B0604020202020204" pitchFamily="34" charset="0"/>
                <a:cs typeface="Arial" panose="020B0604020202020204" pitchFamily="34" charset="0"/>
              </a:rPr>
              <a:t> cognitive decline from a previous level of performance in one or more cognitive domains. </a:t>
            </a:r>
          </a:p>
          <a:p>
            <a:pPr>
              <a:buFont typeface="Arial" pitchFamily="34" charset="0"/>
              <a:buChar char="•"/>
            </a:pPr>
            <a:r>
              <a:rPr lang="en-CA" altLang="en-US" b="1" baseline="0" noProof="0">
                <a:latin typeface="Arial" panose="020B0604020202020204" pitchFamily="34" charset="0"/>
                <a:cs typeface="Arial" panose="020B0604020202020204" pitchFamily="34" charset="0"/>
              </a:rPr>
              <a:t>The cognitive deficits are sufficient to interfere with a person’s ability to perform normal day to day activities. </a:t>
            </a:r>
          </a:p>
          <a:p>
            <a:pPr>
              <a:buFont typeface="Arial" pitchFamily="34" charset="0"/>
              <a:buChar char="•"/>
            </a:pPr>
            <a:r>
              <a:rPr lang="en-CA" altLang="en-US" b="1" baseline="0" noProof="0">
                <a:latin typeface="Arial" panose="020B0604020202020204" pitchFamily="34" charset="0"/>
                <a:cs typeface="Arial" panose="020B0604020202020204" pitchFamily="34" charset="0"/>
              </a:rPr>
              <a:t>Commonly caused by damage to brain tissue related to toxic proteins that clump together and form plaques and tangles and /or blood vessel damage in the brain.  </a:t>
            </a:r>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Abnormal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proteins</a:t>
            </a:r>
            <a:r>
              <a:rPr lang="fr-CA" altLang="en-US">
                <a:latin typeface="Arial" panose="020B0604020202020204" pitchFamily="34" charset="0"/>
                <a:cs typeface="Arial" panose="020B0604020202020204" pitchFamily="34" charset="0"/>
              </a:rPr>
              <a:t>  (like beta</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amyloid</a:t>
            </a:r>
            <a:r>
              <a:rPr lang="fr-CA" altLang="en-US" baseline="0">
                <a:latin typeface="Arial" panose="020B0604020202020204" pitchFamily="34" charset="0"/>
                <a:cs typeface="Arial" panose="020B0604020202020204" pitchFamily="34" charset="0"/>
              </a:rPr>
              <a:t>, Tau, </a:t>
            </a:r>
            <a:r>
              <a:rPr lang="fr-CA" altLang="en-US" baseline="0" err="1">
                <a:latin typeface="Arial" panose="020B0604020202020204" pitchFamily="34" charset="0"/>
                <a:cs typeface="Arial" panose="020B0604020202020204" pitchFamily="34" charset="0"/>
              </a:rPr>
              <a:t>synuclein</a:t>
            </a:r>
            <a:r>
              <a:rPr lang="fr-CA" altLang="en-US" baseline="0">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clump</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together</a:t>
            </a:r>
            <a:r>
              <a:rPr lang="fr-CA" altLang="en-US">
                <a:latin typeface="Arial" panose="020B0604020202020204" pitchFamily="34" charset="0"/>
                <a:cs typeface="Arial" panose="020B0604020202020204" pitchFamily="34" charset="0"/>
              </a:rPr>
              <a:t> and </a:t>
            </a:r>
            <a:r>
              <a:rPr lang="fr-CA" altLang="en-US" err="1">
                <a:latin typeface="Arial" panose="020B0604020202020204" pitchFamily="34" charset="0"/>
                <a:cs typeface="Arial" panose="020B0604020202020204" pitchFamily="34" charset="0"/>
              </a:rPr>
              <a:t>form</a:t>
            </a:r>
            <a:r>
              <a:rPr lang="fr-CA" altLang="en-US">
                <a:latin typeface="Arial" panose="020B0604020202020204" pitchFamily="34" charset="0"/>
                <a:cs typeface="Arial" panose="020B0604020202020204" pitchFamily="34" charset="0"/>
              </a:rPr>
              <a:t> plaques and </a:t>
            </a:r>
            <a:r>
              <a:rPr lang="fr-CA" altLang="en-US" err="1">
                <a:latin typeface="Arial" panose="020B0604020202020204" pitchFamily="34" charset="0"/>
                <a:cs typeface="Arial" panose="020B0604020202020204" pitchFamily="34" charset="0"/>
              </a:rPr>
              <a:t>tangles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that</a:t>
            </a:r>
            <a:r>
              <a:rPr lang="fr-CA" altLang="en-US">
                <a:latin typeface="Arial" panose="020B0604020202020204" pitchFamily="34" charset="0"/>
                <a:cs typeface="Arial" panose="020B0604020202020204" pitchFamily="34" charset="0"/>
              </a:rPr>
              <a:t> damage </a:t>
            </a:r>
            <a:r>
              <a:rPr lang="fr-CA" altLang="en-US" err="1">
                <a:latin typeface="Arial" panose="020B0604020202020204" pitchFamily="34" charset="0"/>
                <a:cs typeface="Arial" panose="020B0604020202020204" pitchFamily="34" charset="0"/>
              </a:rPr>
              <a:t>brain</a:t>
            </a:r>
            <a:r>
              <a:rPr lang="fr-CA" altLang="en-US">
                <a:latin typeface="Arial" panose="020B0604020202020204" pitchFamily="34" charset="0"/>
                <a:cs typeface="Arial" panose="020B0604020202020204" pitchFamily="34" charset="0"/>
              </a:rPr>
              <a:t> tissue.  Harvard Health </a:t>
            </a:r>
            <a:r>
              <a:rPr lang="fr-CA" altLang="en-US" err="1">
                <a:latin typeface="Arial" panose="020B0604020202020204" pitchFamily="34" charset="0"/>
                <a:cs typeface="Arial" panose="020B0604020202020204" pitchFamily="34" charset="0"/>
              </a:rPr>
              <a:t>Publishing</a:t>
            </a:r>
            <a:r>
              <a:rPr lang="fr-CA" altLang="en-US">
                <a:latin typeface="Arial" panose="020B0604020202020204" pitchFamily="34" charset="0"/>
                <a:cs typeface="Arial" panose="020B0604020202020204" pitchFamily="34" charset="0"/>
              </a:rPr>
              <a:t>. How memory and </a:t>
            </a:r>
            <a:r>
              <a:rPr lang="fr-CA" altLang="en-US" err="1">
                <a:latin typeface="Arial" panose="020B0604020202020204" pitchFamily="34" charset="0"/>
                <a:cs typeface="Arial" panose="020B0604020202020204" pitchFamily="34" charset="0"/>
              </a:rPr>
              <a:t>thiking</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ability</a:t>
            </a:r>
            <a:r>
              <a:rPr lang="fr-CA" altLang="en-US">
                <a:latin typeface="Arial" panose="020B0604020202020204" pitchFamily="34" charset="0"/>
                <a:cs typeface="Arial" panose="020B0604020202020204" pitchFamily="34" charset="0"/>
              </a:rPr>
              <a:t> change </a:t>
            </a:r>
            <a:r>
              <a:rPr lang="fr-CA" altLang="en-US" err="1">
                <a:latin typeface="Arial" panose="020B0604020202020204" pitchFamily="34" charset="0"/>
                <a:cs typeface="Arial" panose="020B0604020202020204" pitchFamily="34" charset="0"/>
              </a:rPr>
              <a:t>with</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age</a:t>
            </a:r>
            <a:r>
              <a:rPr lang="fr-CA" altLang="en-US">
                <a:latin typeface="Arial" panose="020B0604020202020204" pitchFamily="34" charset="0"/>
                <a:cs typeface="Arial" panose="020B0604020202020204" pitchFamily="34" charset="0"/>
              </a:rPr>
              <a:t>.  www.health harvard.edu/</a:t>
            </a:r>
            <a:r>
              <a:rPr lang="fr-CA" altLang="en-US" err="1">
                <a:latin typeface="Arial" panose="020B0604020202020204" pitchFamily="34" charset="0"/>
                <a:cs typeface="Arial" panose="020B0604020202020204" pitchFamily="34" charset="0"/>
              </a:rPr>
              <a:t>mind</a:t>
            </a:r>
            <a:r>
              <a:rPr lang="fr-CA" altLang="en-US">
                <a:latin typeface="Arial" panose="020B0604020202020204" pitchFamily="34" charset="0"/>
                <a:cs typeface="Arial" panose="020B0604020202020204" pitchFamily="34" charset="0"/>
              </a:rPr>
              <a:t>-and-</a:t>
            </a:r>
            <a:r>
              <a:rPr lang="fr-CA" altLang="en-US" err="1">
                <a:latin typeface="Arial" panose="020B0604020202020204" pitchFamily="34" charset="0"/>
                <a:cs typeface="Arial" panose="020B0604020202020204" pitchFamily="34" charset="0"/>
              </a:rPr>
              <a:t>mood</a:t>
            </a:r>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Commonly</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caused</a:t>
            </a:r>
            <a:r>
              <a:rPr lang="fr-CA" altLang="en-US">
                <a:latin typeface="Arial" panose="020B0604020202020204" pitchFamily="34" charset="0"/>
                <a:cs typeface="Arial" panose="020B0604020202020204" pitchFamily="34" charset="0"/>
              </a:rPr>
              <a:t> by … « Dr. A. Levinson and Dr. R. </a:t>
            </a:r>
            <a:r>
              <a:rPr lang="fr-CA" altLang="en-US" err="1">
                <a:latin typeface="Arial" panose="020B0604020202020204" pitchFamily="34" charset="0"/>
                <a:cs typeface="Arial" panose="020B0604020202020204" pitchFamily="34" charset="0"/>
              </a:rPr>
              <a:t>Sztramko</a:t>
            </a:r>
            <a:r>
              <a:rPr lang="fr-CA" altLang="en-US">
                <a:latin typeface="Arial" panose="020B0604020202020204" pitchFamily="34" charset="0"/>
                <a:cs typeface="Arial" panose="020B0604020202020204" pitchFamily="34" charset="0"/>
              </a:rPr>
              <a:t> » Mac In Five Week 4 – alumni.mcmaster.ca  - </a:t>
            </a:r>
          </a:p>
          <a:p>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Alzheimer’s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disease</a:t>
            </a:r>
            <a:r>
              <a:rPr lang="fr-CA" altLang="en-US">
                <a:latin typeface="Arial" panose="020B0604020202020204" pitchFamily="34" charset="0"/>
                <a:cs typeface="Arial" panose="020B0604020202020204" pitchFamily="34" charset="0"/>
              </a:rPr>
              <a:t> : </a:t>
            </a:r>
            <a:r>
              <a:rPr lang="fr-CA" altLang="en-US" err="1">
                <a:latin typeface="Arial" panose="020B0604020202020204" pitchFamily="34" charset="0"/>
                <a:cs typeface="Arial" panose="020B0604020202020204" pitchFamily="34" charset="0"/>
              </a:rPr>
              <a:t>toxic</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protein</a:t>
            </a:r>
            <a:r>
              <a:rPr lang="fr-CA" altLang="en-US">
                <a:latin typeface="Arial" panose="020B0604020202020204" pitchFamily="34" charset="0"/>
                <a:cs typeface="Arial" panose="020B0604020202020204" pitchFamily="34" charset="0"/>
              </a:rPr>
              <a:t> beta </a:t>
            </a:r>
            <a:r>
              <a:rPr lang="fr-CA" altLang="en-US" err="1">
                <a:latin typeface="Arial" panose="020B0604020202020204" pitchFamily="34" charset="0"/>
                <a:cs typeface="Arial" panose="020B0604020202020204" pitchFamily="34" charset="0"/>
              </a:rPr>
              <a:t>amyloid</a:t>
            </a:r>
            <a:r>
              <a:rPr lang="fr-CA" altLang="en-US">
                <a:latin typeface="Arial" panose="020B0604020202020204" pitchFamily="34" charset="0"/>
                <a:cs typeface="Arial" panose="020B0604020202020204" pitchFamily="34" charset="0"/>
              </a:rPr>
              <a:t> </a:t>
            </a:r>
          </a:p>
          <a:p>
            <a:r>
              <a:rPr lang="fr-CA" altLang="en-US" err="1">
                <a:latin typeface="Arial" panose="020B0604020202020204" pitchFamily="34" charset="0"/>
                <a:cs typeface="Arial" panose="020B0604020202020204" pitchFamily="34" charset="0"/>
              </a:rPr>
              <a:t>Frontotemporal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dementia</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toxic</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protein</a:t>
            </a:r>
            <a:r>
              <a:rPr lang="fr-CA" altLang="en-US">
                <a:latin typeface="Arial" panose="020B0604020202020204" pitchFamily="34" charset="0"/>
                <a:cs typeface="Arial" panose="020B0604020202020204" pitchFamily="34" charset="0"/>
              </a:rPr>
              <a:t> call Tau</a:t>
            </a:r>
          </a:p>
          <a:p>
            <a:r>
              <a:rPr lang="fr-CA" altLang="en-US" err="1">
                <a:latin typeface="Arial" panose="020B0604020202020204" pitchFamily="34" charset="0"/>
                <a:cs typeface="Arial" panose="020B0604020202020204" pitchFamily="34" charset="0"/>
              </a:rPr>
              <a:t>Parkinson’s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disease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low</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levels</a:t>
            </a:r>
            <a:r>
              <a:rPr lang="fr-CA" altLang="en-US">
                <a:latin typeface="Arial" panose="020B0604020202020204" pitchFamily="34" charset="0"/>
                <a:cs typeface="Arial" panose="020B0604020202020204" pitchFamily="34" charset="0"/>
              </a:rPr>
              <a:t> of </a:t>
            </a:r>
            <a:r>
              <a:rPr lang="fr-CA" altLang="en-US" err="1">
                <a:latin typeface="Arial" panose="020B0604020202020204" pitchFamily="34" charset="0"/>
                <a:cs typeface="Arial" panose="020B0604020202020204" pitchFamily="34" charset="0"/>
              </a:rPr>
              <a:t>neurotransmitters</a:t>
            </a:r>
            <a:r>
              <a:rPr lang="fr-CA" altLang="en-US">
                <a:latin typeface="Arial" panose="020B0604020202020204" pitchFamily="34" charset="0"/>
                <a:cs typeface="Arial" panose="020B0604020202020204" pitchFamily="34" charset="0"/>
              </a:rPr>
              <a:t> dopamine and </a:t>
            </a:r>
            <a:r>
              <a:rPr lang="fr-CA" altLang="en-US" err="1">
                <a:latin typeface="Arial" panose="020B0604020202020204" pitchFamily="34" charset="0"/>
                <a:cs typeface="Arial" panose="020B0604020202020204" pitchFamily="34" charset="0"/>
              </a:rPr>
              <a:t>acetylcholine</a:t>
            </a:r>
            <a:r>
              <a:rPr lang="fr-CA" altLang="en-US">
                <a:latin typeface="Arial" panose="020B0604020202020204" pitchFamily="34" charset="0"/>
                <a:cs typeface="Arial" panose="020B0604020202020204" pitchFamily="34" charset="0"/>
              </a:rPr>
              <a:t> and </a:t>
            </a:r>
            <a:r>
              <a:rPr lang="fr-CA" altLang="en-US" err="1">
                <a:latin typeface="Arial" panose="020B0604020202020204" pitchFamily="34" charset="0"/>
                <a:cs typeface="Arial" panose="020B0604020202020204" pitchFamily="34" charset="0"/>
              </a:rPr>
              <a:t>presences</a:t>
            </a:r>
            <a:r>
              <a:rPr lang="fr-CA" altLang="en-US">
                <a:latin typeface="Arial" panose="020B0604020202020204" pitchFamily="34" charset="0"/>
                <a:cs typeface="Arial" panose="020B0604020202020204" pitchFamily="34" charset="0"/>
              </a:rPr>
              <a:t> of </a:t>
            </a:r>
            <a:r>
              <a:rPr lang="fr-CA" altLang="en-US" err="1">
                <a:latin typeface="Arial" panose="020B0604020202020204" pitchFamily="34" charset="0"/>
                <a:cs typeface="Arial" panose="020B0604020202020204" pitchFamily="34" charset="0"/>
              </a:rPr>
              <a:t>toxic</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proteins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called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synuclein</a:t>
            </a:r>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Lewy body </a:t>
            </a:r>
            <a:r>
              <a:rPr lang="fr-CA" altLang="en-US" err="1">
                <a:latin typeface="Arial" panose="020B0604020202020204" pitchFamily="34" charset="0"/>
                <a:cs typeface="Arial" panose="020B0604020202020204" pitchFamily="34" charset="0"/>
              </a:rPr>
              <a:t>dementia</a:t>
            </a:r>
            <a:r>
              <a:rPr lang="fr-CA" altLang="en-US">
                <a:latin typeface="Arial" panose="020B0604020202020204" pitchFamily="34" charset="0"/>
                <a:cs typeface="Arial" panose="020B0604020202020204" pitchFamily="34" charset="0"/>
              </a:rPr>
              <a:t>: Lewy bodies </a:t>
            </a:r>
            <a:r>
              <a:rPr lang="fr-CA" altLang="en-US" err="1">
                <a:latin typeface="Arial" panose="020B0604020202020204" pitchFamily="34" charset="0"/>
                <a:cs typeface="Arial" panose="020B0604020202020204" pitchFamily="34" charset="0"/>
              </a:rPr>
              <a:t>which</a:t>
            </a:r>
            <a:r>
              <a:rPr lang="fr-CA" altLang="en-US">
                <a:latin typeface="Arial" panose="020B0604020202020204" pitchFamily="34" charset="0"/>
                <a:cs typeface="Arial" panose="020B0604020202020204" pitchFamily="34" charset="0"/>
              </a:rPr>
              <a:t> are </a:t>
            </a:r>
            <a:r>
              <a:rPr lang="fr-CA" altLang="en-US" err="1">
                <a:latin typeface="Arial" panose="020B0604020202020204" pitchFamily="34" charset="0"/>
                <a:cs typeface="Arial" panose="020B0604020202020204" pitchFamily="34" charset="0"/>
              </a:rPr>
              <a:t>abnormal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protein</a:t>
            </a:r>
            <a:r>
              <a:rPr lang="fr-CA" altLang="en-US">
                <a:latin typeface="Arial" panose="020B0604020202020204" pitchFamily="34" charset="0"/>
                <a:cs typeface="Arial" panose="020B0604020202020204" pitchFamily="34" charset="0"/>
              </a:rPr>
              <a:t> structures made of alpha-</a:t>
            </a:r>
            <a:r>
              <a:rPr lang="fr-CA" altLang="en-US" err="1">
                <a:latin typeface="Arial" panose="020B0604020202020204" pitchFamily="34" charset="0"/>
                <a:cs typeface="Arial" panose="020B0604020202020204" pitchFamily="34" charset="0"/>
              </a:rPr>
              <a:t>synuclein</a:t>
            </a:r>
            <a:endParaRPr lang="en-US"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19</a:t>
            </a:fld>
            <a:endParaRPr lang="en-US" altLang="en-US" sz="1200"/>
          </a:p>
        </p:txBody>
      </p:sp>
    </p:spTree>
    <p:extLst>
      <p:ext uri="{BB962C8B-B14F-4D97-AF65-F5344CB8AC3E}">
        <p14:creationId xmlns:p14="http://schemas.microsoft.com/office/powerpoint/2010/main" val="417542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2</a:t>
            </a:fld>
            <a:endParaRPr lang="en-US" altLang="en-US"/>
          </a:p>
        </p:txBody>
      </p:sp>
    </p:spTree>
    <p:extLst>
      <p:ext uri="{BB962C8B-B14F-4D97-AF65-F5344CB8AC3E}">
        <p14:creationId xmlns:p14="http://schemas.microsoft.com/office/powerpoint/2010/main" val="3137690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lnSpcReduction="10000"/>
          </a:bodyPr>
          <a:lstStyle/>
          <a:p>
            <a:pPr eaLnBrk="1" hangingPunct="1"/>
            <a:r>
              <a:rPr lang="en-US" altLang="en-US" b="1" dirty="0">
                <a:latin typeface="Arial"/>
                <a:cs typeface="Arial"/>
              </a:rPr>
              <a:t>Jen </a:t>
            </a:r>
            <a:endParaRPr lang="en-US" altLang="en-US" b="1" dirty="0">
              <a:latin typeface="Arial" panose="020B0604020202020204" pitchFamily="34" charset="0"/>
              <a:cs typeface="Arial" panose="020B0604020202020204" pitchFamily="34" charset="0"/>
            </a:endParaRPr>
          </a:p>
          <a:p>
            <a:pPr eaLnBrk="1" hangingPunct="1"/>
            <a:endParaRPr lang="en-US" altLang="en-US" b="1">
              <a:latin typeface="Arial" panose="020B0604020202020204" pitchFamily="34" charset="0"/>
              <a:cs typeface="Arial" panose="020B0604020202020204" pitchFamily="34" charset="0"/>
            </a:endParaRPr>
          </a:p>
          <a:p>
            <a:pPr eaLnBrk="1" hangingPunct="1"/>
            <a:r>
              <a:rPr lang="en-US" altLang="en-US" b="1" dirty="0">
                <a:latin typeface="Arial"/>
                <a:cs typeface="Arial"/>
              </a:rPr>
              <a:t>Dementia</a:t>
            </a:r>
            <a:r>
              <a:rPr lang="en-US" altLang="en-US" b="1" baseline="0" dirty="0">
                <a:latin typeface="Arial"/>
                <a:cs typeface="Arial"/>
              </a:rPr>
              <a:t> is much more than just changes in memory.  Think ABCs </a:t>
            </a:r>
          </a:p>
          <a:p>
            <a:pPr eaLnBrk="1" hangingPunct="1"/>
            <a:endParaRPr lang="en-US" altLang="en-US" b="1" baseline="0">
              <a:latin typeface="Arial" panose="020B0604020202020204" pitchFamily="34" charset="0"/>
              <a:cs typeface="Arial" panose="020B0604020202020204" pitchFamily="34" charset="0"/>
            </a:endParaRPr>
          </a:p>
          <a:p>
            <a:pPr eaLnBrk="1" hangingPunct="1"/>
            <a:r>
              <a:rPr lang="en-US" altLang="en-US" b="1" baseline="0" dirty="0">
                <a:latin typeface="Arial"/>
                <a:cs typeface="Arial"/>
              </a:rPr>
              <a:t>A – ADLs/IADLs – Function</a:t>
            </a:r>
          </a:p>
          <a:p>
            <a:pPr eaLnBrk="1" hangingPunct="1"/>
            <a:r>
              <a:rPr lang="en-US" altLang="en-US" b="1" baseline="0" dirty="0">
                <a:latin typeface="Arial"/>
                <a:cs typeface="Arial"/>
              </a:rPr>
              <a:t>B – </a:t>
            </a:r>
            <a:r>
              <a:rPr lang="en-US" altLang="en-US" b="1" baseline="0" dirty="0" err="1">
                <a:latin typeface="Arial"/>
                <a:cs typeface="Arial"/>
              </a:rPr>
              <a:t>Behaviour</a:t>
            </a:r>
            <a:r>
              <a:rPr lang="en-US" altLang="en-US" b="1" baseline="0" dirty="0">
                <a:latin typeface="Arial"/>
                <a:cs typeface="Arial"/>
              </a:rPr>
              <a:t>- personality and mood</a:t>
            </a:r>
          </a:p>
          <a:p>
            <a:pPr eaLnBrk="1" hangingPunct="1"/>
            <a:r>
              <a:rPr lang="en-US" altLang="en-US" b="1" baseline="0" dirty="0">
                <a:latin typeface="Arial"/>
                <a:cs typeface="Arial"/>
              </a:rPr>
              <a:t>C- Cognitive Abilities – Which include memory but also orientation, language, judgement and reasoning, concentration, ability to sequence tasks and motor planning.  </a:t>
            </a:r>
            <a:endParaRPr lang="en-US" altLang="en-US" b="1" dirty="0">
              <a:latin typeface="Arial"/>
              <a:cs typeface="Arial"/>
            </a:endParaRPr>
          </a:p>
          <a:p>
            <a:pPr eaLnBrk="1" hangingPunct="1"/>
            <a:endParaRPr lang="en-US" altLang="en-US">
              <a:latin typeface="Arial" panose="020B0604020202020204" pitchFamily="34" charset="0"/>
              <a:cs typeface="Arial" panose="020B0604020202020204" pitchFamily="34" charset="0"/>
            </a:endParaRPr>
          </a:p>
          <a:p>
            <a:pPr eaLnBrk="1" hangingPunct="1"/>
            <a:r>
              <a:rPr lang="en-US" altLang="en-US" dirty="0">
                <a:latin typeface="Arial"/>
                <a:cs typeface="Arial"/>
              </a:rPr>
              <a:t>The progressive degeneration of brain cells in Dementia affects not only memory but other cognitive abilities. The functional decline results from impaired thinking, ability to learn, impaired judgment and </a:t>
            </a:r>
            <a:r>
              <a:rPr lang="en-US" altLang="en-US" dirty="0" err="1">
                <a:latin typeface="Arial"/>
                <a:cs typeface="Arial"/>
              </a:rPr>
              <a:t>behavioural</a:t>
            </a:r>
            <a:r>
              <a:rPr lang="en-US" altLang="en-US" dirty="0">
                <a:latin typeface="Arial"/>
                <a:cs typeface="Arial"/>
              </a:rPr>
              <a:t> symptoms. There may be changes in personality such as emotional fluctuations, and mood swings as well as motor planning problems. </a:t>
            </a:r>
            <a:r>
              <a:rPr lang="en-CA" altLang="en-US" dirty="0">
                <a:latin typeface="Arial"/>
                <a:cs typeface="Arial"/>
              </a:rPr>
              <a:t>It is a disease of the brain, characterized by deterioration of thinking ability and of memory, caused by the progressive degeneration of brain cells.   In order to meet the criteria for a diagnosis of dementia, an individual needs to have declined cognitively compared to a year ago but also to have declined functionally due to cognitive reasons as compared to a year ago.</a:t>
            </a:r>
          </a:p>
          <a:p>
            <a:pPr eaLnBrk="1" hangingPunct="1"/>
            <a:r>
              <a:rPr lang="en-US" altLang="en-US" dirty="0">
                <a:latin typeface="Arial"/>
                <a:cs typeface="Arial"/>
              </a:rPr>
              <a:t> </a:t>
            </a:r>
          </a:p>
          <a:p>
            <a:pPr eaLnBrk="1" hangingPunct="1"/>
            <a:endParaRPr lang="en-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20</a:t>
            </a:fld>
            <a:endParaRPr lang="en-US" altLang="en-US" sz="1200"/>
          </a:p>
        </p:txBody>
      </p:sp>
    </p:spTree>
    <p:extLst>
      <p:ext uri="{BB962C8B-B14F-4D97-AF65-F5344CB8AC3E}">
        <p14:creationId xmlns:p14="http://schemas.microsoft.com/office/powerpoint/2010/main" val="2104205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fr-CA" dirty="0">
                <a:latin typeface="Arial"/>
                <a:cs typeface="Arial"/>
              </a:rPr>
              <a:t>Jen </a:t>
            </a:r>
            <a:r>
              <a:rPr lang="fr-CA" err="1">
                <a:latin typeface="Arial"/>
                <a:cs typeface="Arial"/>
              </a:rPr>
              <a:t>introduces</a:t>
            </a:r>
            <a:r>
              <a:rPr lang="fr-CA" baseline="0">
                <a:latin typeface="Arial"/>
                <a:cs typeface="Arial"/>
              </a:rPr>
              <a:t> Lisa</a:t>
            </a:r>
            <a:r>
              <a:rPr lang="fr-CA">
                <a:latin typeface="Arial"/>
                <a:cs typeface="Arial"/>
              </a:rPr>
              <a:t> (15 min mark – 25 min to slide #32)</a:t>
            </a:r>
            <a:endParaRPr lang="fr-CA" baseline="0">
              <a:latin typeface="Arial"/>
              <a:cs typeface="Arial"/>
            </a:endParaRPr>
          </a:p>
          <a:p>
            <a:endParaRPr lang="fr-CA" baseline="0"/>
          </a:p>
          <a:p>
            <a:r>
              <a:rPr lang="fr-CA" baseline="0" dirty="0" err="1">
                <a:latin typeface="Arial"/>
                <a:cs typeface="Arial"/>
              </a:rPr>
              <a:t>LIsa</a:t>
            </a:r>
            <a:r>
              <a:rPr lang="fr-CA" baseline="0" dirty="0">
                <a:latin typeface="Arial"/>
                <a:cs typeface="Arial"/>
              </a:rPr>
              <a:t> </a:t>
            </a:r>
            <a:r>
              <a:rPr lang="fr-CA" baseline="0" dirty="0" err="1">
                <a:latin typeface="Arial"/>
                <a:cs typeface="Arial"/>
              </a:rPr>
              <a:t>will</a:t>
            </a:r>
            <a:r>
              <a:rPr lang="fr-CA" baseline="0" dirty="0">
                <a:latin typeface="Arial"/>
                <a:cs typeface="Arial"/>
              </a:rPr>
              <a:t> </a:t>
            </a:r>
            <a:r>
              <a:rPr lang="fr-CA" baseline="0" dirty="0" err="1">
                <a:latin typeface="Arial"/>
                <a:cs typeface="Arial"/>
              </a:rPr>
              <a:t>now</a:t>
            </a:r>
            <a:r>
              <a:rPr lang="fr-CA" baseline="0" dirty="0">
                <a:latin typeface="Arial"/>
                <a:cs typeface="Arial"/>
              </a:rPr>
              <a:t> </a:t>
            </a:r>
            <a:r>
              <a:rPr lang="fr-CA" baseline="0" dirty="0" err="1">
                <a:latin typeface="Arial"/>
                <a:cs typeface="Arial"/>
              </a:rPr>
              <a:t>walk</a:t>
            </a:r>
            <a:r>
              <a:rPr lang="fr-CA" baseline="0" dirty="0">
                <a:latin typeface="Arial"/>
                <a:cs typeface="Arial"/>
              </a:rPr>
              <a:t> us </a:t>
            </a:r>
            <a:r>
              <a:rPr lang="fr-CA" baseline="0" dirty="0" err="1">
                <a:latin typeface="Arial"/>
                <a:cs typeface="Arial"/>
              </a:rPr>
              <a:t>through</a:t>
            </a:r>
            <a:r>
              <a:rPr lang="fr-CA" baseline="0" dirty="0">
                <a:latin typeface="Arial"/>
                <a:cs typeface="Arial"/>
              </a:rPr>
              <a:t> </a:t>
            </a:r>
            <a:r>
              <a:rPr lang="fr-CA" dirty="0" err="1">
                <a:latin typeface="Arial"/>
                <a:cs typeface="Arial"/>
              </a:rPr>
              <a:t>some</a:t>
            </a:r>
            <a:r>
              <a:rPr lang="fr-CA" dirty="0">
                <a:latin typeface="Arial"/>
                <a:cs typeface="Arial"/>
              </a:rPr>
              <a:t> of the</a:t>
            </a:r>
            <a:r>
              <a:rPr lang="fr-CA" baseline="0" dirty="0">
                <a:latin typeface="Arial"/>
                <a:cs typeface="Arial"/>
              </a:rPr>
              <a:t> </a:t>
            </a:r>
            <a:r>
              <a:rPr lang="fr-CA" baseline="0" dirty="0" err="1">
                <a:latin typeface="Arial"/>
                <a:cs typeface="Arial"/>
              </a:rPr>
              <a:t>most</a:t>
            </a:r>
            <a:r>
              <a:rPr lang="fr-CA" baseline="0" dirty="0">
                <a:latin typeface="Arial"/>
                <a:cs typeface="Arial"/>
              </a:rPr>
              <a:t> </a:t>
            </a:r>
            <a:r>
              <a:rPr lang="fr-CA" baseline="0" dirty="0" err="1">
                <a:latin typeface="Arial"/>
                <a:cs typeface="Arial"/>
              </a:rPr>
              <a:t>common</a:t>
            </a:r>
            <a:r>
              <a:rPr lang="fr-CA" baseline="0" dirty="0">
                <a:latin typeface="Arial"/>
                <a:cs typeface="Arial"/>
              </a:rPr>
              <a:t> types of </a:t>
            </a:r>
            <a:r>
              <a:rPr lang="fr-CA" baseline="0" dirty="0" err="1">
                <a:latin typeface="Arial"/>
                <a:cs typeface="Arial"/>
              </a:rPr>
              <a:t>dementia</a:t>
            </a:r>
            <a:endParaRPr lang="fr-CA" dirty="0">
              <a:latin typeface="Arial"/>
              <a:cs typeface="Arial"/>
            </a:endParaRPr>
          </a:p>
        </p:txBody>
      </p:sp>
      <p:sp>
        <p:nvSpPr>
          <p:cNvPr id="4" name="Slide Number Placeholder 3"/>
          <p:cNvSpPr>
            <a:spLocks noGrp="1"/>
          </p:cNvSpPr>
          <p:nvPr>
            <p:ph type="sldNum" sz="quarter" idx="10"/>
          </p:nvPr>
        </p:nvSpPr>
        <p:spPr/>
        <p:txBody>
          <a:bodyPr/>
          <a:lstStyle/>
          <a:p>
            <a:fld id="{3BD25FF4-9661-4A92-B3FC-C71AA56990FD}" type="slidenum">
              <a:rPr lang="en-US" altLang="en-US" smtClean="0"/>
              <a:pPr/>
              <a:t>21</a:t>
            </a:fld>
            <a:endParaRPr lang="en-US" altLang="en-US"/>
          </a:p>
        </p:txBody>
      </p:sp>
    </p:spTree>
    <p:extLst>
      <p:ext uri="{BB962C8B-B14F-4D97-AF65-F5344CB8AC3E}">
        <p14:creationId xmlns:p14="http://schemas.microsoft.com/office/powerpoint/2010/main" val="3385242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Lisa </a:t>
            </a:r>
            <a:endParaRPr lang="en-US"/>
          </a:p>
          <a:p>
            <a:r>
              <a:rPr lang="en-US">
                <a:latin typeface="Arial"/>
                <a:cs typeface="Arial"/>
              </a:rPr>
              <a:t>Before we get started I'd like to start with a general knowledge question...</a:t>
            </a:r>
            <a:endParaRPr lang="en-US" dirty="0"/>
          </a:p>
          <a:p>
            <a:r>
              <a:rPr lang="en-US" dirty="0">
                <a:latin typeface="Arial"/>
                <a:cs typeface="Arial"/>
              </a:rPr>
              <a:t>Answer: Lewy-body dementia</a:t>
            </a:r>
            <a:endParaRPr lang="en-US" dirty="0"/>
          </a:p>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22</a:t>
            </a:fld>
            <a:endParaRPr lang="en-US" altLang="en-US"/>
          </a:p>
        </p:txBody>
      </p:sp>
    </p:spTree>
    <p:extLst>
      <p:ext uri="{BB962C8B-B14F-4D97-AF65-F5344CB8AC3E}">
        <p14:creationId xmlns:p14="http://schemas.microsoft.com/office/powerpoint/2010/main" val="12157028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CA" dirty="0">
                <a:latin typeface="Arial"/>
                <a:cs typeface="Arial"/>
              </a:rPr>
              <a:t>Lisa</a:t>
            </a:r>
          </a:p>
          <a:p>
            <a:r>
              <a:rPr lang="en-CA">
                <a:latin typeface="Arial"/>
                <a:cs typeface="Arial"/>
              </a:rPr>
              <a:t>We will briefly review the most common types of dementia</a:t>
            </a:r>
            <a:endParaRPr lang="en-CA" dirty="0">
              <a:latin typeface="Arial"/>
              <a:cs typeface="Arial"/>
            </a:endParaRPr>
          </a:p>
          <a:p>
            <a:endParaRPr lang="en-CA" dirty="0">
              <a:latin typeface="Arial"/>
              <a:cs typeface="Arial"/>
            </a:endParaRPr>
          </a:p>
          <a:p>
            <a:r>
              <a:rPr lang="en-CA" dirty="0">
                <a:latin typeface="Arial"/>
                <a:cs typeface="Arial"/>
              </a:rPr>
              <a:t>Alzheimer's’ 60-70% of cases, characterized by plaques &amp; tangles of proteins in the brain, treated with Cholinesterase inhibitors (function to decrease the breakdown of acetylcholine a chemical messenger in the brain that's important for memory and learning)</a:t>
            </a:r>
          </a:p>
          <a:p>
            <a:r>
              <a:rPr lang="en-CA" dirty="0">
                <a:latin typeface="Arial"/>
                <a:cs typeface="Arial"/>
              </a:rPr>
              <a:t>Vascular 10-20% caused by brain cell death due to insufficient oxygenation, treated with addressing vascular risks</a:t>
            </a:r>
          </a:p>
          <a:p>
            <a:r>
              <a:rPr lang="en-CA" dirty="0">
                <a:latin typeface="Arial"/>
                <a:cs typeface="Arial"/>
              </a:rPr>
              <a:t>Fronto-temporal &gt;10% caused by shrinkage of brain tissue &amp; death of nerve cells in frontal and/or temporal lobes</a:t>
            </a:r>
          </a:p>
          <a:p>
            <a:r>
              <a:rPr lang="en-CA" dirty="0">
                <a:latin typeface="Arial"/>
                <a:cs typeface="Arial"/>
              </a:rPr>
              <a:t>Lewy-body 5-15% caused by protein deposits (Lewy bodies) causing death/damage to nerve cells in brain</a:t>
            </a:r>
          </a:p>
          <a:p>
            <a:r>
              <a:rPr lang="en-CA" dirty="0">
                <a:latin typeface="Arial"/>
                <a:cs typeface="Arial"/>
              </a:rPr>
              <a:t>Parkinson’s existing disease process contributes to development of dementia </a:t>
            </a:r>
          </a:p>
        </p:txBody>
      </p:sp>
      <p:sp>
        <p:nvSpPr>
          <p:cNvPr id="4" name="Slide Number Placeholder 3"/>
          <p:cNvSpPr>
            <a:spLocks noGrp="1"/>
          </p:cNvSpPr>
          <p:nvPr>
            <p:ph type="sldNum" sz="quarter" idx="10"/>
          </p:nvPr>
        </p:nvSpPr>
        <p:spPr/>
        <p:txBody>
          <a:bodyPr/>
          <a:lstStyle/>
          <a:p>
            <a:fld id="{3BD25FF4-9661-4A92-B3FC-C71AA56990FD}" type="slidenum">
              <a:rPr lang="en-US" altLang="en-US" smtClean="0"/>
              <a:pPr/>
              <a:t>23</a:t>
            </a:fld>
            <a:endParaRPr lang="en-US" altLang="en-US"/>
          </a:p>
        </p:txBody>
      </p:sp>
    </p:spTree>
    <p:extLst>
      <p:ext uri="{BB962C8B-B14F-4D97-AF65-F5344CB8AC3E}">
        <p14:creationId xmlns:p14="http://schemas.microsoft.com/office/powerpoint/2010/main" val="5833021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lnSpcReduction="10000"/>
          </a:bodyPr>
          <a:lstStyle/>
          <a:p>
            <a:r>
              <a:rPr lang="en-CA" altLang="en-US">
                <a:latin typeface="Arial"/>
                <a:cs typeface="Arial"/>
              </a:rPr>
              <a:t>Lisa</a:t>
            </a:r>
          </a:p>
          <a:p>
            <a:r>
              <a:rPr lang="en-CA" altLang="en-US">
                <a:latin typeface="Arial"/>
                <a:cs typeface="Arial"/>
              </a:rPr>
              <a:t>Sometimes Clients or families may ask us as care providers for a diagnosis after we perform an assessment or even to rule out a diagnosis of dementia.  It is important to explain and for Clients and their families to understand that only a Physician can give a diagnosis.</a:t>
            </a:r>
            <a:endParaRPr lang="en-CA" altLang="en-US">
              <a:latin typeface="Arial"/>
              <a:cs typeface="Arial" panose="020B0604020202020204" pitchFamily="34" charset="0"/>
            </a:endParaRPr>
          </a:p>
          <a:p>
            <a:r>
              <a:rPr lang="en-CA" altLang="en-US">
                <a:latin typeface="Arial"/>
                <a:cs typeface="Arial"/>
              </a:rPr>
              <a:t>Tests such as CTs, MRIs, blood labs for contributers of cognitive changes are often ordered as some treatable conditions can produce symptoms similar to dementia.</a:t>
            </a:r>
          </a:p>
          <a:p>
            <a:endParaRPr lang="en-CA" altLang="en-US" baseline="0" dirty="0">
              <a:latin typeface="Arial" panose="020B0604020202020204" pitchFamily="34" charset="0"/>
              <a:cs typeface="Arial" panose="020B0604020202020204" pitchFamily="34" charset="0"/>
            </a:endParaRPr>
          </a:p>
          <a:p>
            <a:r>
              <a:rPr lang="en-CA" altLang="en-US">
                <a:latin typeface="Arial"/>
                <a:cs typeface="Arial"/>
              </a:rPr>
              <a:t>Do</a:t>
            </a:r>
            <a:r>
              <a:rPr lang="en-CA" altLang="en-US" baseline="0">
                <a:latin typeface="Arial"/>
                <a:cs typeface="Arial"/>
              </a:rPr>
              <a:t> not read: </a:t>
            </a:r>
            <a:endParaRPr lang="en-CA" altLang="en-US">
              <a:latin typeface="Arial"/>
              <a:cs typeface="Arial"/>
            </a:endParaRPr>
          </a:p>
          <a:p>
            <a:r>
              <a:rPr lang="en-CA" altLang="en-US">
                <a:latin typeface="Arial"/>
                <a:cs typeface="Arial"/>
              </a:rPr>
              <a:t>« Some treatable conditions can produce symptoms similar to dementia, for example, vit deficiencies, thyroid disease, sleep disorders, alcohol abuse or depression.  Other possible causes of confusion include poor sight or hearing. »  Alzheimer Society Canada.  (Alzheimer.ca)</a:t>
            </a:r>
          </a:p>
          <a:p>
            <a:endParaRPr lang="en-CA" altLang="en-US" dirty="0">
              <a:latin typeface="Arial" panose="020B0604020202020204" pitchFamily="34" charset="0"/>
              <a:cs typeface="Arial" panose="020B0604020202020204" pitchFamily="34" charset="0"/>
            </a:endParaRPr>
          </a:p>
          <a:p>
            <a:r>
              <a:rPr lang="en-CA" altLang="en-US">
                <a:latin typeface="Arial"/>
                <a:cs typeface="Arial"/>
              </a:rPr>
              <a:t>Physical tests: blood pressure, cholesterol levels, thyroid function, vit levels</a:t>
            </a:r>
          </a:p>
          <a:p>
            <a:r>
              <a:rPr lang="en-CA" altLang="en-US" dirty="0">
                <a:latin typeface="Arial"/>
                <a:cs typeface="Arial"/>
              </a:rPr>
              <a:t>                     </a:t>
            </a:r>
            <a:r>
              <a:rPr lang="en-CA" altLang="en-US">
                <a:latin typeface="Arial"/>
                <a:cs typeface="Arial"/>
              </a:rPr>
              <a:t>brain imaging such as CT or MRI to see if there is evidence of recent stroke or vascular changes or other changes that could indicate show signs of NPH or </a:t>
            </a:r>
          </a:p>
          <a:p>
            <a:endParaRPr lang="en-CA" altLang="en-US" dirty="0">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24</a:t>
            </a:fld>
            <a:endParaRPr lang="en-US" altLang="en-US" sz="1200"/>
          </a:p>
        </p:txBody>
      </p:sp>
    </p:spTree>
    <p:extLst>
      <p:ext uri="{BB962C8B-B14F-4D97-AF65-F5344CB8AC3E}">
        <p14:creationId xmlns:p14="http://schemas.microsoft.com/office/powerpoint/2010/main" val="40892955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en-CA" altLang="en-US">
                <a:latin typeface="Arial"/>
                <a:cs typeface="Arial"/>
              </a:rPr>
              <a:t>Lisa</a:t>
            </a:r>
          </a:p>
          <a:p>
            <a:r>
              <a:rPr lang="en-CA" altLang="en-US">
                <a:latin typeface="Arial"/>
                <a:cs typeface="Arial"/>
              </a:rPr>
              <a:t>It is important to address reversible causes to help our Clients maintain their maximum cognitive functioning escpecially in the event they are facing the added challenges of a potential dementia diagnosis.</a:t>
            </a:r>
            <a:endParaRPr lang="en-CA" altLang="en-US">
              <a:latin typeface="Arial"/>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25</a:t>
            </a:fld>
            <a:endParaRPr lang="en-US" altLang="en-US" sz="1200"/>
          </a:p>
        </p:txBody>
      </p:sp>
    </p:spTree>
    <p:extLst>
      <p:ext uri="{BB962C8B-B14F-4D97-AF65-F5344CB8AC3E}">
        <p14:creationId xmlns:p14="http://schemas.microsoft.com/office/powerpoint/2010/main" val="2426294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en-CA" altLang="en-US">
                <a:latin typeface="Arial"/>
                <a:cs typeface="Arial"/>
              </a:rPr>
              <a:t>Lisa</a:t>
            </a:r>
            <a:endParaRPr lang="en-CA" altLang="en-US" dirty="0">
              <a:latin typeface="Arial"/>
              <a:cs typeface="Arial"/>
            </a:endParaRPr>
          </a:p>
          <a:p>
            <a:endParaRPr lang="en-CA" altLang="en-US" dirty="0">
              <a:latin typeface="Arial" panose="020B0604020202020204" pitchFamily="34" charset="0"/>
              <a:cs typeface="Arial" panose="020B0604020202020204" pitchFamily="34" charset="0"/>
            </a:endParaRPr>
          </a:p>
          <a:p>
            <a:r>
              <a:rPr lang="en-CA">
                <a:latin typeface="Arial"/>
                <a:cs typeface="Arial"/>
              </a:rPr>
              <a:t>Dementia is a progressive, terminal disease process with no current cure</a:t>
            </a:r>
          </a:p>
          <a:p>
            <a:r>
              <a:rPr lang="en-CA">
                <a:latin typeface="Arial"/>
                <a:cs typeface="Arial"/>
              </a:rPr>
              <a:t>Current treatments which may slow disease progression include cholinesterase inhibitors (such as donepezil or galantamine) which decrease the breakdown of acetylcholine a chemical messenger in the brain that's important for memory and learning – not noted to be effective for MCI or frontotemporal dementia</a:t>
            </a:r>
          </a:p>
          <a:p>
            <a:r>
              <a:rPr lang="en-CA">
                <a:latin typeface="Arial"/>
                <a:cs typeface="Arial"/>
              </a:rPr>
              <a:t>or N-methyl-D-aspartate receptor angtagonists (NMDAs) (such as memantine or ketamine) which is a glutamate receptor which with age become less functional</a:t>
            </a:r>
          </a:p>
          <a:p>
            <a:r>
              <a:rPr lang="en-CA">
                <a:latin typeface="Arial"/>
                <a:cs typeface="Arial"/>
              </a:rPr>
              <a:t>Some non-pharmocological therapies may be antidotically beneficial to persons with dementia but, research is often lacking.</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26</a:t>
            </a:fld>
            <a:endParaRPr lang="en-US" altLang="en-US" sz="1200"/>
          </a:p>
        </p:txBody>
      </p:sp>
    </p:spTree>
    <p:extLst>
      <p:ext uri="{BB962C8B-B14F-4D97-AF65-F5344CB8AC3E}">
        <p14:creationId xmlns:p14="http://schemas.microsoft.com/office/powerpoint/2010/main" val="65605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LISA</a:t>
            </a:r>
          </a:p>
          <a:p>
            <a:r>
              <a:rPr lang="en-US">
                <a:latin typeface="Calibri"/>
                <a:ea typeface="Calibri"/>
                <a:cs typeface="Calibri"/>
              </a:rPr>
              <a:t>Bell &amp; Toxel</a:t>
            </a:r>
            <a:endParaRPr lang="en-US" dirty="0">
              <a:latin typeface="Calibri"/>
              <a:ea typeface="Calibri"/>
              <a:cs typeface="Calibri"/>
            </a:endParaRPr>
          </a:p>
          <a:p>
            <a:r>
              <a:rPr lang="en-US"/>
              <a:t>To be informed of one’s diagnosis</a:t>
            </a:r>
          </a:p>
          <a:p>
            <a:r>
              <a:rPr lang="en-US"/>
              <a:t>To have appropriate, ongoing medical care</a:t>
            </a:r>
          </a:p>
          <a:p>
            <a:r>
              <a:rPr lang="en-US"/>
              <a:t>To be productive in work and play for as long as possible</a:t>
            </a:r>
          </a:p>
          <a:p>
            <a:r>
              <a:rPr lang="en-US"/>
              <a:t>To be treated like an adult, not like a child</a:t>
            </a:r>
          </a:p>
          <a:p>
            <a:r>
              <a:rPr lang="en-US"/>
              <a:t>To have expressed feelings taken seriously</a:t>
            </a:r>
          </a:p>
          <a:p>
            <a:r>
              <a:rPr lang="en-US"/>
              <a:t>To be free from psychotropic medications, if possible</a:t>
            </a:r>
          </a:p>
          <a:p>
            <a:r>
              <a:rPr lang="en-US"/>
              <a:t>To live in a safe, structured, and predictable environment</a:t>
            </a:r>
          </a:p>
          <a:p>
            <a:r>
              <a:rPr lang="en-US"/>
              <a:t>To enjoy meaningful activities that fill each day</a:t>
            </a:r>
          </a:p>
          <a:p>
            <a:r>
              <a:rPr lang="en-US"/>
              <a:t>To be outdoors on a regular basis</a:t>
            </a:r>
          </a:p>
          <a:p>
            <a:r>
              <a:rPr lang="en-US"/>
              <a:t>To have physical contact, including hugging, caressing, and hand-holding</a:t>
            </a:r>
          </a:p>
          <a:p>
            <a:r>
              <a:rPr lang="en-US"/>
              <a:t>To be with individuals who know one’s life story, including cultural and religious traditions</a:t>
            </a:r>
          </a:p>
          <a:p>
            <a:r>
              <a:rPr lang="en-US"/>
              <a:t>To be cared for by individuals who are well</a:t>
            </a:r>
          </a:p>
          <a:p>
            <a:endParaRPr lang="en-US" dirty="0">
              <a:latin typeface="Calibri"/>
              <a:ea typeface="Calibri"/>
              <a:cs typeface="Calibri"/>
            </a:endParaRPr>
          </a:p>
          <a:p>
            <a:r>
              <a:rPr lang="en-US">
                <a:latin typeface="Calibri"/>
                <a:ea typeface="Calibri"/>
                <a:cs typeface="Calibri"/>
              </a:rPr>
              <a:t>Canadian Charter of Rights:</a:t>
            </a:r>
          </a:p>
          <a:p>
            <a:r>
              <a:rPr lang="en-US"/>
              <a:t>To be free from discrimination of any kind. To beneft from all of Canada’s civic and legal rights. To participate in developing and implementing policies that affect my life. To access support so that I can live as independently as possible and be as engaged as possible in my community. This helps me: • Meet my physical, cognitive, social, and spiritual needs, • Get involved in community and civic opportunities, and • Access opportunities for lifelong learning. 5 6 7 To get the information and support I need to participate as fully as possible in decisions that affect me, including care decisions from the point of diagnosis to palliative and end-of-life care. To expect that professionals involved in my care are: • Trained in both dementia and human rights. • Held accountable for protecting my human rights including my right to get the support and information I need to make decisions that are right for me. • Treating me with respect and dignity. • Offering me equal access to appropriate treatment options as I develop health conditions other than my dementia. To access effective complaint and appeal procedures when my rights are not protected or respected</a:t>
            </a:r>
          </a:p>
        </p:txBody>
      </p:sp>
      <p:sp>
        <p:nvSpPr>
          <p:cNvPr id="4" name="Slide Number Placeholder 3"/>
          <p:cNvSpPr>
            <a:spLocks noGrp="1"/>
          </p:cNvSpPr>
          <p:nvPr>
            <p:ph type="sldNum" sz="quarter" idx="5"/>
          </p:nvPr>
        </p:nvSpPr>
        <p:spPr/>
        <p:txBody>
          <a:bodyPr/>
          <a:lstStyle/>
          <a:p>
            <a:fld id="{3BD25FF4-9661-4A92-B3FC-C71AA56990FD}" type="slidenum">
              <a:rPr lang="en-US" altLang="en-US"/>
              <a:pPr/>
              <a:t>27</a:t>
            </a:fld>
            <a:endParaRPr lang="en-US" altLang="en-US"/>
          </a:p>
        </p:txBody>
      </p:sp>
    </p:spTree>
    <p:extLst>
      <p:ext uri="{BB962C8B-B14F-4D97-AF65-F5344CB8AC3E}">
        <p14:creationId xmlns:p14="http://schemas.microsoft.com/office/powerpoint/2010/main" val="14546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en-CA">
                <a:latin typeface="Arial"/>
                <a:cs typeface="Arial"/>
              </a:rPr>
              <a:t>Lisa </a:t>
            </a:r>
            <a:endParaRPr lang="en-CA"/>
          </a:p>
          <a:p>
            <a:endParaRPr lang="en-CA"/>
          </a:p>
          <a:p>
            <a:r>
              <a:rPr lang="en-CA">
                <a:latin typeface="Arial"/>
                <a:cs typeface="Arial"/>
              </a:rPr>
              <a:t>We</a:t>
            </a:r>
            <a:r>
              <a:rPr lang="en-CA" baseline="0">
                <a:latin typeface="Arial"/>
                <a:cs typeface="Arial"/>
              </a:rPr>
              <a:t> cannot overstate the importance of working with our </a:t>
            </a:r>
            <a:r>
              <a:rPr lang="en-CA">
                <a:latin typeface="Arial"/>
                <a:cs typeface="Arial"/>
              </a:rPr>
              <a:t>Clients and their primary caregivers</a:t>
            </a:r>
            <a:r>
              <a:rPr lang="en-CA" baseline="0">
                <a:latin typeface="Arial"/>
                <a:cs typeface="Arial"/>
              </a:rPr>
              <a:t>.  </a:t>
            </a:r>
            <a:r>
              <a:rPr lang="en-CA">
                <a:latin typeface="Arial"/>
                <a:cs typeface="Arial"/>
              </a:rPr>
              <a:t>Care givers</a:t>
            </a:r>
            <a:r>
              <a:rPr lang="en-CA" baseline="0">
                <a:latin typeface="Arial"/>
                <a:cs typeface="Arial"/>
              </a:rPr>
              <a:t> are instrumental in supporting the person as </a:t>
            </a:r>
            <a:r>
              <a:rPr lang="en-CA">
                <a:latin typeface="Arial"/>
                <a:cs typeface="Arial"/>
              </a:rPr>
              <a:t>the disease progresses</a:t>
            </a:r>
            <a:r>
              <a:rPr lang="en-CA" baseline="0">
                <a:latin typeface="Arial"/>
                <a:cs typeface="Arial"/>
              </a:rPr>
              <a:t>.  </a:t>
            </a:r>
          </a:p>
          <a:p>
            <a:r>
              <a:rPr lang="en-CA" baseline="0">
                <a:latin typeface="Arial"/>
                <a:cs typeface="Arial"/>
              </a:rPr>
              <a:t>It’s important to make sure that they understand the diagnosis and what to expect as the disease progresses and that they know where to </a:t>
            </a:r>
            <a:r>
              <a:rPr lang="en-CA">
                <a:latin typeface="Arial"/>
                <a:cs typeface="Arial"/>
              </a:rPr>
              <a:t>find</a:t>
            </a:r>
            <a:r>
              <a:rPr lang="en-CA" baseline="0">
                <a:latin typeface="Arial"/>
                <a:cs typeface="Arial"/>
              </a:rPr>
              <a:t> support.  </a:t>
            </a:r>
          </a:p>
          <a:p>
            <a:endParaRPr lang="en-CA" baseline="0"/>
          </a:p>
          <a:p>
            <a:r>
              <a:rPr lang="en-CA" baseline="0">
                <a:latin typeface="Arial"/>
                <a:cs typeface="Arial"/>
              </a:rPr>
              <a:t>Most clients </a:t>
            </a:r>
            <a:r>
              <a:rPr lang="en-CA">
                <a:latin typeface="Arial"/>
                <a:cs typeface="Arial"/>
              </a:rPr>
              <a:t>prefer</a:t>
            </a:r>
            <a:r>
              <a:rPr lang="en-CA" baseline="0">
                <a:latin typeface="Arial"/>
                <a:cs typeface="Arial"/>
              </a:rPr>
              <a:t> to stay at home as long as </a:t>
            </a:r>
            <a:r>
              <a:rPr lang="en-CA">
                <a:latin typeface="Arial"/>
                <a:cs typeface="Arial"/>
              </a:rPr>
              <a:t>possible – supporing their</a:t>
            </a:r>
            <a:r>
              <a:rPr lang="en-CA" baseline="0">
                <a:latin typeface="Arial"/>
                <a:cs typeface="Arial"/>
              </a:rPr>
              <a:t> caregiver is key to acheiving this.  </a:t>
            </a:r>
            <a:endParaRPr lang="en-CA">
              <a:latin typeface="Arial"/>
              <a:cs typeface="Arial"/>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28</a:t>
            </a:fld>
            <a:endParaRPr lang="en-US" altLang="en-US" sz="1200"/>
          </a:p>
        </p:txBody>
      </p:sp>
    </p:spTree>
    <p:extLst>
      <p:ext uri="{BB962C8B-B14F-4D97-AF65-F5344CB8AC3E}">
        <p14:creationId xmlns:p14="http://schemas.microsoft.com/office/powerpoint/2010/main" val="3605992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en-CA" altLang="en-US">
                <a:latin typeface="Arial"/>
                <a:cs typeface="Arial"/>
              </a:rPr>
              <a:t>Lisa</a:t>
            </a:r>
            <a:endParaRPr lang="en-CA" altLang="en-US" dirty="0">
              <a:latin typeface="Arial"/>
              <a:cs typeface="Arial"/>
            </a:endParaRPr>
          </a:p>
          <a:p>
            <a:r>
              <a:rPr lang="fr-CA" altLang="en-US" dirty="0">
                <a:latin typeface="Arial"/>
                <a:cs typeface="Arial"/>
              </a:rPr>
              <a:t> </a:t>
            </a:r>
            <a:endParaRPr lang="en-CA" altLang="en-US" dirty="0">
              <a:latin typeface="Arial"/>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29</a:t>
            </a:fld>
            <a:endParaRPr lang="en-US" altLang="en-US" sz="1200"/>
          </a:p>
        </p:txBody>
      </p:sp>
    </p:spTree>
    <p:extLst>
      <p:ext uri="{BB962C8B-B14F-4D97-AF65-F5344CB8AC3E}">
        <p14:creationId xmlns:p14="http://schemas.microsoft.com/office/powerpoint/2010/main" val="3775101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fr-CA" dirty="0"/>
              <a:t>Jen</a:t>
            </a:r>
          </a:p>
          <a:p>
            <a:endParaRPr lang="fr-CA" dirty="0"/>
          </a:p>
          <a:p>
            <a:r>
              <a:rPr lang="fr-CA" dirty="0" err="1"/>
              <a:t>Welcome</a:t>
            </a:r>
            <a:r>
              <a:rPr lang="fr-CA" baseline="0" dirty="0"/>
              <a:t> </a:t>
            </a:r>
            <a:r>
              <a:rPr lang="fr-CA" baseline="0" dirty="0" err="1"/>
              <a:t>everyone</a:t>
            </a:r>
            <a:r>
              <a:rPr lang="fr-CA" baseline="0" dirty="0"/>
              <a:t>. </a:t>
            </a:r>
          </a:p>
          <a:p>
            <a:endParaRPr lang="fr-CA" baseline="0" dirty="0"/>
          </a:p>
          <a:p>
            <a:r>
              <a:rPr lang="fr-CA" dirty="0">
                <a:latin typeface="Arial"/>
                <a:cs typeface="Arial"/>
              </a:rPr>
              <a:t>Lisa and</a:t>
            </a:r>
            <a:r>
              <a:rPr lang="fr-CA" baseline="0" dirty="0">
                <a:latin typeface="Arial"/>
                <a:cs typeface="Arial"/>
              </a:rPr>
              <a:t> I are </a:t>
            </a:r>
            <a:r>
              <a:rPr lang="fr-CA" baseline="0" dirty="0" err="1">
                <a:latin typeface="Arial"/>
                <a:cs typeface="Arial"/>
              </a:rPr>
              <a:t>excited</a:t>
            </a:r>
            <a:r>
              <a:rPr lang="fr-CA" baseline="0" dirty="0">
                <a:latin typeface="Arial"/>
                <a:cs typeface="Arial"/>
              </a:rPr>
              <a:t> to talk to </a:t>
            </a:r>
            <a:r>
              <a:rPr lang="fr-CA" baseline="0" dirty="0" err="1">
                <a:latin typeface="Arial"/>
                <a:cs typeface="Arial"/>
              </a:rPr>
              <a:t>you</a:t>
            </a:r>
            <a:r>
              <a:rPr lang="fr-CA" baseline="0" dirty="0">
                <a:latin typeface="Arial"/>
                <a:cs typeface="Arial"/>
              </a:rPr>
              <a:t> about cognitive </a:t>
            </a:r>
            <a:r>
              <a:rPr lang="fr-CA" baseline="0" dirty="0" err="1">
                <a:latin typeface="Arial"/>
                <a:cs typeface="Arial"/>
              </a:rPr>
              <a:t>impairment</a:t>
            </a:r>
            <a:r>
              <a:rPr lang="fr-CA" baseline="0" dirty="0">
                <a:latin typeface="Arial"/>
                <a:cs typeface="Arial"/>
              </a:rPr>
              <a:t> and Behavioural and </a:t>
            </a:r>
            <a:r>
              <a:rPr lang="fr-CA" baseline="0" dirty="0" err="1">
                <a:latin typeface="Arial"/>
                <a:cs typeface="Arial"/>
              </a:rPr>
              <a:t>Psychological</a:t>
            </a:r>
            <a:r>
              <a:rPr lang="fr-CA" baseline="0" dirty="0">
                <a:latin typeface="Arial"/>
                <a:cs typeface="Arial"/>
              </a:rPr>
              <a:t> </a:t>
            </a:r>
            <a:r>
              <a:rPr lang="fr-CA" baseline="0" dirty="0" err="1">
                <a:latin typeface="Arial"/>
                <a:cs typeface="Arial"/>
              </a:rPr>
              <a:t>Symptoms</a:t>
            </a:r>
            <a:r>
              <a:rPr lang="fr-CA" baseline="0" dirty="0">
                <a:latin typeface="Arial"/>
                <a:cs typeface="Arial"/>
              </a:rPr>
              <a:t> of </a:t>
            </a:r>
            <a:r>
              <a:rPr lang="fr-CA" baseline="0" dirty="0" err="1">
                <a:latin typeface="Arial"/>
                <a:cs typeface="Arial"/>
              </a:rPr>
              <a:t>Dementia</a:t>
            </a:r>
            <a:r>
              <a:rPr lang="fr-CA" baseline="0" dirty="0">
                <a:latin typeface="Arial"/>
                <a:cs typeface="Arial"/>
              </a:rPr>
              <a:t> .</a:t>
            </a:r>
            <a:r>
              <a:rPr lang="fr-CA" dirty="0">
                <a:latin typeface="Arial"/>
                <a:cs typeface="Arial"/>
              </a:rPr>
              <a:t>  </a:t>
            </a:r>
            <a:endParaRPr lang="fr-CA" baseline="0" dirty="0"/>
          </a:p>
          <a:p>
            <a:endParaRPr lang="fr-CA" baseline="0" dirty="0"/>
          </a:p>
          <a:p>
            <a:r>
              <a:rPr lang="fr-CA" baseline="0" dirty="0"/>
              <a:t>It has been a </a:t>
            </a:r>
            <a:r>
              <a:rPr lang="fr-CA" baseline="0" dirty="0" err="1"/>
              <a:t>wonderful</a:t>
            </a:r>
            <a:r>
              <a:rPr lang="fr-CA" baseline="0" dirty="0"/>
              <a:t> </a:t>
            </a:r>
            <a:r>
              <a:rPr lang="fr-CA" baseline="0" dirty="0" err="1"/>
              <a:t>experience</a:t>
            </a:r>
            <a:r>
              <a:rPr lang="fr-CA" baseline="0" dirty="0"/>
              <a:t> </a:t>
            </a:r>
            <a:r>
              <a:rPr lang="fr-CA" baseline="0" dirty="0" err="1"/>
              <a:t>working</a:t>
            </a:r>
            <a:r>
              <a:rPr lang="fr-CA" baseline="0" dirty="0"/>
              <a:t> </a:t>
            </a:r>
            <a:r>
              <a:rPr lang="fr-CA" baseline="0" dirty="0" err="1"/>
              <a:t>together</a:t>
            </a:r>
            <a:r>
              <a:rPr lang="fr-CA" baseline="0" dirty="0"/>
              <a:t> and </a:t>
            </a:r>
            <a:r>
              <a:rPr lang="fr-CA" baseline="0" dirty="0" err="1"/>
              <a:t>learning</a:t>
            </a:r>
            <a:r>
              <a:rPr lang="fr-CA" baseline="0" dirty="0"/>
              <a:t> </a:t>
            </a:r>
            <a:r>
              <a:rPr lang="fr-CA" baseline="0" dirty="0" err="1"/>
              <a:t>from</a:t>
            </a:r>
            <a:r>
              <a:rPr lang="fr-CA" baseline="0" dirty="0"/>
              <a:t> </a:t>
            </a:r>
            <a:r>
              <a:rPr lang="fr-CA" baseline="0" dirty="0" err="1"/>
              <a:t>each</a:t>
            </a:r>
            <a:r>
              <a:rPr lang="fr-CA" baseline="0" dirty="0"/>
              <a:t> </a:t>
            </a:r>
            <a:r>
              <a:rPr lang="fr-CA" baseline="0" dirty="0" err="1"/>
              <a:t>other</a:t>
            </a:r>
            <a:r>
              <a:rPr lang="fr-CA" baseline="0" dirty="0"/>
              <a:t>.  </a:t>
            </a:r>
          </a:p>
          <a:p>
            <a:endParaRPr lang="fr-CA" baseline="0" dirty="0"/>
          </a:p>
          <a:p>
            <a:r>
              <a:rPr lang="fr-CA" baseline="0" dirty="0"/>
              <a:t>Lisa </a:t>
            </a:r>
            <a:r>
              <a:rPr lang="fr-CA" baseline="0" dirty="0" err="1"/>
              <a:t>is</a:t>
            </a:r>
            <a:r>
              <a:rPr lang="fr-CA" baseline="0" dirty="0"/>
              <a:t> </a:t>
            </a:r>
            <a:r>
              <a:rPr lang="fr-CA" baseline="0" dirty="0" err="1"/>
              <a:t>predominantly</a:t>
            </a:r>
            <a:r>
              <a:rPr lang="fr-CA" baseline="0" dirty="0"/>
              <a:t> </a:t>
            </a:r>
            <a:r>
              <a:rPr lang="fr-CA" baseline="0" dirty="0" err="1"/>
              <a:t>working</a:t>
            </a:r>
            <a:r>
              <a:rPr lang="fr-CA" baseline="0" dirty="0"/>
              <a:t> in </a:t>
            </a:r>
            <a:r>
              <a:rPr lang="fr-CA" baseline="0" dirty="0" err="1"/>
              <a:t>outreach</a:t>
            </a:r>
            <a:r>
              <a:rPr lang="fr-CA" baseline="0" dirty="0"/>
              <a:t> to LTC home setting and I have the acute care perspective. </a:t>
            </a:r>
            <a:r>
              <a:rPr lang="fr-CA" baseline="0" dirty="0" err="1"/>
              <a:t>Both</a:t>
            </a:r>
            <a:r>
              <a:rPr lang="fr-CA" baseline="0" dirty="0"/>
              <a:t> </a:t>
            </a:r>
            <a:r>
              <a:rPr lang="fr-CA" baseline="0" dirty="0" err="1"/>
              <a:t>work</a:t>
            </a:r>
            <a:r>
              <a:rPr lang="fr-CA" baseline="0" dirty="0"/>
              <a:t> on </a:t>
            </a:r>
            <a:r>
              <a:rPr lang="fr-CA" baseline="0" dirty="0" err="1"/>
              <a:t>interprofessional</a:t>
            </a:r>
            <a:r>
              <a:rPr lang="fr-CA" baseline="0" dirty="0"/>
              <a:t> teams </a:t>
            </a:r>
            <a:r>
              <a:rPr lang="fr-CA" baseline="0" dirty="0" err="1"/>
              <a:t>supporting</a:t>
            </a:r>
            <a:r>
              <a:rPr lang="fr-CA" baseline="0" dirty="0"/>
              <a:t> people living </a:t>
            </a:r>
            <a:r>
              <a:rPr lang="fr-CA" baseline="0" dirty="0" err="1"/>
              <a:t>with</a:t>
            </a:r>
            <a:r>
              <a:rPr lang="fr-CA" baseline="0" dirty="0"/>
              <a:t> </a:t>
            </a:r>
            <a:r>
              <a:rPr lang="fr-CA" baseline="0" dirty="0" err="1"/>
              <a:t>dementia</a:t>
            </a:r>
            <a:r>
              <a:rPr lang="fr-CA" baseline="0" dirty="0"/>
              <a:t> and </a:t>
            </a:r>
            <a:r>
              <a:rPr lang="fr-CA" baseline="0" dirty="0" err="1"/>
              <a:t>their</a:t>
            </a:r>
            <a:r>
              <a:rPr lang="fr-CA" baseline="0" dirty="0"/>
              <a:t> care </a:t>
            </a:r>
            <a:r>
              <a:rPr lang="fr-CA" baseline="0" dirty="0" err="1"/>
              <a:t>partners</a:t>
            </a:r>
            <a:r>
              <a:rPr lang="fr-CA" baseline="0" dirty="0"/>
              <a:t>.</a:t>
            </a:r>
            <a:endParaRPr lang="fr-CA" dirty="0"/>
          </a:p>
        </p:txBody>
      </p:sp>
      <p:sp>
        <p:nvSpPr>
          <p:cNvPr id="4" name="Slide Number Placeholder 3"/>
          <p:cNvSpPr>
            <a:spLocks noGrp="1"/>
          </p:cNvSpPr>
          <p:nvPr>
            <p:ph type="sldNum" sz="quarter" idx="10"/>
          </p:nvPr>
        </p:nvSpPr>
        <p:spPr/>
        <p:txBody>
          <a:bodyPr/>
          <a:lstStyle/>
          <a:p>
            <a:fld id="{3BD25FF4-9661-4A92-B3FC-C71AA56990FD}" type="slidenum">
              <a:rPr lang="en-US" altLang="en-US" smtClean="0"/>
              <a:pPr/>
              <a:t>3</a:t>
            </a:fld>
            <a:endParaRPr lang="en-US" altLang="en-US"/>
          </a:p>
        </p:txBody>
      </p:sp>
    </p:spTree>
    <p:extLst>
      <p:ext uri="{BB962C8B-B14F-4D97-AF65-F5344CB8AC3E}">
        <p14:creationId xmlns:p14="http://schemas.microsoft.com/office/powerpoint/2010/main" val="1634664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85000" lnSpcReduction="20000"/>
          </a:bodyPr>
          <a:lstStyle/>
          <a:p>
            <a:r>
              <a:rPr lang="en-CA" altLang="en-US">
                <a:latin typeface="Arial"/>
                <a:cs typeface="Arial"/>
              </a:rPr>
              <a:t>Lisa</a:t>
            </a:r>
            <a:endParaRPr lang="en-CA" altLang="en-US" dirty="0">
              <a:latin typeface="Arial"/>
              <a:cs typeface="Arial"/>
            </a:endParaRPr>
          </a:p>
          <a:p>
            <a:endParaRPr lang="en-CA" altLang="en-US" dirty="0">
              <a:latin typeface="Arial" panose="020B0604020202020204" pitchFamily="34" charset="0"/>
              <a:cs typeface="Arial" panose="020B0604020202020204" pitchFamily="34" charset="0"/>
            </a:endParaRPr>
          </a:p>
          <a:p>
            <a:r>
              <a:rPr lang="en-CA" altLang="en-US">
                <a:latin typeface="Arial"/>
                <a:cs typeface="Arial"/>
              </a:rPr>
              <a:t>To be fair</a:t>
            </a:r>
            <a:r>
              <a:rPr lang="en-CA" altLang="en-US" baseline="0">
                <a:latin typeface="Arial"/>
                <a:cs typeface="Arial"/>
              </a:rPr>
              <a:t> there may be several barriers to recognizing or assessing cognitive impairment: </a:t>
            </a:r>
            <a:endParaRPr lang="en-CA" altLang="en-US" baseline="0" dirty="0">
              <a:latin typeface="Arial"/>
              <a:cs typeface="Arial"/>
            </a:endParaRPr>
          </a:p>
          <a:p>
            <a:endParaRPr lang="en-CA" altLang="en-US" baseline="0" dirty="0">
              <a:latin typeface="Arial" panose="020B0604020202020204" pitchFamily="34" charset="0"/>
              <a:cs typeface="Arial" panose="020B0604020202020204" pitchFamily="34" charset="0"/>
            </a:endParaRPr>
          </a:p>
          <a:p>
            <a:r>
              <a:rPr lang="en-CA" altLang="en-US" baseline="0">
                <a:latin typeface="Arial"/>
                <a:cs typeface="Arial"/>
              </a:rPr>
              <a:t>Lack of time:  PCP have limited time alotted per visit.  An older adult may have a long list of chronic issues and may be presenting with a new acute health problem. </a:t>
            </a:r>
            <a:endParaRPr lang="en-CA" altLang="en-US" baseline="0" dirty="0">
              <a:latin typeface="Arial"/>
              <a:cs typeface="Arial"/>
            </a:endParaRPr>
          </a:p>
          <a:p>
            <a:r>
              <a:rPr lang="en-CA" altLang="en-US" baseline="0">
                <a:latin typeface="Arial"/>
                <a:cs typeface="Arial"/>
              </a:rPr>
              <a:t>Lack of ability to screen for dementia</a:t>
            </a:r>
            <a:endParaRPr lang="en-CA" altLang="en-US" baseline="0" dirty="0">
              <a:latin typeface="Arial"/>
              <a:cs typeface="Arial"/>
            </a:endParaRPr>
          </a:p>
          <a:p>
            <a:r>
              <a:rPr lang="en-CA" altLang="en-US" baseline="0">
                <a:latin typeface="Arial"/>
                <a:cs typeface="Arial"/>
              </a:rPr>
              <a:t>Lack of knowledge about dementia – PCPs dealing many age groups.  </a:t>
            </a:r>
            <a:endParaRPr lang="en-CA" altLang="en-US" baseline="0" dirty="0">
              <a:latin typeface="Arial"/>
              <a:cs typeface="Arial"/>
            </a:endParaRPr>
          </a:p>
          <a:p>
            <a:r>
              <a:rPr lang="en-CA" altLang="en-US" baseline="0">
                <a:latin typeface="Arial"/>
                <a:cs typeface="Arial"/>
              </a:rPr>
              <a:t>Lack of symptom recognition – family or caregiver may be covering for the client.  Or there may be red flags but the client may deny changes or provide plausible answers and present very well</a:t>
            </a:r>
            <a:endParaRPr lang="en-CA" altLang="en-US" baseline="0" dirty="0">
              <a:latin typeface="Arial"/>
              <a:cs typeface="Arial"/>
            </a:endParaRPr>
          </a:p>
          <a:p>
            <a:r>
              <a:rPr lang="en-CA" altLang="en-US" baseline="0">
                <a:latin typeface="Arial"/>
                <a:cs typeface="Arial"/>
              </a:rPr>
              <a:t>Belief that early detection increases patient and cg distress</a:t>
            </a:r>
            <a:endParaRPr lang="en-CA" altLang="en-US" baseline="0" dirty="0">
              <a:latin typeface="Arial"/>
              <a:cs typeface="Arial"/>
            </a:endParaRPr>
          </a:p>
          <a:p>
            <a:endParaRPr lang="en-CA" altLang="en-US" baseline="0" dirty="0">
              <a:latin typeface="Arial" panose="020B0604020202020204" pitchFamily="34" charset="0"/>
              <a:cs typeface="Arial" panose="020B0604020202020204" pitchFamily="34" charset="0"/>
            </a:endParaRPr>
          </a:p>
          <a:p>
            <a:r>
              <a:rPr lang="en-CA" altLang="en-US" baseline="0">
                <a:latin typeface="Arial"/>
                <a:cs typeface="Arial"/>
              </a:rPr>
              <a:t>For other health care professionals: </a:t>
            </a:r>
            <a:endParaRPr lang="en-CA" altLang="en-US" baseline="0" dirty="0">
              <a:latin typeface="Arial"/>
              <a:cs typeface="Arial"/>
            </a:endParaRPr>
          </a:p>
          <a:p>
            <a:endParaRPr lang="en-CA" altLang="en-US" baseline="0" dirty="0">
              <a:latin typeface="Arial" panose="020B0604020202020204" pitchFamily="34" charset="0"/>
              <a:cs typeface="Arial" panose="020B0604020202020204" pitchFamily="34" charset="0"/>
            </a:endParaRPr>
          </a:p>
          <a:p>
            <a:r>
              <a:rPr lang="en-CA" altLang="en-US" baseline="0">
                <a:latin typeface="Arial"/>
                <a:cs typeface="Arial"/>
              </a:rPr>
              <a:t>Not your role</a:t>
            </a:r>
            <a:endParaRPr lang="en-CA" altLang="en-US" baseline="0" dirty="0">
              <a:latin typeface="Arial"/>
              <a:cs typeface="Arial"/>
            </a:endParaRPr>
          </a:p>
          <a:p>
            <a:r>
              <a:rPr lang="en-CA" altLang="en-US" baseline="0">
                <a:latin typeface="Arial"/>
                <a:cs typeface="Arial"/>
              </a:rPr>
              <a:t>Not sure what to do with the information gathered or who to go to</a:t>
            </a:r>
            <a:endParaRPr lang="en-CA" altLang="en-US" baseline="0" dirty="0">
              <a:latin typeface="Arial"/>
              <a:cs typeface="Arial"/>
            </a:endParaRPr>
          </a:p>
          <a:p>
            <a:r>
              <a:rPr lang="en-CA" altLang="en-US" baseline="0" dirty="0">
                <a:latin typeface="Arial"/>
                <a:cs typeface="Arial"/>
              </a:rPr>
              <a:t>  </a:t>
            </a:r>
            <a:endParaRPr lang="en-CA" altLang="en-US" dirty="0">
              <a:latin typeface="Arial"/>
              <a:cs typeface="Arial"/>
            </a:endParaRPr>
          </a:p>
          <a:p>
            <a:r>
              <a:rPr lang="en-CA" altLang="en-US">
                <a:latin typeface="Arial"/>
                <a:cs typeface="Arial"/>
              </a:rPr>
              <a:t>Misconceptions: He’s 82 what do you expect? She’s pretty good at</a:t>
            </a:r>
            <a:r>
              <a:rPr lang="en-CA" altLang="en-US" baseline="0">
                <a:latin typeface="Arial"/>
                <a:cs typeface="Arial"/>
              </a:rPr>
              <a:t> 80.  </a:t>
            </a:r>
            <a:r>
              <a:rPr lang="en-CA" altLang="en-US">
                <a:latin typeface="Arial"/>
                <a:cs typeface="Arial"/>
              </a:rPr>
              <a:t>  The family</a:t>
            </a:r>
            <a:r>
              <a:rPr lang="en-CA" altLang="en-US" baseline="0">
                <a:latin typeface="Arial"/>
                <a:cs typeface="Arial"/>
              </a:rPr>
              <a:t> or cg are in denial about the changes</a:t>
            </a:r>
            <a:endParaRPr lang="en-CA" altLang="en-US">
              <a:latin typeface="Arial"/>
              <a:cs typeface="Arial"/>
            </a:endParaRPr>
          </a:p>
          <a:p>
            <a:r>
              <a:rPr lang="en-CA" altLang="en-US" dirty="0">
                <a:latin typeface="Arial"/>
                <a:cs typeface="Arial"/>
              </a:rPr>
              <a:t>                        </a:t>
            </a:r>
            <a:r>
              <a:rPr lang="en-CA" altLang="en-US">
                <a:latin typeface="Arial"/>
                <a:cs typeface="Arial"/>
              </a:rPr>
              <a:t>I’m just getting older</a:t>
            </a:r>
            <a:endParaRPr lang="en-CA" altLang="en-US" dirty="0">
              <a:latin typeface="Arial"/>
              <a:cs typeface="Arial"/>
            </a:endParaRPr>
          </a:p>
          <a:p>
            <a:r>
              <a:rPr lang="en-CA" altLang="en-US">
                <a:latin typeface="Arial"/>
                <a:cs typeface="Arial"/>
              </a:rPr>
              <a:t>                        Ex:</a:t>
            </a:r>
            <a:r>
              <a:rPr lang="en-CA" altLang="en-US" baseline="0">
                <a:latin typeface="Arial"/>
                <a:cs typeface="Arial"/>
              </a:rPr>
              <a:t> Friend in ED  - </a:t>
            </a:r>
            <a:r>
              <a:rPr lang="en-CA" altLang="en-US">
                <a:latin typeface="Arial"/>
                <a:cs typeface="Arial"/>
              </a:rPr>
              <a:t>She’s coming from a LTC –  Of course she’s confused.  This is just worsening of dementia.</a:t>
            </a:r>
          </a:p>
          <a:p>
            <a:r>
              <a:rPr lang="en-CA">
                <a:latin typeface="Arial"/>
                <a:cs typeface="Arial"/>
              </a:rPr>
              <a:t>« The importance of early diagnosis » Alzheimer Society of Canada, 2013.</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30</a:t>
            </a:fld>
            <a:endParaRPr lang="en-US" altLang="en-US" sz="1200"/>
          </a:p>
        </p:txBody>
      </p:sp>
    </p:spTree>
    <p:extLst>
      <p:ext uri="{BB962C8B-B14F-4D97-AF65-F5344CB8AC3E}">
        <p14:creationId xmlns:p14="http://schemas.microsoft.com/office/powerpoint/2010/main" val="36636660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atin typeface="Arial"/>
                <a:cs typeface="Arial"/>
              </a:rPr>
              <a:t>Lisa</a:t>
            </a:r>
          </a:p>
          <a:p>
            <a:endParaRPr lang="en-CA" dirty="0"/>
          </a:p>
          <a:p>
            <a:r>
              <a:rPr lang="en-CA">
                <a:latin typeface="Arial"/>
                <a:cs typeface="Arial"/>
              </a:rPr>
              <a:t>Hand over to Jen</a:t>
            </a:r>
            <a:endParaRPr lang="en-CA"/>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31</a:t>
            </a:fld>
            <a:endParaRPr lang="en-US" altLang="en-US"/>
          </a:p>
        </p:txBody>
      </p:sp>
    </p:spTree>
    <p:extLst>
      <p:ext uri="{BB962C8B-B14F-4D97-AF65-F5344CB8AC3E}">
        <p14:creationId xmlns:p14="http://schemas.microsoft.com/office/powerpoint/2010/main" val="36521641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Lisa hands over to Jen (time 25 min mark – 45 min to slide #50)</a:t>
            </a:r>
            <a:endParaRPr lang="en-US" dirty="0"/>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32</a:t>
            </a:fld>
            <a:endParaRPr lang="en-US" altLang="en-US"/>
          </a:p>
        </p:txBody>
      </p:sp>
    </p:spTree>
    <p:extLst>
      <p:ext uri="{BB962C8B-B14F-4D97-AF65-F5344CB8AC3E}">
        <p14:creationId xmlns:p14="http://schemas.microsoft.com/office/powerpoint/2010/main" val="3194288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a:latin typeface="Arial" panose="020B0604020202020204" pitchFamily="34" charset="0"/>
                <a:cs typeface="Arial" panose="020B0604020202020204" pitchFamily="34" charset="0"/>
              </a:rPr>
              <a:t>Are </a:t>
            </a:r>
            <a:r>
              <a:rPr lang="fr-CA" altLang="en-US" err="1">
                <a:latin typeface="Arial" panose="020B0604020202020204" pitchFamily="34" charset="0"/>
                <a:cs typeface="Arial" panose="020B0604020202020204" pitchFamily="34" charset="0"/>
              </a:rPr>
              <a:t>there</a:t>
            </a:r>
            <a:r>
              <a:rPr lang="fr-CA" altLang="en-US">
                <a:latin typeface="Arial" panose="020B0604020202020204" pitchFamily="34" charset="0"/>
                <a:cs typeface="Arial" panose="020B0604020202020204" pitchFamily="34" charset="0"/>
              </a:rPr>
              <a:t> changes?  </a:t>
            </a:r>
            <a:r>
              <a:rPr lang="fr-CA" altLang="en-US" err="1">
                <a:latin typeface="Arial" panose="020B0604020202020204" pitchFamily="34" charset="0"/>
                <a:cs typeface="Arial" panose="020B0604020202020204" pitchFamily="34" charset="0"/>
              </a:rPr>
              <a:t>What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is</a:t>
            </a:r>
            <a:r>
              <a:rPr lang="fr-CA" altLang="en-US">
                <a:latin typeface="Arial" panose="020B0604020202020204" pitchFamily="34" charset="0"/>
                <a:cs typeface="Arial" panose="020B0604020202020204" pitchFamily="34" charset="0"/>
              </a:rPr>
              <a:t> new and </a:t>
            </a:r>
            <a:r>
              <a:rPr lang="fr-CA" altLang="en-US" err="1">
                <a:latin typeface="Arial" panose="020B0604020202020204" pitchFamily="34" charset="0"/>
                <a:cs typeface="Arial" panose="020B0604020202020204" pitchFamily="34" charset="0"/>
              </a:rPr>
              <a:t>different</a:t>
            </a:r>
            <a:r>
              <a:rPr lang="fr-CA" altLang="en-US">
                <a:latin typeface="Arial" panose="020B0604020202020204" pitchFamily="34" charset="0"/>
                <a:cs typeface="Arial" panose="020B0604020202020204" pitchFamily="34" charset="0"/>
              </a:rPr>
              <a:t>?</a:t>
            </a:r>
            <a:r>
              <a:rPr lang="fr-CA" altLang="en-US" baseline="0">
                <a:latin typeface="Arial" panose="020B0604020202020204" pitchFamily="34" charset="0"/>
                <a:cs typeface="Arial" panose="020B0604020202020204" pitchFamily="34" charset="0"/>
              </a:rPr>
              <a:t>  </a:t>
            </a:r>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33</a:t>
            </a:fld>
            <a:endParaRPr lang="en-US" altLang="en-US" sz="1200"/>
          </a:p>
        </p:txBody>
      </p:sp>
    </p:spTree>
    <p:extLst>
      <p:ext uri="{BB962C8B-B14F-4D97-AF65-F5344CB8AC3E}">
        <p14:creationId xmlns:p14="http://schemas.microsoft.com/office/powerpoint/2010/main" val="25173028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pPr eaLnBrk="1" hangingPunct="1"/>
            <a:r>
              <a:rPr lang="en-US" altLang="en-US">
                <a:latin typeface="Arial" panose="020B0604020202020204" pitchFamily="34" charset="0"/>
                <a:cs typeface="Arial" panose="020B0604020202020204" pitchFamily="34" charset="0"/>
              </a:rPr>
              <a:t>Jen</a:t>
            </a:r>
          </a:p>
          <a:p>
            <a:pPr eaLnBrk="1" hangingPunct="1"/>
            <a:endParaRPr lang="en-US" altLang="en-US">
              <a:latin typeface="Arial" panose="020B0604020202020204" pitchFamily="34" charset="0"/>
              <a:cs typeface="Arial" panose="020B0604020202020204" pitchFamily="34" charset="0"/>
            </a:endParaRPr>
          </a:p>
          <a:p>
            <a:pPr eaLnBrk="1" hangingPunct="1"/>
            <a:r>
              <a:rPr lang="en-US" altLang="en-US">
                <a:latin typeface="Arial" panose="020B0604020202020204" pitchFamily="34" charset="0"/>
                <a:cs typeface="Arial" panose="020B0604020202020204" pitchFamily="34" charset="0"/>
              </a:rPr>
              <a:t>Thing</a:t>
            </a:r>
            <a:r>
              <a:rPr lang="en-US" altLang="en-US" baseline="0">
                <a:latin typeface="Arial" panose="020B0604020202020204" pitchFamily="34" charset="0"/>
                <a:cs typeface="Arial" panose="020B0604020202020204" pitchFamily="34" charset="0"/>
              </a:rPr>
              <a:t>s we do to manage our homes.  </a:t>
            </a:r>
          </a:p>
          <a:p>
            <a:pPr eaLnBrk="1" hangingPunct="1"/>
            <a:endParaRPr lang="en-US" altLang="en-US" baseline="0">
              <a:latin typeface="Arial" panose="020B0604020202020204" pitchFamily="34" charset="0"/>
              <a:cs typeface="Arial" panose="020B0604020202020204" pitchFamily="34" charset="0"/>
            </a:endParaRPr>
          </a:p>
          <a:p>
            <a:pPr eaLnBrk="1" hangingPunct="1"/>
            <a:r>
              <a:rPr lang="en-US" altLang="en-US" baseline="0">
                <a:latin typeface="Arial" panose="020B0604020202020204" pitchFamily="34" charset="0"/>
                <a:cs typeface="Arial" panose="020B0604020202020204" pitchFamily="34" charset="0"/>
              </a:rPr>
              <a:t>Skills that are learned by young adulthood.  </a:t>
            </a:r>
          </a:p>
          <a:p>
            <a:pPr eaLnBrk="1" hangingPunct="1"/>
            <a:endParaRPr lang="en-US" altLang="en-US" baseline="0">
              <a:latin typeface="Arial" panose="020B0604020202020204" pitchFamily="34" charset="0"/>
              <a:cs typeface="Arial" panose="020B0604020202020204" pitchFamily="34" charset="0"/>
            </a:endParaRPr>
          </a:p>
          <a:p>
            <a:pPr eaLnBrk="1" hangingPunct="1"/>
            <a:r>
              <a:rPr lang="en-US" altLang="en-US" baseline="0">
                <a:latin typeface="Arial" panose="020B0604020202020204" pitchFamily="34" charset="0"/>
                <a:cs typeface="Arial" panose="020B0604020202020204" pitchFamily="34" charset="0"/>
              </a:rPr>
              <a:t>We want to ask what is new and different and try to pick up clues as to why there is a change.  For example the person is having difficulty with meal planning and preparation – It might be related to many factors such cognitive impairment, lack of motivation, pain, mobility, decreased stamina.  </a:t>
            </a:r>
            <a:endParaRPr lang="en-US"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34</a:t>
            </a:fld>
            <a:endParaRPr lang="en-US" altLang="en-US" sz="1200"/>
          </a:p>
        </p:txBody>
      </p:sp>
    </p:spTree>
    <p:extLst>
      <p:ext uri="{BB962C8B-B14F-4D97-AF65-F5344CB8AC3E}">
        <p14:creationId xmlns:p14="http://schemas.microsoft.com/office/powerpoint/2010/main" val="26831460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err="1">
                <a:latin typeface="Arial" panose="020B0604020202020204" pitchFamily="34" charset="0"/>
                <a:cs typeface="Arial" panose="020B0604020202020204" pitchFamily="34" charset="0"/>
              </a:rPr>
              <a:t>Things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we</a:t>
            </a:r>
            <a:r>
              <a:rPr lang="fr-CA" altLang="en-US" baseline="0">
                <a:latin typeface="Arial" panose="020B0604020202020204" pitchFamily="34" charset="0"/>
                <a:cs typeface="Arial" panose="020B0604020202020204" pitchFamily="34" charset="0"/>
              </a:rPr>
              <a:t> do to </a:t>
            </a:r>
            <a:r>
              <a:rPr lang="fr-CA" altLang="en-US" baseline="0" err="1">
                <a:latin typeface="Arial" panose="020B0604020202020204" pitchFamily="34" charset="0"/>
                <a:cs typeface="Arial" panose="020B0604020202020204" pitchFamily="34" charset="0"/>
              </a:rPr>
              <a:t>take</a:t>
            </a:r>
            <a:r>
              <a:rPr lang="fr-CA" altLang="en-US" baseline="0">
                <a:latin typeface="Arial" panose="020B0604020202020204" pitchFamily="34" charset="0"/>
                <a:cs typeface="Arial" panose="020B0604020202020204" pitchFamily="34" charset="0"/>
              </a:rPr>
              <a:t> care of </a:t>
            </a:r>
            <a:r>
              <a:rPr lang="fr-CA" altLang="en-US" baseline="0" err="1">
                <a:latin typeface="Arial" panose="020B0604020202020204" pitchFamily="34" charset="0"/>
                <a:cs typeface="Arial" panose="020B0604020202020204" pitchFamily="34" charset="0"/>
              </a:rPr>
              <a:t>ourselves</a:t>
            </a:r>
            <a:r>
              <a:rPr lang="fr-CA" altLang="en-US" baseline="0">
                <a:latin typeface="Arial" panose="020B0604020202020204" pitchFamily="34" charset="0"/>
                <a:cs typeface="Arial" panose="020B0604020202020204" pitchFamily="34" charset="0"/>
              </a:rPr>
              <a:t>. </a:t>
            </a:r>
          </a:p>
          <a:p>
            <a:endParaRPr lang="fr-CA" altLang="en-US" baseline="0">
              <a:latin typeface="Arial" panose="020B0604020202020204" pitchFamily="34" charset="0"/>
              <a:cs typeface="Arial" panose="020B0604020202020204" pitchFamily="34" charset="0"/>
            </a:endParaRPr>
          </a:p>
          <a:p>
            <a:r>
              <a:rPr lang="fr-CA" altLang="en-US" baseline="0" err="1">
                <a:latin typeface="Arial" panose="020B0604020202020204" pitchFamily="34" charset="0"/>
                <a:cs typeface="Arial" panose="020B0604020202020204" pitchFamily="34" charset="0"/>
              </a:rPr>
              <a:t>Tasks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that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young</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children</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learn</a:t>
            </a:r>
            <a:r>
              <a:rPr lang="fr-CA" altLang="en-US" baseline="0">
                <a:latin typeface="Arial" panose="020B0604020202020204" pitchFamily="34" charset="0"/>
                <a:cs typeface="Arial" panose="020B0604020202020204" pitchFamily="34" charset="0"/>
              </a:rPr>
              <a:t>.  </a:t>
            </a:r>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35</a:t>
            </a:fld>
            <a:endParaRPr lang="en-US" altLang="en-US" sz="1200"/>
          </a:p>
        </p:txBody>
      </p:sp>
    </p:spTree>
    <p:extLst>
      <p:ext uri="{BB962C8B-B14F-4D97-AF65-F5344CB8AC3E}">
        <p14:creationId xmlns:p14="http://schemas.microsoft.com/office/powerpoint/2010/main" val="16782624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pPr eaLnBrk="1" hangingPunct="1">
              <a:lnSpc>
                <a:spcPct val="80000"/>
              </a:lnSpc>
              <a:buClr>
                <a:schemeClr val="tx1"/>
              </a:buClr>
            </a:pPr>
            <a:endParaRPr lang="en-CA" altLang="en-US" dirty="0">
              <a:latin typeface="Arial"/>
              <a:cs typeface="Arial"/>
            </a:endParaRPr>
          </a:p>
          <a:p>
            <a:pPr>
              <a:lnSpc>
                <a:spcPct val="80000"/>
              </a:lnSpc>
            </a:pPr>
            <a:r>
              <a:rPr lang="en-CA" altLang="en-US" dirty="0">
                <a:latin typeface="Arial"/>
                <a:cs typeface="Arial"/>
              </a:rPr>
              <a:t>– in what ways can you support them, give examples</a:t>
            </a:r>
            <a:endParaRPr lang="en-CA" dirty="0"/>
          </a:p>
          <a:p>
            <a:pPr>
              <a:lnSpc>
                <a:spcPct val="80000"/>
              </a:lnSpc>
            </a:pPr>
            <a:r>
              <a:rPr lang="en-CA" altLang="en-US" dirty="0">
                <a:latin typeface="Arial"/>
                <a:cs typeface="Arial"/>
              </a:rPr>
              <a:t>OR pick 3:</a:t>
            </a:r>
          </a:p>
          <a:p>
            <a:r>
              <a:rPr lang="en-CA" dirty="0">
                <a:latin typeface="Arial"/>
                <a:cs typeface="Arial"/>
              </a:rPr>
              <a:t>Disinhibition may be expressed by a person who demonstrates inappropriate social or sexual behaviors </a:t>
            </a:r>
            <a:r>
              <a:rPr lang="en-CA" dirty="0" err="1">
                <a:latin typeface="Arial"/>
                <a:cs typeface="Arial"/>
              </a:rPr>
              <a:t>ie</a:t>
            </a:r>
            <a:r>
              <a:rPr lang="en-CA" dirty="0">
                <a:latin typeface="Arial"/>
                <a:cs typeface="Arial"/>
              </a:rPr>
              <a:t>. spitting on the table during a meal or attempts to touch individuals they have just met in an intimate way</a:t>
            </a:r>
          </a:p>
          <a:p>
            <a:r>
              <a:rPr lang="en-CA" dirty="0">
                <a:latin typeface="Arial"/>
                <a:cs typeface="Arial"/>
              </a:rPr>
              <a:t>Hallucinations may be auditory, visual, olfactory, tactile, gustatory for example a person describes seeing kittens under their bed when there are no animals around</a:t>
            </a:r>
          </a:p>
          <a:p>
            <a:pPr>
              <a:lnSpc>
                <a:spcPct val="80000"/>
              </a:lnSpc>
            </a:pPr>
            <a:r>
              <a:rPr lang="en-CA" dirty="0">
                <a:latin typeface="Arial"/>
                <a:cs typeface="Arial"/>
              </a:rPr>
              <a:t>Delusions may include a fixed belief in something untrue despite evidence to contrary for example a person believes they must pick up their children at the school bus stop despite their children being grown adults</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36</a:t>
            </a:fld>
            <a:endParaRPr lang="en-US" altLang="en-US" sz="1200"/>
          </a:p>
        </p:txBody>
      </p:sp>
    </p:spTree>
    <p:extLst>
      <p:ext uri="{BB962C8B-B14F-4D97-AF65-F5344CB8AC3E}">
        <p14:creationId xmlns:p14="http://schemas.microsoft.com/office/powerpoint/2010/main" val="5791427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altLang="en-US" dirty="0">
              <a:latin typeface="Arial"/>
              <a:cs typeface="Arial"/>
            </a:endParaRPr>
          </a:p>
          <a:p>
            <a:r>
              <a:rPr lang="fr-CA" altLang="en-US" dirty="0" err="1">
                <a:latin typeface="Arial"/>
                <a:cs typeface="Arial"/>
              </a:rPr>
              <a:t>Answer</a:t>
            </a:r>
            <a:r>
              <a:rPr lang="fr-CA" altLang="en-US" dirty="0">
                <a:latin typeface="Arial"/>
                <a:cs typeface="Arial"/>
              </a:rPr>
              <a:t>: </a:t>
            </a:r>
            <a:r>
              <a:rPr lang="fr-CA" altLang="en-US" dirty="0" err="1">
                <a:latin typeface="Arial"/>
                <a:cs typeface="Arial"/>
              </a:rPr>
              <a:t>True</a:t>
            </a:r>
            <a:r>
              <a:rPr lang="fr-CA" altLang="en-US" dirty="0">
                <a:latin typeface="Arial"/>
                <a:cs typeface="Arial"/>
              </a:rPr>
              <a:t> </a:t>
            </a: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37</a:t>
            </a:fld>
            <a:endParaRPr lang="en-US" altLang="en-US"/>
          </a:p>
        </p:txBody>
      </p:sp>
    </p:spTree>
    <p:extLst>
      <p:ext uri="{BB962C8B-B14F-4D97-AF65-F5344CB8AC3E}">
        <p14:creationId xmlns:p14="http://schemas.microsoft.com/office/powerpoint/2010/main" val="7218597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endParaRPr lang="en-CA" altLang="en-US" dirty="0">
              <a:latin typeface="Arial"/>
              <a:cs typeface="Arial" panose="020B0604020202020204" pitchFamily="34" charset="0"/>
            </a:endParaRPr>
          </a:p>
          <a:p>
            <a:r>
              <a:rPr lang="en-CA" altLang="en-US" dirty="0">
                <a:latin typeface="Arial"/>
                <a:cs typeface="Arial"/>
              </a:rPr>
              <a:t>Amnesia – consistent routines, calendars</a:t>
            </a:r>
            <a:endParaRPr lang="en-CA" altLang="en-US" dirty="0">
              <a:latin typeface="Arial"/>
              <a:cs typeface="Arial" panose="020B0604020202020204" pitchFamily="34" charset="0"/>
            </a:endParaRPr>
          </a:p>
          <a:p>
            <a:r>
              <a:rPr lang="en-CA" altLang="en-US" dirty="0">
                <a:latin typeface="Arial"/>
                <a:cs typeface="Arial"/>
              </a:rPr>
              <a:t>Aphasia – physical gestures, visual cues</a:t>
            </a:r>
            <a:endParaRPr lang="en-CA" altLang="en-US" dirty="0">
              <a:latin typeface="Arial"/>
              <a:cs typeface="Arial" panose="020B0604020202020204" pitchFamily="34" charset="0"/>
            </a:endParaRPr>
          </a:p>
          <a:p>
            <a:r>
              <a:rPr lang="en-CA" altLang="en-US" dirty="0">
                <a:latin typeface="Arial"/>
                <a:cs typeface="Arial"/>
              </a:rPr>
              <a:t>Agnosia – demonstrating items' use with gestures</a:t>
            </a:r>
            <a:endParaRPr lang="en-CA" altLang="en-US" dirty="0">
              <a:latin typeface="Arial"/>
              <a:cs typeface="Arial" panose="020B0604020202020204" pitchFamily="34" charset="0"/>
            </a:endParaRPr>
          </a:p>
          <a:p>
            <a:r>
              <a:rPr lang="en-CA" altLang="en-US" dirty="0">
                <a:latin typeface="Arial"/>
                <a:cs typeface="Arial"/>
              </a:rPr>
              <a:t>Apraxia – set up and cue one step at a time</a:t>
            </a:r>
            <a:endParaRPr lang="en-CA" altLang="en-US" dirty="0">
              <a:latin typeface="Arial"/>
              <a:cs typeface="Arial" panose="020B0604020202020204" pitchFamily="34" charset="0"/>
            </a:endParaRPr>
          </a:p>
          <a:p>
            <a:r>
              <a:rPr lang="en-CA" altLang="en-US" dirty="0">
                <a:latin typeface="Arial"/>
                <a:cs typeface="Arial"/>
              </a:rPr>
              <a:t>Apathy – initiate, guide and engage</a:t>
            </a:r>
            <a:endParaRPr lang="en-CA" altLang="en-US" dirty="0">
              <a:latin typeface="Arial"/>
              <a:cs typeface="Arial" panose="020B0604020202020204" pitchFamily="34" charset="0"/>
            </a:endParaRPr>
          </a:p>
          <a:p>
            <a:r>
              <a:rPr lang="en-CA" altLang="en-US" dirty="0">
                <a:latin typeface="Arial"/>
                <a:cs typeface="Arial"/>
              </a:rPr>
              <a:t>Attention deficit – reduce distractions, simplify options</a:t>
            </a:r>
            <a:endParaRPr lang="en-CA" altLang="en-US" dirty="0">
              <a:latin typeface="Arial"/>
              <a:cs typeface="Arial" panose="020B0604020202020204" pitchFamily="34" charset="0"/>
            </a:endParaRPr>
          </a:p>
          <a:p>
            <a:r>
              <a:rPr lang="en-CA" altLang="en-US" dirty="0">
                <a:latin typeface="Arial"/>
                <a:cs typeface="Arial"/>
              </a:rPr>
              <a:t>Altered perception – ensure use of sensory aids </a:t>
            </a:r>
            <a:r>
              <a:rPr lang="en-CA" altLang="en-US" dirty="0" err="1">
                <a:latin typeface="Arial"/>
                <a:cs typeface="Arial"/>
              </a:rPr>
              <a:t>ie</a:t>
            </a:r>
            <a:r>
              <a:rPr lang="en-CA" altLang="en-US" dirty="0">
                <a:latin typeface="Arial"/>
                <a:cs typeface="Arial"/>
              </a:rPr>
              <a:t>. Glasses, hearing aids, etc.</a:t>
            </a:r>
            <a:endParaRPr lang="en-CA" altLang="en-US" dirty="0">
              <a:latin typeface="Arial"/>
              <a:cs typeface="Arial" panose="020B0604020202020204" pitchFamily="34" charset="0"/>
            </a:endParaRPr>
          </a:p>
          <a:p>
            <a:r>
              <a:rPr lang="en-CA" altLang="en-US" dirty="0">
                <a:latin typeface="Arial"/>
                <a:cs typeface="Arial"/>
              </a:rPr>
              <a:t>Anosognosia – use of knowledge of personal history, requests for their assistance</a:t>
            </a:r>
            <a:endParaRPr lang="en-CA" altLang="en-US" dirty="0">
              <a:latin typeface="Arial"/>
              <a:cs typeface="Arial" panose="020B0604020202020204" pitchFamily="34" charset="0"/>
            </a:endParaRPr>
          </a:p>
          <a:p>
            <a:r>
              <a:rPr lang="en-CA" altLang="en-US" dirty="0">
                <a:latin typeface="Arial"/>
                <a:cs typeface="Arial"/>
              </a:rPr>
              <a:t>Executive dysfunction – assisting with personal schedules</a:t>
            </a:r>
            <a:endParaRPr lang="en-CA" altLang="en-US" dirty="0">
              <a:latin typeface="Arial"/>
              <a:cs typeface="Arial" panose="020B0604020202020204" pitchFamily="34" charset="0"/>
            </a:endParaRPr>
          </a:p>
          <a:p>
            <a:r>
              <a:rPr lang="en-CA" altLang="en-US" dirty="0">
                <a:latin typeface="Arial"/>
                <a:cs typeface="Arial"/>
              </a:rPr>
              <a:t>Judgement – providing reduced risk options</a:t>
            </a:r>
            <a:endParaRPr lang="en-CA" altLang="en-US" dirty="0">
              <a:latin typeface="Arial"/>
              <a:cs typeface="Arial" panose="020B0604020202020204" pitchFamily="34" charset="0"/>
            </a:endParaRPr>
          </a:p>
          <a:p>
            <a:r>
              <a:rPr lang="en-CA" altLang="en-US" dirty="0">
                <a:latin typeface="Arial"/>
                <a:cs typeface="Arial"/>
              </a:rPr>
              <a:t>And now I will pass it along to Jen</a:t>
            </a:r>
            <a:endParaRPr lang="en-CA" altLang="en-US" dirty="0">
              <a:latin typeface="Arial"/>
              <a:cs typeface="Arial" panose="020B0604020202020204" pitchFamily="34" charset="0"/>
            </a:endParaRP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38</a:t>
            </a:fld>
            <a:endParaRPr lang="en-US" altLang="en-US" sz="1200"/>
          </a:p>
        </p:txBody>
      </p:sp>
    </p:spTree>
    <p:extLst>
      <p:ext uri="{BB962C8B-B14F-4D97-AF65-F5344CB8AC3E}">
        <p14:creationId xmlns:p14="http://schemas.microsoft.com/office/powerpoint/2010/main" val="3390479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a:latin typeface="Arial" panose="020B0604020202020204" pitchFamily="34" charset="0"/>
                <a:cs typeface="Arial" panose="020B0604020202020204" pitchFamily="34" charset="0"/>
              </a:rPr>
              <a:t>Are </a:t>
            </a:r>
            <a:r>
              <a:rPr lang="fr-CA" altLang="en-US" err="1">
                <a:latin typeface="Arial" panose="020B0604020202020204" pitchFamily="34" charset="0"/>
                <a:cs typeface="Arial" panose="020B0604020202020204" pitchFamily="34" charset="0"/>
              </a:rPr>
              <a:t>there</a:t>
            </a:r>
            <a:r>
              <a:rPr lang="fr-CA" altLang="en-US">
                <a:latin typeface="Arial" panose="020B0604020202020204" pitchFamily="34" charset="0"/>
                <a:cs typeface="Arial" panose="020B0604020202020204" pitchFamily="34" charset="0"/>
              </a:rPr>
              <a:t> changes?  Most (80%) of </a:t>
            </a:r>
            <a:r>
              <a:rPr lang="fr-CA" altLang="en-US" err="1">
                <a:latin typeface="Arial" panose="020B0604020202020204" pitchFamily="34" charset="0"/>
                <a:cs typeface="Arial" panose="020B0604020202020204" pitchFamily="34" charset="0"/>
              </a:rPr>
              <a:t>our</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older</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adults</a:t>
            </a:r>
            <a:r>
              <a:rPr lang="fr-CA" altLang="en-US">
                <a:latin typeface="Arial" panose="020B0604020202020204" pitchFamily="34" charset="0"/>
                <a:cs typeface="Arial" panose="020B0604020202020204" pitchFamily="34" charset="0"/>
              </a:rPr>
              <a:t> do not have cognitive </a:t>
            </a:r>
            <a:r>
              <a:rPr lang="fr-CA" altLang="en-US" err="1">
                <a:latin typeface="Arial" panose="020B0604020202020204" pitchFamily="34" charset="0"/>
                <a:cs typeface="Arial" panose="020B0604020202020204" pitchFamily="34" charset="0"/>
              </a:rPr>
              <a:t>impairment</a:t>
            </a:r>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When</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assessing</a:t>
            </a:r>
            <a:r>
              <a:rPr lang="fr-CA" altLang="en-US">
                <a:latin typeface="Arial" panose="020B0604020202020204" pitchFamily="34" charset="0"/>
                <a:cs typeface="Arial" panose="020B0604020202020204" pitchFamily="34" charset="0"/>
              </a:rPr>
              <a:t> new changes – </a:t>
            </a:r>
            <a:r>
              <a:rPr lang="fr-CA" altLang="en-US" err="1">
                <a:latin typeface="Arial" panose="020B0604020202020204" pitchFamily="34" charset="0"/>
                <a:cs typeface="Arial" panose="020B0604020202020204" pitchFamily="34" charset="0"/>
              </a:rPr>
              <a:t>those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with</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early</a:t>
            </a:r>
            <a:r>
              <a:rPr lang="fr-CA" altLang="en-US">
                <a:latin typeface="Arial" panose="020B0604020202020204" pitchFamily="34" charset="0"/>
                <a:cs typeface="Arial" panose="020B0604020202020204" pitchFamily="34" charset="0"/>
              </a:rPr>
              <a:t> changes in cognition and </a:t>
            </a:r>
            <a:r>
              <a:rPr lang="fr-CA" altLang="en-US" err="1">
                <a:latin typeface="Arial" panose="020B0604020202020204" pitchFamily="34" charset="0"/>
                <a:cs typeface="Arial" panose="020B0604020202020204" pitchFamily="34" charset="0"/>
              </a:rPr>
              <a:t>those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with</a:t>
            </a:r>
            <a:r>
              <a:rPr lang="fr-CA" altLang="en-US">
                <a:latin typeface="Arial" panose="020B0604020202020204" pitchFamily="34" charset="0"/>
                <a:cs typeface="Arial" panose="020B0604020202020204" pitchFamily="34" charset="0"/>
              </a:rPr>
              <a:t> changes and </a:t>
            </a:r>
            <a:r>
              <a:rPr lang="fr-CA" altLang="en-US" err="1">
                <a:latin typeface="Arial" panose="020B0604020202020204" pitchFamily="34" charset="0"/>
                <a:cs typeface="Arial" panose="020B0604020202020204" pitchFamily="34" charset="0"/>
              </a:rPr>
              <a:t>already</a:t>
            </a:r>
            <a:r>
              <a:rPr lang="fr-CA" altLang="en-US">
                <a:latin typeface="Arial" panose="020B0604020202020204" pitchFamily="34" charset="0"/>
                <a:cs typeface="Arial" panose="020B0604020202020204" pitchFamily="34" charset="0"/>
              </a:rPr>
              <a:t> have a </a:t>
            </a:r>
            <a:r>
              <a:rPr lang="fr-CA" altLang="en-US" err="1">
                <a:latin typeface="Arial" panose="020B0604020202020204" pitchFamily="34" charset="0"/>
                <a:cs typeface="Arial" panose="020B0604020202020204" pitchFamily="34" charset="0"/>
              </a:rPr>
              <a:t>diagnosis</a:t>
            </a:r>
            <a:r>
              <a:rPr lang="fr-CA" altLang="en-US">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39</a:t>
            </a:fld>
            <a:endParaRPr lang="en-US" altLang="en-US" sz="1200"/>
          </a:p>
        </p:txBody>
      </p:sp>
    </p:spTree>
    <p:extLst>
      <p:ext uri="{BB962C8B-B14F-4D97-AF65-F5344CB8AC3E}">
        <p14:creationId xmlns:p14="http://schemas.microsoft.com/office/powerpoint/2010/main" val="1444668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t>Jen</a:t>
            </a:r>
          </a:p>
          <a:p>
            <a:endParaRPr lang="fr-CA"/>
          </a:p>
          <a:p>
            <a:r>
              <a:rPr lang="fr-CA" err="1"/>
              <a:t>Before</a:t>
            </a:r>
            <a:r>
              <a:rPr lang="fr-CA"/>
              <a:t> </a:t>
            </a:r>
            <a:r>
              <a:rPr lang="fr-CA" err="1"/>
              <a:t>beginning</a:t>
            </a:r>
            <a:r>
              <a:rPr lang="fr-CA" baseline="0"/>
              <a:t> </a:t>
            </a:r>
            <a:r>
              <a:rPr lang="fr-CA" baseline="0" err="1"/>
              <a:t>we</a:t>
            </a:r>
            <a:r>
              <a:rPr lang="fr-CA" baseline="0"/>
              <a:t> </a:t>
            </a:r>
            <a:r>
              <a:rPr lang="fr-CA" baseline="0" err="1"/>
              <a:t>would</a:t>
            </a:r>
            <a:r>
              <a:rPr lang="fr-CA" baseline="0"/>
              <a:t> like to </a:t>
            </a:r>
            <a:r>
              <a:rPr lang="fr-CA" baseline="0" err="1"/>
              <a:t>acknowledge</a:t>
            </a:r>
            <a:r>
              <a:rPr lang="fr-CA" baseline="0"/>
              <a:t> a few people and groups </a:t>
            </a:r>
            <a:r>
              <a:rPr lang="fr-CA" baseline="0" err="1"/>
              <a:t>who’s</a:t>
            </a:r>
            <a:r>
              <a:rPr lang="fr-CA" baseline="0"/>
              <a:t> </a:t>
            </a:r>
            <a:r>
              <a:rPr lang="fr-CA" baseline="0" err="1"/>
              <a:t>knowledge</a:t>
            </a:r>
            <a:r>
              <a:rPr lang="fr-CA" baseline="0"/>
              <a:t> and </a:t>
            </a:r>
            <a:r>
              <a:rPr lang="fr-CA" baseline="0" err="1"/>
              <a:t>work</a:t>
            </a:r>
            <a:r>
              <a:rPr lang="fr-CA" baseline="0"/>
              <a:t> </a:t>
            </a:r>
            <a:r>
              <a:rPr lang="fr-CA" baseline="0" err="1"/>
              <a:t>helped</a:t>
            </a:r>
            <a:r>
              <a:rPr lang="fr-CA" baseline="0"/>
              <a:t> </a:t>
            </a:r>
            <a:r>
              <a:rPr lang="fr-CA" baseline="0" err="1"/>
              <a:t>shape</a:t>
            </a:r>
            <a:r>
              <a:rPr lang="fr-CA" baseline="0"/>
              <a:t> </a:t>
            </a:r>
            <a:r>
              <a:rPr lang="fr-CA" baseline="0" err="1"/>
              <a:t>this</a:t>
            </a:r>
            <a:r>
              <a:rPr lang="fr-CA" baseline="0"/>
              <a:t> </a:t>
            </a:r>
            <a:r>
              <a:rPr lang="fr-CA" baseline="0" err="1"/>
              <a:t>presentation</a:t>
            </a:r>
            <a:r>
              <a:rPr lang="fr-CA" baseline="0"/>
              <a:t>.  </a:t>
            </a:r>
            <a:endParaRPr lang="fr-CA"/>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a:t>
            </a:fld>
            <a:endParaRPr lang="en-US" altLang="en-US" sz="1200"/>
          </a:p>
        </p:txBody>
      </p:sp>
    </p:spTree>
    <p:extLst>
      <p:ext uri="{BB962C8B-B14F-4D97-AF65-F5344CB8AC3E}">
        <p14:creationId xmlns:p14="http://schemas.microsoft.com/office/powerpoint/2010/main" val="4956636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a:latin typeface="Arial" panose="020B0604020202020204" pitchFamily="34" charset="0"/>
                <a:cs typeface="Arial" panose="020B0604020202020204" pitchFamily="34" charset="0"/>
              </a:rPr>
              <a:t>I have </a:t>
            </a:r>
            <a:r>
              <a:rPr lang="fr-CA" altLang="en-US" err="1">
                <a:latin typeface="Arial" panose="020B0604020202020204" pitchFamily="34" charset="0"/>
                <a:cs typeface="Arial" panose="020B0604020202020204" pitchFamily="34" charset="0"/>
              </a:rPr>
              <a:t>seen</a:t>
            </a:r>
            <a:r>
              <a:rPr lang="fr-CA" altLang="en-US">
                <a:latin typeface="Arial" panose="020B0604020202020204" pitchFamily="34" charset="0"/>
                <a:cs typeface="Arial" panose="020B0604020202020204" pitchFamily="34" charset="0"/>
              </a:rPr>
              <a:t> clients </a:t>
            </a:r>
            <a:r>
              <a:rPr lang="fr-CA" altLang="en-US" err="1">
                <a:latin typeface="Arial" panose="020B0604020202020204" pitchFamily="34" charset="0"/>
                <a:cs typeface="Arial" panose="020B0604020202020204" pitchFamily="34" charset="0"/>
              </a:rPr>
              <a:t>who</a:t>
            </a:r>
            <a:r>
              <a:rPr lang="fr-CA" altLang="en-US">
                <a:latin typeface="Arial" panose="020B0604020202020204" pitchFamily="34" charset="0"/>
                <a:cs typeface="Arial" panose="020B0604020202020204" pitchFamily="34" charset="0"/>
              </a:rPr>
              <a:t> have been </a:t>
            </a:r>
            <a:r>
              <a:rPr lang="fr-CA" altLang="en-US" err="1">
                <a:latin typeface="Arial" panose="020B0604020202020204" pitchFamily="34" charset="0"/>
                <a:cs typeface="Arial" panose="020B0604020202020204" pitchFamily="34" charset="0"/>
              </a:rPr>
              <a:t>given</a:t>
            </a:r>
            <a:r>
              <a:rPr lang="fr-CA" altLang="en-US">
                <a:latin typeface="Arial" panose="020B0604020202020204" pitchFamily="34" charset="0"/>
                <a:cs typeface="Arial" panose="020B0604020202020204" pitchFamily="34" charset="0"/>
              </a:rPr>
              <a:t> a </a:t>
            </a:r>
            <a:r>
              <a:rPr lang="fr-CA" altLang="en-US" err="1">
                <a:latin typeface="Arial" panose="020B0604020202020204" pitchFamily="34" charset="0"/>
                <a:cs typeface="Arial" panose="020B0604020202020204" pitchFamily="34" charset="0"/>
              </a:rPr>
              <a:t>diagnosis</a:t>
            </a:r>
            <a:r>
              <a:rPr lang="fr-CA" altLang="en-US">
                <a:latin typeface="Arial" panose="020B0604020202020204" pitchFamily="34" charset="0"/>
                <a:cs typeface="Arial" panose="020B0604020202020204" pitchFamily="34" charset="0"/>
              </a:rPr>
              <a:t> of </a:t>
            </a:r>
            <a:r>
              <a:rPr lang="fr-CA" altLang="en-US" err="1">
                <a:latin typeface="Arial" panose="020B0604020202020204" pitchFamily="34" charset="0"/>
                <a:cs typeface="Arial" panose="020B0604020202020204" pitchFamily="34" charset="0"/>
              </a:rPr>
              <a:t>dementia</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because</a:t>
            </a:r>
            <a:r>
              <a:rPr lang="fr-CA" altLang="en-US">
                <a:latin typeface="Arial" panose="020B0604020202020204" pitchFamily="34" charset="0"/>
                <a:cs typeface="Arial" panose="020B0604020202020204" pitchFamily="34" charset="0"/>
              </a:rPr>
              <a:t> of a </a:t>
            </a:r>
            <a:r>
              <a:rPr lang="fr-CA" altLang="en-US" err="1">
                <a:latin typeface="Arial" panose="020B0604020202020204" pitchFamily="34" charset="0"/>
                <a:cs typeface="Arial" panose="020B0604020202020204" pitchFamily="34" charset="0"/>
              </a:rPr>
              <a:t>low</a:t>
            </a:r>
            <a:r>
              <a:rPr lang="fr-CA" altLang="en-US">
                <a:latin typeface="Arial" panose="020B0604020202020204" pitchFamily="34" charset="0"/>
                <a:cs typeface="Arial" panose="020B0604020202020204" pitchFamily="34" charset="0"/>
              </a:rPr>
              <a:t> score of a </a:t>
            </a:r>
            <a:r>
              <a:rPr lang="fr-CA" altLang="en-US" err="1">
                <a:latin typeface="Arial" panose="020B0604020202020204" pitchFamily="34" charset="0"/>
                <a:cs typeface="Arial" panose="020B0604020202020204" pitchFamily="34" charset="0"/>
              </a:rPr>
              <a:t>cog</a:t>
            </a:r>
            <a:r>
              <a:rPr lang="fr-CA" altLang="en-US">
                <a:latin typeface="Arial" panose="020B0604020202020204" pitchFamily="34" charset="0"/>
                <a:cs typeface="Arial" panose="020B0604020202020204" pitchFamily="34" charset="0"/>
              </a:rPr>
              <a:t> screen.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40</a:t>
            </a:fld>
            <a:endParaRPr lang="en-US" altLang="en-US" sz="1200"/>
          </a:p>
        </p:txBody>
      </p:sp>
    </p:spTree>
    <p:extLst>
      <p:ext uri="{BB962C8B-B14F-4D97-AF65-F5344CB8AC3E}">
        <p14:creationId xmlns:p14="http://schemas.microsoft.com/office/powerpoint/2010/main" val="39705271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Importance of documentation and </a:t>
            </a:r>
            <a:r>
              <a:rPr lang="fr-CA" altLang="en-US" err="1">
                <a:latin typeface="Arial" panose="020B0604020202020204" pitchFamily="34" charset="0"/>
                <a:cs typeface="Arial" panose="020B0604020202020204" pitchFamily="34" charset="0"/>
              </a:rPr>
              <a:t>factors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that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you</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feel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could</a:t>
            </a:r>
            <a:r>
              <a:rPr lang="fr-CA" altLang="en-US">
                <a:latin typeface="Arial" panose="020B0604020202020204" pitchFamily="34" charset="0"/>
                <a:cs typeface="Arial" panose="020B0604020202020204" pitchFamily="34" charset="0"/>
              </a:rPr>
              <a:t> influence the score</a:t>
            </a:r>
          </a:p>
          <a:p>
            <a:r>
              <a:rPr lang="en-CA" altLang="en-US">
                <a:latin typeface="Arial" panose="020B0604020202020204" pitchFamily="34" charset="0"/>
                <a:cs typeface="Arial" panose="020B0604020202020204" pitchFamily="34" charset="0"/>
              </a:rPr>
              <a:t>Family interference</a:t>
            </a:r>
          </a:p>
          <a:p>
            <a:endParaRPr lang="en-CA" altLang="en-US">
              <a:latin typeface="Arial" panose="020B0604020202020204" pitchFamily="34" charset="0"/>
              <a:cs typeface="Arial" panose="020B0604020202020204" pitchFamily="34" charset="0"/>
            </a:endParaRPr>
          </a:p>
          <a:p>
            <a:r>
              <a:rPr lang="en-CA" altLang="en-US" b="1">
                <a:latin typeface="Arial" panose="020B0604020202020204" pitchFamily="34" charset="0"/>
                <a:cs typeface="Arial" panose="020B0604020202020204" pitchFamily="34" charset="0"/>
              </a:rPr>
              <a:t>Molloy (1999)</a:t>
            </a:r>
          </a:p>
          <a:p>
            <a:endParaRPr lang="en-CA" altLang="en-US" b="1">
              <a:latin typeface="Arial" panose="020B0604020202020204" pitchFamily="34" charset="0"/>
              <a:cs typeface="Arial" panose="020B0604020202020204" pitchFamily="34" charset="0"/>
            </a:endParaRPr>
          </a:p>
          <a:p>
            <a:r>
              <a:rPr lang="en-CA" altLang="en-US" b="0">
                <a:latin typeface="Arial" panose="020B0604020202020204" pitchFamily="34" charset="0"/>
                <a:cs typeface="Arial" panose="020B0604020202020204" pitchFamily="34" charset="0"/>
              </a:rPr>
              <a:t>These</a:t>
            </a:r>
            <a:r>
              <a:rPr lang="en-CA" altLang="en-US" b="0" baseline="0">
                <a:latin typeface="Arial" panose="020B0604020202020204" pitchFamily="34" charset="0"/>
                <a:cs typeface="Arial" panose="020B0604020202020204" pitchFamily="34" charset="0"/>
              </a:rPr>
              <a:t> are also things that need to be considered when developing interventions.  </a:t>
            </a:r>
            <a:endParaRPr lang="en-CA" altLang="en-US" b="0">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41</a:t>
            </a:fld>
            <a:endParaRPr lang="en-US" altLang="en-US" sz="1200"/>
          </a:p>
        </p:txBody>
      </p:sp>
    </p:spTree>
    <p:extLst>
      <p:ext uri="{BB962C8B-B14F-4D97-AF65-F5344CB8AC3E}">
        <p14:creationId xmlns:p14="http://schemas.microsoft.com/office/powerpoint/2010/main" val="13212809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err="1">
                <a:latin typeface="Arial" panose="020B0604020202020204" pitchFamily="34" charset="0"/>
                <a:cs typeface="Arial" panose="020B0604020202020204" pitchFamily="34" charset="0"/>
              </a:rPr>
              <a:t>Different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organizations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will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determine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what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tools</a:t>
            </a:r>
            <a:r>
              <a:rPr lang="fr-CA" altLang="en-US">
                <a:latin typeface="Arial" panose="020B0604020202020204" pitchFamily="34" charset="0"/>
                <a:cs typeface="Arial" panose="020B0604020202020204" pitchFamily="34" charset="0"/>
              </a:rPr>
              <a:t> are </a:t>
            </a:r>
            <a:r>
              <a:rPr lang="fr-CA" altLang="en-US" err="1">
                <a:latin typeface="Arial" panose="020B0604020202020204" pitchFamily="34" charset="0"/>
                <a:cs typeface="Arial" panose="020B0604020202020204" pitchFamily="34" charset="0"/>
              </a:rPr>
              <a:t>most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appropriate</a:t>
            </a:r>
            <a:r>
              <a:rPr lang="fr-CA" altLang="en-US">
                <a:latin typeface="Arial" panose="020B0604020202020204" pitchFamily="34" charset="0"/>
                <a:cs typeface="Arial" panose="020B0604020202020204" pitchFamily="34" charset="0"/>
              </a:rPr>
              <a:t> for </a:t>
            </a:r>
            <a:r>
              <a:rPr lang="fr-CA" altLang="en-US" err="1">
                <a:latin typeface="Arial" panose="020B0604020202020204" pitchFamily="34" charset="0"/>
                <a:cs typeface="Arial" panose="020B0604020202020204" pitchFamily="34" charset="0"/>
              </a:rPr>
              <a:t>their</a:t>
            </a:r>
            <a:r>
              <a:rPr lang="fr-CA" altLang="en-US">
                <a:latin typeface="Arial" panose="020B0604020202020204" pitchFamily="34" charset="0"/>
                <a:cs typeface="Arial" panose="020B0604020202020204" pitchFamily="34" charset="0"/>
              </a:rPr>
              <a:t> setting.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42</a:t>
            </a:fld>
            <a:endParaRPr lang="en-US" altLang="en-US" sz="1200"/>
          </a:p>
        </p:txBody>
      </p:sp>
    </p:spTree>
    <p:extLst>
      <p:ext uri="{BB962C8B-B14F-4D97-AF65-F5344CB8AC3E}">
        <p14:creationId xmlns:p14="http://schemas.microsoft.com/office/powerpoint/2010/main" val="32069349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a:latin typeface="Arial" panose="020B0604020202020204" pitchFamily="34" charset="0"/>
                <a:cs typeface="Arial" panose="020B0604020202020204" pitchFamily="34" charset="0"/>
              </a:rPr>
              <a:t>Importance of documentation and </a:t>
            </a:r>
            <a:r>
              <a:rPr lang="fr-CA" altLang="en-US" err="1">
                <a:latin typeface="Arial" panose="020B0604020202020204" pitchFamily="34" charset="0"/>
                <a:cs typeface="Arial" panose="020B0604020202020204" pitchFamily="34" charset="0"/>
              </a:rPr>
              <a:t>factors</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that</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you</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feel</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could</a:t>
            </a:r>
            <a:r>
              <a:rPr lang="fr-CA" altLang="en-US">
                <a:latin typeface="Arial" panose="020B0604020202020204" pitchFamily="34" charset="0"/>
                <a:cs typeface="Arial" panose="020B0604020202020204" pitchFamily="34" charset="0"/>
              </a:rPr>
              <a:t> influence the score</a:t>
            </a:r>
          </a:p>
          <a:p>
            <a:r>
              <a:rPr lang="en-CA" altLang="en-US">
                <a:latin typeface="Arial" panose="020B0604020202020204" pitchFamily="34" charset="0"/>
                <a:cs typeface="Arial" panose="020B0604020202020204" pitchFamily="34" charset="0"/>
              </a:rPr>
              <a:t>Family interference</a:t>
            </a:r>
          </a:p>
          <a:p>
            <a:endParaRPr lang="en-CA" altLang="en-US">
              <a:latin typeface="Arial" panose="020B0604020202020204" pitchFamily="34" charset="0"/>
              <a:cs typeface="Arial" panose="020B0604020202020204" pitchFamily="34" charset="0"/>
            </a:endParaRPr>
          </a:p>
          <a:p>
            <a:r>
              <a:rPr lang="en-CA" altLang="en-US" b="1">
                <a:latin typeface="Arial" panose="020B0604020202020204" pitchFamily="34" charset="0"/>
                <a:cs typeface="Arial" panose="020B0604020202020204" pitchFamily="34" charset="0"/>
              </a:rPr>
              <a:t>Molloy (1999)</a:t>
            </a:r>
          </a:p>
          <a:p>
            <a:endParaRPr lang="en-CA" altLang="en-US" b="1">
              <a:latin typeface="Arial" panose="020B0604020202020204" pitchFamily="34" charset="0"/>
              <a:cs typeface="Arial" panose="020B0604020202020204" pitchFamily="34" charset="0"/>
            </a:endParaRPr>
          </a:p>
          <a:p>
            <a:r>
              <a:rPr lang="en-CA" altLang="en-US" b="0">
                <a:latin typeface="Arial" panose="020B0604020202020204" pitchFamily="34" charset="0"/>
                <a:cs typeface="Arial" panose="020B0604020202020204" pitchFamily="34" charset="0"/>
              </a:rPr>
              <a:t>These</a:t>
            </a:r>
            <a:r>
              <a:rPr lang="en-CA" altLang="en-US" b="0" baseline="0">
                <a:latin typeface="Arial" panose="020B0604020202020204" pitchFamily="34" charset="0"/>
                <a:cs typeface="Arial" panose="020B0604020202020204" pitchFamily="34" charset="0"/>
              </a:rPr>
              <a:t> are also things that need to be considered when developing interventions.  </a:t>
            </a:r>
            <a:endParaRPr lang="en-CA" altLang="en-US" b="0">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43</a:t>
            </a:fld>
            <a:endParaRPr lang="en-US" altLang="en-US" sz="1200"/>
          </a:p>
        </p:txBody>
      </p:sp>
    </p:spTree>
    <p:extLst>
      <p:ext uri="{BB962C8B-B14F-4D97-AF65-F5344CB8AC3E}">
        <p14:creationId xmlns:p14="http://schemas.microsoft.com/office/powerpoint/2010/main" val="20685504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44</a:t>
            </a:fld>
            <a:endParaRPr lang="en-US" altLang="en-US" sz="1200"/>
          </a:p>
        </p:txBody>
      </p:sp>
    </p:spTree>
    <p:extLst>
      <p:ext uri="{BB962C8B-B14F-4D97-AF65-F5344CB8AC3E}">
        <p14:creationId xmlns:p14="http://schemas.microsoft.com/office/powerpoint/2010/main" val="32534441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fr-CA"/>
              <a:t>Jen</a:t>
            </a:r>
          </a:p>
        </p:txBody>
      </p:sp>
      <p:sp>
        <p:nvSpPr>
          <p:cNvPr id="4" name="Slide Number Placeholder 3"/>
          <p:cNvSpPr>
            <a:spLocks noGrp="1"/>
          </p:cNvSpPr>
          <p:nvPr>
            <p:ph type="sldNum" sz="quarter" idx="10"/>
          </p:nvPr>
        </p:nvSpPr>
        <p:spPr/>
        <p:txBody>
          <a:bodyPr/>
          <a:lstStyle/>
          <a:p>
            <a:fld id="{3BD25FF4-9661-4A92-B3FC-C71AA56990FD}" type="slidenum">
              <a:rPr lang="en-US" altLang="en-US" smtClean="0"/>
              <a:pPr/>
              <a:t>45</a:t>
            </a:fld>
            <a:endParaRPr lang="en-US" altLang="en-US"/>
          </a:p>
        </p:txBody>
      </p:sp>
    </p:spTree>
    <p:extLst>
      <p:ext uri="{BB962C8B-B14F-4D97-AF65-F5344CB8AC3E}">
        <p14:creationId xmlns:p14="http://schemas.microsoft.com/office/powerpoint/2010/main" val="38529267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dirty="0">
                <a:latin typeface="Arial" panose="020B0604020202020204" pitchFamily="34" charset="0"/>
                <a:cs typeface="Arial" panose="020B0604020202020204" pitchFamily="34" charset="0"/>
              </a:rPr>
              <a:t>Jen </a:t>
            </a:r>
          </a:p>
          <a:p>
            <a:r>
              <a:rPr lang="fr-CA" altLang="en-US" dirty="0" err="1">
                <a:latin typeface="Arial" panose="020B0604020202020204" pitchFamily="34" charset="0"/>
                <a:cs typeface="Arial" panose="020B0604020202020204" pitchFamily="34" charset="0"/>
              </a:rPr>
              <a:t>Mostly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used</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assess</a:t>
            </a:r>
            <a:r>
              <a:rPr lang="fr-CA" altLang="en-US" dirty="0">
                <a:latin typeface="Arial" panose="020B0604020202020204" pitchFamily="34" charset="0"/>
                <a:cs typeface="Arial" panose="020B0604020202020204" pitchFamily="34" charset="0"/>
              </a:rPr>
              <a:t> for </a:t>
            </a:r>
            <a:r>
              <a:rPr lang="fr-CA" altLang="en-US" dirty="0" err="1">
                <a:latin typeface="Arial" panose="020B0604020202020204" pitchFamily="34" charset="0"/>
                <a:cs typeface="Arial" panose="020B0604020202020204" pitchFamily="34" charset="0"/>
              </a:rPr>
              <a:t>driving</a:t>
            </a:r>
            <a:r>
              <a:rPr lang="fr-CA" altLang="en-US" dirty="0">
                <a:latin typeface="Arial" panose="020B0604020202020204" pitchFamily="34" charset="0"/>
                <a:cs typeface="Arial" panose="020B0604020202020204" pitchFamily="34" charset="0"/>
              </a:rPr>
              <a:t> – part of fitness to drive </a:t>
            </a:r>
          </a:p>
          <a:p>
            <a:r>
              <a:rPr lang="fr-CA" altLang="en-US" dirty="0">
                <a:latin typeface="Arial" panose="020B0604020202020204" pitchFamily="34" charset="0"/>
                <a:cs typeface="Arial" panose="020B0604020202020204" pitchFamily="34" charset="0"/>
              </a:rPr>
              <a:t>Trails B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task</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switching</a:t>
            </a:r>
            <a:r>
              <a:rPr lang="fr-CA" altLang="en-US" dirty="0">
                <a:latin typeface="Arial" panose="020B0604020202020204" pitchFamily="34" charset="0"/>
                <a:cs typeface="Arial" panose="020B0604020202020204" pitchFamily="34" charset="0"/>
              </a:rPr>
              <a:t> look at </a:t>
            </a:r>
            <a:r>
              <a:rPr lang="fr-CA" altLang="en-US" dirty="0" err="1">
                <a:latin typeface="Arial" panose="020B0604020202020204" pitchFamily="34" charset="0"/>
                <a:cs typeface="Arial" panose="020B0604020202020204" pitchFamily="34" charset="0"/>
              </a:rPr>
              <a:t>completion</a:t>
            </a:r>
            <a:r>
              <a:rPr lang="fr-CA" altLang="en-US" dirty="0">
                <a:latin typeface="Arial" panose="020B0604020202020204" pitchFamily="34" charset="0"/>
                <a:cs typeface="Arial" panose="020B0604020202020204" pitchFamily="34" charset="0"/>
              </a:rPr>
              <a:t> time and </a:t>
            </a:r>
            <a:r>
              <a:rPr lang="fr-CA" altLang="en-US" dirty="0" err="1">
                <a:latin typeface="Arial" panose="020B0604020202020204" pitchFamily="34" charset="0"/>
                <a:cs typeface="Arial" panose="020B0604020202020204" pitchFamily="34" charset="0"/>
              </a:rPr>
              <a:t>number</a:t>
            </a:r>
            <a:r>
              <a:rPr lang="fr-CA" altLang="en-US" dirty="0">
                <a:latin typeface="Arial" panose="020B0604020202020204" pitchFamily="34" charset="0"/>
                <a:cs typeface="Arial" panose="020B0604020202020204" pitchFamily="34" charset="0"/>
              </a:rPr>
              <a:t> of </a:t>
            </a:r>
            <a:r>
              <a:rPr lang="fr-CA" altLang="en-US" dirty="0" err="1">
                <a:latin typeface="Arial" panose="020B0604020202020204" pitchFamily="34" charset="0"/>
                <a:cs typeface="Arial" panose="020B0604020202020204" pitchFamily="34" charset="0"/>
              </a:rPr>
              <a:t>errors</a:t>
            </a:r>
            <a:endParaRPr lang="fr-CA" altLang="en-US" dirty="0">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46</a:t>
            </a:fld>
            <a:endParaRPr lang="en-US" altLang="en-US" sz="1200"/>
          </a:p>
        </p:txBody>
      </p:sp>
    </p:spTree>
    <p:extLst>
      <p:ext uri="{BB962C8B-B14F-4D97-AF65-F5344CB8AC3E}">
        <p14:creationId xmlns:p14="http://schemas.microsoft.com/office/powerpoint/2010/main" val="34690915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7E8E26B8-D693-4012-A6C9-B42F41CBF9CF}"/>
              </a:ext>
            </a:extLst>
          </p:cNvPr>
          <p:cNvSpPr>
            <a:spLocks noGrp="1" noRot="1" noChangeAspect="1" noChangeArrowheads="1" noTextEdit="1"/>
          </p:cNvSpPr>
          <p:nvPr>
            <p:ph type="sldImg"/>
          </p:nvPr>
        </p:nvSpPr>
        <p:spPr>
          <a:xfrm>
            <a:off x="406400" y="696913"/>
            <a:ext cx="6197600" cy="3486150"/>
          </a:xfrm>
          <a:ln/>
        </p:spPr>
      </p:sp>
      <p:sp>
        <p:nvSpPr>
          <p:cNvPr id="98307" name="Notes Placeholder 2">
            <a:extLst>
              <a:ext uri="{FF2B5EF4-FFF2-40B4-BE49-F238E27FC236}">
                <a16:creationId xmlns:a16="http://schemas.microsoft.com/office/drawing/2014/main" id="{D59BDA95-6CAD-4D41-BA85-9FE4F97CF0E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Jen</a:t>
            </a:r>
          </a:p>
          <a:p>
            <a:r>
              <a:rPr lang="en-US" altLang="en-US" dirty="0">
                <a:latin typeface="Arial" panose="020B0604020202020204" pitchFamily="34" charset="0"/>
                <a:cs typeface="Arial" panose="020B0604020202020204" pitchFamily="34" charset="0"/>
              </a:rPr>
              <a:t>numbers only</a:t>
            </a:r>
          </a:p>
        </p:txBody>
      </p:sp>
      <p:sp>
        <p:nvSpPr>
          <p:cNvPr id="98308" name="Slide Number Placeholder 3">
            <a:extLst>
              <a:ext uri="{FF2B5EF4-FFF2-40B4-BE49-F238E27FC236}">
                <a16:creationId xmlns:a16="http://schemas.microsoft.com/office/drawing/2014/main" id="{1CEE1C3B-D90F-499A-A596-838583C4957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2189FE7-8853-4AD0-918B-2869F24F867D}" type="slidenum">
              <a:rPr lang="en-US" altLang="en-US" sz="1200"/>
              <a:pPr/>
              <a:t>47</a:t>
            </a:fld>
            <a:endParaRPr lang="en-US" altLang="en-US" sz="1200"/>
          </a:p>
        </p:txBody>
      </p:sp>
    </p:spTree>
    <p:extLst>
      <p:ext uri="{BB962C8B-B14F-4D97-AF65-F5344CB8AC3E}">
        <p14:creationId xmlns:p14="http://schemas.microsoft.com/office/powerpoint/2010/main" val="22036978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3218B-91BA-A505-8345-DD2E2BFE82BF}"/>
            </a:ext>
          </a:extLst>
        </p:cNvPr>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145AD998-DB7F-D7EB-0938-BF6294B4B525}"/>
              </a:ext>
            </a:extLst>
          </p:cNvPr>
          <p:cNvSpPr>
            <a:spLocks noGrp="1" noRot="1" noChangeAspect="1" noChangeArrowheads="1" noTextEdit="1"/>
          </p:cNvSpPr>
          <p:nvPr>
            <p:ph type="sldImg"/>
          </p:nvPr>
        </p:nvSpPr>
        <p:spPr>
          <a:xfrm>
            <a:off x="406400" y="696913"/>
            <a:ext cx="6197600" cy="3486150"/>
          </a:xfrm>
          <a:ln/>
        </p:spPr>
      </p:sp>
      <p:sp>
        <p:nvSpPr>
          <p:cNvPr id="98307" name="Notes Placeholder 2">
            <a:extLst>
              <a:ext uri="{FF2B5EF4-FFF2-40B4-BE49-F238E27FC236}">
                <a16:creationId xmlns:a16="http://schemas.microsoft.com/office/drawing/2014/main" id="{10824A74-EA6D-7C35-8DCA-25A9C90ECEF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Jen</a:t>
            </a:r>
          </a:p>
          <a:p>
            <a:r>
              <a:rPr lang="en-US" altLang="en-US" dirty="0">
                <a:latin typeface="Arial" panose="020B0604020202020204" pitchFamily="34" charset="0"/>
                <a:cs typeface="Arial" panose="020B0604020202020204" pitchFamily="34" charset="0"/>
              </a:rPr>
              <a:t>Ascending order alternating between numbers and letters</a:t>
            </a:r>
          </a:p>
        </p:txBody>
      </p:sp>
      <p:sp>
        <p:nvSpPr>
          <p:cNvPr id="98308" name="Slide Number Placeholder 3">
            <a:extLst>
              <a:ext uri="{FF2B5EF4-FFF2-40B4-BE49-F238E27FC236}">
                <a16:creationId xmlns:a16="http://schemas.microsoft.com/office/drawing/2014/main" id="{34A19F75-A671-020E-363E-4269F3520E6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2189FE7-8853-4AD0-918B-2869F24F867D}" type="slidenum">
              <a:rPr lang="en-US" altLang="en-US" sz="1200"/>
              <a:pPr/>
              <a:t>48</a:t>
            </a:fld>
            <a:endParaRPr lang="en-US" altLang="en-US" sz="1200"/>
          </a:p>
        </p:txBody>
      </p:sp>
    </p:spTree>
    <p:extLst>
      <p:ext uri="{BB962C8B-B14F-4D97-AF65-F5344CB8AC3E}">
        <p14:creationId xmlns:p14="http://schemas.microsoft.com/office/powerpoint/2010/main" val="16081545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a:latin typeface="Arial" panose="020B0604020202020204" pitchFamily="34" charset="0"/>
                <a:cs typeface="Arial" panose="020B0604020202020204" pitchFamily="34" charset="0"/>
              </a:rPr>
              <a:t>You</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want</a:t>
            </a:r>
            <a:r>
              <a:rPr lang="fr-CA" altLang="en-US" baseline="0">
                <a:latin typeface="Arial" panose="020B0604020202020204" pitchFamily="34" charset="0"/>
                <a:cs typeface="Arial" panose="020B0604020202020204" pitchFamily="34" charset="0"/>
              </a:rPr>
              <a:t> to go over </a:t>
            </a:r>
            <a:r>
              <a:rPr lang="fr-CA" altLang="en-US" baseline="0" err="1">
                <a:latin typeface="Arial" panose="020B0604020202020204" pitchFamily="34" charset="0"/>
                <a:cs typeface="Arial" panose="020B0604020202020204" pitchFamily="34" charset="0"/>
              </a:rPr>
              <a:t>medical</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history</a:t>
            </a:r>
            <a:r>
              <a:rPr lang="fr-CA" altLang="en-US" baseline="0">
                <a:latin typeface="Arial" panose="020B0604020202020204" pitchFamily="34" charset="0"/>
                <a:cs typeface="Arial" panose="020B0604020202020204" pitchFamily="34" charset="0"/>
              </a:rPr>
              <a:t> to </a:t>
            </a:r>
          </a:p>
          <a:p>
            <a:pPr>
              <a:buFont typeface="Arial" pitchFamily="34" charset="0"/>
              <a:buChar char="•"/>
            </a:pPr>
            <a:r>
              <a:rPr lang="fr-CA" altLang="en-US" baseline="0">
                <a:latin typeface="Arial" panose="020B0604020202020204" pitchFamily="34" charset="0"/>
                <a:cs typeface="Arial" panose="020B0604020202020204" pitchFamily="34" charset="0"/>
              </a:rPr>
              <a:t>Id </a:t>
            </a:r>
            <a:r>
              <a:rPr lang="fr-CA" altLang="en-US" baseline="0" err="1">
                <a:latin typeface="Arial" panose="020B0604020202020204" pitchFamily="34" charset="0"/>
                <a:cs typeface="Arial" panose="020B0604020202020204" pitchFamily="34" charset="0"/>
              </a:rPr>
              <a:t>medical</a:t>
            </a:r>
            <a:r>
              <a:rPr lang="fr-CA" altLang="en-US" baseline="0">
                <a:latin typeface="Arial" panose="020B0604020202020204" pitchFamily="34" charset="0"/>
                <a:cs typeface="Arial" panose="020B0604020202020204" pitchFamily="34" charset="0"/>
              </a:rPr>
              <a:t> conditions </a:t>
            </a:r>
            <a:r>
              <a:rPr lang="fr-CA" altLang="en-US" baseline="0" err="1">
                <a:latin typeface="Arial" panose="020B0604020202020204" pitchFamily="34" charset="0"/>
                <a:cs typeface="Arial" panose="020B0604020202020204" pitchFamily="34" charset="0"/>
              </a:rPr>
              <a:t>that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increase</a:t>
            </a:r>
            <a:r>
              <a:rPr lang="fr-CA" altLang="en-US" baseline="0">
                <a:latin typeface="Arial" panose="020B0604020202020204" pitchFamily="34" charset="0"/>
                <a:cs typeface="Arial" panose="020B0604020202020204" pitchFamily="34" charset="0"/>
              </a:rPr>
              <a:t> the </a:t>
            </a:r>
            <a:r>
              <a:rPr lang="fr-CA" altLang="en-US" baseline="0" err="1">
                <a:latin typeface="Arial" panose="020B0604020202020204" pitchFamily="34" charset="0"/>
                <a:cs typeface="Arial" panose="020B0604020202020204" pitchFamily="34" charset="0"/>
              </a:rPr>
              <a:t>risk</a:t>
            </a:r>
            <a:r>
              <a:rPr lang="fr-CA" altLang="en-US" baseline="0">
                <a:latin typeface="Arial" panose="020B0604020202020204" pitchFamily="34" charset="0"/>
                <a:cs typeface="Arial" panose="020B0604020202020204" pitchFamily="34" charset="0"/>
              </a:rPr>
              <a:t> of </a:t>
            </a:r>
            <a:r>
              <a:rPr lang="fr-CA" altLang="en-US" baseline="0" err="1">
                <a:latin typeface="Arial" panose="020B0604020202020204" pitchFamily="34" charset="0"/>
                <a:cs typeface="Arial" panose="020B0604020202020204" pitchFamily="34" charset="0"/>
              </a:rPr>
              <a:t>developing</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a:t>
            </a:r>
          </a:p>
          <a:p>
            <a:pPr>
              <a:buFont typeface="Arial" pitchFamily="34" charset="0"/>
              <a:buChar char="•"/>
            </a:pPr>
            <a:r>
              <a:rPr lang="fr-CA" altLang="en-US" baseline="0">
                <a:latin typeface="Arial" panose="020B0604020202020204" pitchFamily="34" charset="0"/>
                <a:cs typeface="Arial" panose="020B0604020202020204" pitchFamily="34" charset="0"/>
              </a:rPr>
              <a:t>Id conditions </a:t>
            </a:r>
            <a:r>
              <a:rPr lang="fr-CA" altLang="en-US" baseline="0" err="1">
                <a:latin typeface="Arial" panose="020B0604020202020204" pitchFamily="34" charset="0"/>
                <a:cs typeface="Arial" panose="020B0604020202020204" pitchFamily="34" charset="0"/>
              </a:rPr>
              <a:t>that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when</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treated</a:t>
            </a:r>
            <a:r>
              <a:rPr lang="fr-CA" altLang="en-US" baseline="0">
                <a:latin typeface="Arial" panose="020B0604020202020204" pitchFamily="34" charset="0"/>
                <a:cs typeface="Arial" panose="020B0604020202020204" pitchFamily="34" charset="0"/>
              </a:rPr>
              <a:t>, can </a:t>
            </a:r>
            <a:r>
              <a:rPr lang="fr-CA" altLang="en-US" baseline="0" err="1">
                <a:latin typeface="Arial" panose="020B0604020202020204" pitchFamily="34" charset="0"/>
                <a:cs typeface="Arial" panose="020B0604020202020204" pitchFamily="34" charset="0"/>
              </a:rPr>
              <a:t>improve</a:t>
            </a:r>
            <a:r>
              <a:rPr lang="fr-CA" altLang="en-US" baseline="0">
                <a:latin typeface="Arial" panose="020B0604020202020204" pitchFamily="34" charset="0"/>
                <a:cs typeface="Arial" panose="020B0604020202020204" pitchFamily="34" charset="0"/>
              </a:rPr>
              <a:t> cognition</a:t>
            </a:r>
          </a:p>
          <a:p>
            <a:pPr>
              <a:buFont typeface="Arial" pitchFamily="34" charset="0"/>
              <a:buChar char="•"/>
            </a:pPr>
            <a:r>
              <a:rPr lang="fr-CA" altLang="en-US" baseline="0">
                <a:latin typeface="Arial" panose="020B0604020202020204" pitchFamily="34" charset="0"/>
                <a:cs typeface="Arial" panose="020B0604020202020204" pitchFamily="34" charset="0"/>
              </a:rPr>
              <a:t>Id </a:t>
            </a:r>
            <a:r>
              <a:rPr lang="fr-CA" altLang="en-US" baseline="0" err="1">
                <a:latin typeface="Arial" panose="020B0604020202020204" pitchFamily="34" charset="0"/>
                <a:cs typeface="Arial" panose="020B0604020202020204" pitchFamily="34" charset="0"/>
              </a:rPr>
              <a:t>medications</a:t>
            </a:r>
            <a:r>
              <a:rPr lang="fr-CA" altLang="en-US" baseline="0">
                <a:latin typeface="Arial" panose="020B0604020202020204" pitchFamily="34" charset="0"/>
                <a:cs typeface="Arial" panose="020B0604020202020204" pitchFamily="34" charset="0"/>
              </a:rPr>
              <a:t> or </a:t>
            </a:r>
            <a:r>
              <a:rPr lang="fr-CA" altLang="en-US" baseline="0" err="1">
                <a:latin typeface="Arial" panose="020B0604020202020204" pitchFamily="34" charset="0"/>
                <a:cs typeface="Arial" panose="020B0604020202020204" pitchFamily="34" charset="0"/>
              </a:rPr>
              <a:t>recent</a:t>
            </a:r>
            <a:r>
              <a:rPr lang="fr-CA" altLang="en-US" baseline="0">
                <a:latin typeface="Arial" panose="020B0604020202020204" pitchFamily="34" charset="0"/>
                <a:cs typeface="Arial" panose="020B0604020202020204" pitchFamily="34" charset="0"/>
              </a:rPr>
              <a:t> changes to </a:t>
            </a:r>
            <a:r>
              <a:rPr lang="fr-CA" altLang="en-US" baseline="0" err="1">
                <a:latin typeface="Arial" panose="020B0604020202020204" pitchFamily="34" charset="0"/>
                <a:cs typeface="Arial" panose="020B0604020202020204" pitchFamily="34" charset="0"/>
              </a:rPr>
              <a:t>medication</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that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might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contribute</a:t>
            </a:r>
            <a:r>
              <a:rPr lang="fr-CA" altLang="en-US" baseline="0">
                <a:latin typeface="Arial" panose="020B0604020202020204" pitchFamily="34" charset="0"/>
                <a:cs typeface="Arial" panose="020B0604020202020204" pitchFamily="34" charset="0"/>
              </a:rPr>
              <a:t> to cognitive </a:t>
            </a:r>
            <a:r>
              <a:rPr lang="fr-CA" altLang="en-US" baseline="0" err="1">
                <a:latin typeface="Arial" panose="020B0604020202020204" pitchFamily="34" charset="0"/>
                <a:cs typeface="Arial" panose="020B0604020202020204" pitchFamily="34" charset="0"/>
              </a:rPr>
              <a:t>impairment</a:t>
            </a:r>
            <a:endParaRPr lang="fr-CA" altLang="en-US" baseline="0">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Vascular</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risk</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factors</a:t>
            </a:r>
            <a:r>
              <a:rPr lang="fr-CA" altLang="en-US">
                <a:latin typeface="Arial" panose="020B0604020202020204" pitchFamily="34" charset="0"/>
                <a:cs typeface="Arial" panose="020B0604020202020204" pitchFamily="34" charset="0"/>
              </a:rPr>
              <a:t>. </a:t>
            </a:r>
          </a:p>
          <a:p>
            <a:r>
              <a:rPr lang="fr-CA" altLang="en-US" err="1">
                <a:latin typeface="Arial" panose="020B0604020202020204" pitchFamily="34" charset="0"/>
                <a:cs typeface="Arial" panose="020B0604020202020204" pitchFamily="34" charset="0"/>
              </a:rPr>
              <a:t>Uncontrolled</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medical</a:t>
            </a:r>
            <a:r>
              <a:rPr lang="fr-CA" altLang="en-US">
                <a:latin typeface="Arial" panose="020B0604020202020204" pitchFamily="34" charset="0"/>
                <a:cs typeface="Arial" panose="020B0604020202020204" pitchFamily="34" charset="0"/>
              </a:rPr>
              <a:t> conditions for </a:t>
            </a:r>
            <a:r>
              <a:rPr lang="fr-CA" altLang="en-US" err="1">
                <a:latin typeface="Arial" panose="020B0604020202020204" pitchFamily="34" charset="0"/>
                <a:cs typeface="Arial" panose="020B0604020202020204" pitchFamily="34" charset="0"/>
              </a:rPr>
              <a:t>example</a:t>
            </a:r>
            <a:r>
              <a:rPr lang="fr-CA" altLang="en-US">
                <a:latin typeface="Arial" panose="020B0604020202020204" pitchFamily="34" charset="0"/>
                <a:cs typeface="Arial" panose="020B0604020202020204" pitchFamily="34" charset="0"/>
              </a:rPr>
              <a:t> CHF, </a:t>
            </a:r>
            <a:r>
              <a:rPr lang="fr-CA" altLang="en-US" err="1">
                <a:latin typeface="Arial" panose="020B0604020202020204" pitchFamily="34" charset="0"/>
                <a:cs typeface="Arial" panose="020B0604020202020204" pitchFamily="34" charset="0"/>
              </a:rPr>
              <a:t>very</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low</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blood</a:t>
            </a:r>
            <a:r>
              <a:rPr lang="fr-CA" altLang="en-US">
                <a:latin typeface="Arial" panose="020B0604020202020204" pitchFamily="34" charset="0"/>
                <a:cs typeface="Arial" panose="020B0604020202020204" pitchFamily="34" charset="0"/>
              </a:rPr>
              <a:t> pressure</a:t>
            </a:r>
          </a:p>
          <a:p>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Some</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medications</a:t>
            </a:r>
            <a:r>
              <a:rPr lang="fr-CA" altLang="en-US">
                <a:latin typeface="Arial" panose="020B0604020202020204" pitchFamily="34" charset="0"/>
                <a:cs typeface="Arial" panose="020B0604020202020204" pitchFamily="34" charset="0"/>
              </a:rPr>
              <a:t> can </a:t>
            </a:r>
            <a:r>
              <a:rPr lang="fr-CA" altLang="en-US" err="1">
                <a:latin typeface="Arial" panose="020B0604020202020204" pitchFamily="34" charset="0"/>
                <a:cs typeface="Arial" panose="020B0604020202020204" pitchFamily="34" charset="0"/>
              </a:rPr>
              <a:t>contribute</a:t>
            </a:r>
            <a:r>
              <a:rPr lang="fr-CA" altLang="en-US">
                <a:latin typeface="Arial" panose="020B0604020202020204" pitchFamily="34" charset="0"/>
                <a:cs typeface="Arial" panose="020B0604020202020204" pitchFamily="34" charset="0"/>
              </a:rPr>
              <a:t> to cognitive changes – </a:t>
            </a:r>
            <a:r>
              <a:rPr lang="fr-CA" altLang="en-US" err="1">
                <a:latin typeface="Arial" panose="020B0604020202020204" pitchFamily="34" charset="0"/>
                <a:cs typeface="Arial" panose="020B0604020202020204" pitchFamily="34" charset="0"/>
              </a:rPr>
              <a:t>Anticholinergic</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activity</a:t>
            </a:r>
            <a:r>
              <a:rPr lang="fr-CA" altLang="en-US">
                <a:latin typeface="Arial" panose="020B0604020202020204" pitchFamily="34" charset="0"/>
                <a:cs typeface="Arial" panose="020B0604020202020204" pitchFamily="34" charset="0"/>
              </a:rPr>
              <a:t>. </a:t>
            </a: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49</a:t>
            </a:fld>
            <a:endParaRPr lang="en-US" altLang="en-US" sz="1200"/>
          </a:p>
        </p:txBody>
      </p:sp>
    </p:spTree>
    <p:extLst>
      <p:ext uri="{BB962C8B-B14F-4D97-AF65-F5344CB8AC3E}">
        <p14:creationId xmlns:p14="http://schemas.microsoft.com/office/powerpoint/2010/main" val="647941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a:t>
            </a:r>
          </a:p>
        </p:txBody>
      </p:sp>
      <p:sp>
        <p:nvSpPr>
          <p:cNvPr id="4" name="Slide Number Placeholder 3"/>
          <p:cNvSpPr>
            <a:spLocks noGrp="1"/>
          </p:cNvSpPr>
          <p:nvPr>
            <p:ph type="sldNum" sz="quarter" idx="5"/>
          </p:nvPr>
        </p:nvSpPr>
        <p:spPr/>
        <p:txBody>
          <a:bodyPr/>
          <a:lstStyle/>
          <a:p>
            <a:fld id="{057D9047-80D4-4982-A992-13074D976FC0}" type="slidenum">
              <a:rPr lang="en-CA" smtClean="0"/>
              <a:pPr/>
              <a:t>5</a:t>
            </a:fld>
            <a:endParaRPr lang="en-CA"/>
          </a:p>
        </p:txBody>
      </p:sp>
      <p:sp>
        <p:nvSpPr>
          <p:cNvPr id="5" name="Date Placeholder 4">
            <a:extLst>
              <a:ext uri="{FF2B5EF4-FFF2-40B4-BE49-F238E27FC236}">
                <a16:creationId xmlns:a16="http://schemas.microsoft.com/office/drawing/2014/main" id="{F581BEA5-312B-464D-B9D5-DE8F5E725F3C}"/>
              </a:ext>
            </a:extLst>
          </p:cNvPr>
          <p:cNvSpPr>
            <a:spLocks noGrp="1"/>
          </p:cNvSpPr>
          <p:nvPr>
            <p:ph type="dt" idx="1"/>
          </p:nvPr>
        </p:nvSpPr>
        <p:spPr/>
        <p:txBody>
          <a:bodyPr/>
          <a:lstStyle/>
          <a:p>
            <a:endParaRPr lang="en-CA"/>
          </a:p>
        </p:txBody>
      </p:sp>
    </p:spTree>
    <p:extLst>
      <p:ext uri="{BB962C8B-B14F-4D97-AF65-F5344CB8AC3E}">
        <p14:creationId xmlns:p14="http://schemas.microsoft.com/office/powerpoint/2010/main" val="32853313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Jen (45 min mark – 75 min at the end)</a:t>
            </a:r>
            <a:endParaRPr lang="en-US" dirty="0"/>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50</a:t>
            </a:fld>
            <a:endParaRPr lang="en-US" altLang="en-US"/>
          </a:p>
        </p:txBody>
      </p:sp>
    </p:spTree>
    <p:extLst>
      <p:ext uri="{BB962C8B-B14F-4D97-AF65-F5344CB8AC3E}">
        <p14:creationId xmlns:p14="http://schemas.microsoft.com/office/powerpoint/2010/main" val="33481479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err="1">
                <a:latin typeface="Arial" panose="020B0604020202020204" pitchFamily="34" charset="0"/>
                <a:cs typeface="Arial" panose="020B0604020202020204" pitchFamily="34" charset="0"/>
              </a:rPr>
              <a:t>ADLs</a:t>
            </a:r>
            <a:r>
              <a:rPr lang="fr-CA" altLang="en-US">
                <a:latin typeface="Arial" panose="020B0604020202020204" pitchFamily="34" charset="0"/>
                <a:cs typeface="Arial" panose="020B0604020202020204" pitchFamily="34" charset="0"/>
              </a:rPr>
              <a:t>/</a:t>
            </a:r>
            <a:r>
              <a:rPr lang="fr-CA" altLang="en-US" err="1">
                <a:latin typeface="Arial" panose="020B0604020202020204" pitchFamily="34" charset="0"/>
                <a:cs typeface="Arial" panose="020B0604020202020204" pitchFamily="34" charset="0"/>
              </a:rPr>
              <a:t>IADLs</a:t>
            </a:r>
            <a:r>
              <a:rPr lang="fr-CA" altLang="en-US">
                <a:latin typeface="Arial" panose="020B0604020202020204" pitchFamily="34" charset="0"/>
                <a:cs typeface="Arial" panose="020B0604020202020204" pitchFamily="34" charset="0"/>
              </a:rPr>
              <a:t>, Behaviour, Cognitive </a:t>
            </a:r>
            <a:r>
              <a:rPr lang="fr-CA" altLang="en-US" err="1">
                <a:latin typeface="Arial" panose="020B0604020202020204" pitchFamily="34" charset="0"/>
                <a:cs typeface="Arial" panose="020B0604020202020204" pitchFamily="34" charset="0"/>
              </a:rPr>
              <a:t>abilities</a:t>
            </a:r>
            <a:r>
              <a:rPr lang="fr-CA" altLang="en-US">
                <a:latin typeface="Arial" panose="020B0604020202020204" pitchFamily="34" charset="0"/>
                <a:cs typeface="Arial" panose="020B0604020202020204" pitchFamily="34" charset="0"/>
              </a:rPr>
              <a:t> (slide 21)</a:t>
            </a:r>
          </a:p>
          <a:p>
            <a:r>
              <a:rPr lang="fr-CA" altLang="en-US" err="1">
                <a:latin typeface="Arial" panose="020B0604020202020204" pitchFamily="34" charset="0"/>
                <a:cs typeface="Arial" panose="020B0604020202020204" pitchFamily="34" charset="0"/>
              </a:rPr>
              <a:t>Because</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you</a:t>
            </a:r>
            <a:r>
              <a:rPr lang="fr-CA" altLang="en-US" baseline="0">
                <a:latin typeface="Arial" panose="020B0604020202020204" pitchFamily="34" charset="0"/>
                <a:cs typeface="Arial" panose="020B0604020202020204" pitchFamily="34" charset="0"/>
              </a:rPr>
              <a:t> are </a:t>
            </a:r>
            <a:r>
              <a:rPr lang="fr-CA" altLang="en-US" baseline="0" err="1">
                <a:latin typeface="Arial" panose="020B0604020202020204" pitchFamily="34" charset="0"/>
                <a:cs typeface="Arial" panose="020B0604020202020204" pitchFamily="34" charset="0"/>
              </a:rPr>
              <a:t>working</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older</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adults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you</a:t>
            </a:r>
            <a:r>
              <a:rPr lang="fr-CA" altLang="en-US" baseline="0">
                <a:latin typeface="Arial" panose="020B0604020202020204" pitchFamily="34" charset="0"/>
                <a:cs typeface="Arial" panose="020B0604020202020204" pitchFamily="34" charset="0"/>
              </a:rPr>
              <a:t> are </a:t>
            </a:r>
            <a:r>
              <a:rPr lang="fr-CA" altLang="en-US" baseline="0" err="1">
                <a:latin typeface="Arial" panose="020B0604020202020204" pitchFamily="34" charset="0"/>
                <a:cs typeface="Arial" panose="020B0604020202020204" pitchFamily="34" charset="0"/>
              </a:rPr>
              <a:t>likely</a:t>
            </a:r>
            <a:r>
              <a:rPr lang="fr-CA" altLang="en-US" baseline="0">
                <a:latin typeface="Arial" panose="020B0604020202020204" pitchFamily="34" charset="0"/>
                <a:cs typeface="Arial" panose="020B0604020202020204" pitchFamily="34" charset="0"/>
              </a:rPr>
              <a:t> to have clients </a:t>
            </a:r>
            <a:r>
              <a:rPr lang="fr-CA" altLang="en-US" baseline="0" err="1">
                <a:latin typeface="Arial" panose="020B0604020202020204" pitchFamily="34" charset="0"/>
                <a:cs typeface="Arial" panose="020B0604020202020204" pitchFamily="34" charset="0"/>
              </a:rPr>
              <a:t>that</a:t>
            </a:r>
            <a:r>
              <a:rPr lang="fr-CA" altLang="en-US" baseline="0">
                <a:latin typeface="Arial" panose="020B0604020202020204" pitchFamily="34" charset="0"/>
                <a:cs typeface="Arial" panose="020B0604020202020204" pitchFamily="34" charset="0"/>
              </a:rPr>
              <a:t> are </a:t>
            </a:r>
            <a:r>
              <a:rPr lang="fr-CA" altLang="en-US" baseline="0" err="1">
                <a:latin typeface="Arial" panose="020B0604020202020204" pitchFamily="34" charset="0"/>
                <a:cs typeface="Arial" panose="020B0604020202020204" pitchFamily="34" charset="0"/>
              </a:rPr>
              <a:t>showing</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signs</a:t>
            </a:r>
            <a:r>
              <a:rPr lang="fr-CA" altLang="en-US" baseline="0">
                <a:latin typeface="Arial" panose="020B0604020202020204" pitchFamily="34" charset="0"/>
                <a:cs typeface="Arial" panose="020B0604020202020204" pitchFamily="34" charset="0"/>
              </a:rPr>
              <a:t> of cognitive </a:t>
            </a:r>
            <a:r>
              <a:rPr lang="fr-CA" altLang="en-US" baseline="0" err="1">
                <a:latin typeface="Arial" panose="020B0604020202020204" pitchFamily="34" charset="0"/>
                <a:cs typeface="Arial" panose="020B0604020202020204" pitchFamily="34" charset="0"/>
              </a:rPr>
              <a:t>impairment</a:t>
            </a:r>
            <a:r>
              <a:rPr lang="fr-CA" altLang="en-US" baseline="0">
                <a:latin typeface="Arial" panose="020B0604020202020204" pitchFamily="34" charset="0"/>
                <a:cs typeface="Arial" panose="020B0604020202020204" pitchFamily="34" charset="0"/>
              </a:rPr>
              <a:t>.  </a:t>
            </a:r>
          </a:p>
          <a:p>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It </a:t>
            </a:r>
            <a:r>
              <a:rPr lang="fr-CA" altLang="en-US" err="1">
                <a:latin typeface="Arial" panose="020B0604020202020204" pitchFamily="34" charset="0"/>
                <a:cs typeface="Arial" panose="020B0604020202020204" pitchFamily="34" charset="0"/>
              </a:rPr>
              <a:t>may</a:t>
            </a:r>
            <a:r>
              <a:rPr lang="fr-CA" altLang="en-US" baseline="0">
                <a:latin typeface="Arial" panose="020B0604020202020204" pitchFamily="34" charset="0"/>
                <a:cs typeface="Arial" panose="020B0604020202020204" pitchFamily="34" charset="0"/>
              </a:rPr>
              <a:t> not </a:t>
            </a:r>
            <a:r>
              <a:rPr lang="fr-CA" altLang="en-US" baseline="0" err="1">
                <a:latin typeface="Arial" panose="020B0604020202020204" pitchFamily="34" charset="0"/>
                <a:cs typeface="Arial" panose="020B0604020202020204" pitchFamily="34" charset="0"/>
              </a:rPr>
              <a:t>be</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your</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role</a:t>
            </a:r>
            <a:r>
              <a:rPr lang="fr-CA" altLang="en-US" baseline="0">
                <a:latin typeface="Arial" panose="020B0604020202020204" pitchFamily="34" charset="0"/>
                <a:cs typeface="Arial" panose="020B0604020202020204" pitchFamily="34" charset="0"/>
              </a:rPr>
              <a:t> to </a:t>
            </a:r>
            <a:r>
              <a:rPr lang="fr-CA" altLang="en-US" baseline="0" err="1">
                <a:latin typeface="Arial" panose="020B0604020202020204" pitchFamily="34" charset="0"/>
                <a:cs typeface="Arial" panose="020B0604020202020204" pitchFamily="34" charset="0"/>
              </a:rPr>
              <a:t>fully</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assess</a:t>
            </a:r>
            <a:r>
              <a:rPr lang="fr-CA" altLang="en-US" baseline="0">
                <a:latin typeface="Arial" panose="020B0604020202020204" pitchFamily="34" charset="0"/>
                <a:cs typeface="Arial" panose="020B0604020202020204" pitchFamily="34" charset="0"/>
              </a:rPr>
              <a:t> or </a:t>
            </a:r>
            <a:r>
              <a:rPr lang="fr-CA" altLang="en-US" baseline="0" err="1">
                <a:latin typeface="Arial" panose="020B0604020202020204" pitchFamily="34" charset="0"/>
                <a:cs typeface="Arial" panose="020B0604020202020204" pitchFamily="34" charset="0"/>
              </a:rPr>
              <a:t>develop</a:t>
            </a:r>
            <a:r>
              <a:rPr lang="fr-CA" altLang="en-US" baseline="0">
                <a:latin typeface="Arial" panose="020B0604020202020204" pitchFamily="34" charset="0"/>
                <a:cs typeface="Arial" panose="020B0604020202020204" pitchFamily="34" charset="0"/>
              </a:rPr>
              <a:t> interventions, but </a:t>
            </a:r>
            <a:r>
              <a:rPr lang="fr-CA" altLang="en-US" baseline="0" err="1">
                <a:latin typeface="Arial" panose="020B0604020202020204" pitchFamily="34" charset="0"/>
                <a:cs typeface="Arial" panose="020B0604020202020204" pitchFamily="34" charset="0"/>
              </a:rPr>
              <a:t>you</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should</a:t>
            </a:r>
            <a:r>
              <a:rPr lang="fr-CA" altLang="en-US" baseline="0">
                <a:latin typeface="Arial" panose="020B0604020202020204" pitchFamily="34" charset="0"/>
                <a:cs typeface="Arial" panose="020B0604020202020204" pitchFamily="34" charset="0"/>
              </a:rPr>
              <a:t> know </a:t>
            </a:r>
            <a:r>
              <a:rPr lang="fr-CA" altLang="en-US" baseline="0" err="1">
                <a:latin typeface="Arial" panose="020B0604020202020204" pitchFamily="34" charset="0"/>
                <a:cs typeface="Arial" panose="020B0604020202020204" pitchFamily="34" charset="0"/>
              </a:rPr>
              <a:t>who</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you</a:t>
            </a:r>
            <a:r>
              <a:rPr lang="fr-CA" altLang="en-US" baseline="0">
                <a:latin typeface="Arial" panose="020B0604020202020204" pitchFamily="34" charset="0"/>
                <a:cs typeface="Arial" panose="020B0604020202020204" pitchFamily="34" charset="0"/>
              </a:rPr>
              <a:t> can </a:t>
            </a:r>
            <a:r>
              <a:rPr lang="fr-CA" altLang="en-US" baseline="0" err="1">
                <a:latin typeface="Arial" panose="020B0604020202020204" pitchFamily="34" charset="0"/>
                <a:cs typeface="Arial" panose="020B0604020202020204" pitchFamily="34" charset="0"/>
              </a:rPr>
              <a:t>refer</a:t>
            </a:r>
            <a:r>
              <a:rPr lang="fr-CA" altLang="en-US" baseline="0">
                <a:latin typeface="Arial" panose="020B0604020202020204" pitchFamily="34" charset="0"/>
                <a:cs typeface="Arial" panose="020B0604020202020204" pitchFamily="34" charset="0"/>
              </a:rPr>
              <a:t> to.  </a:t>
            </a:r>
          </a:p>
          <a:p>
            <a:endParaRPr lang="fr-CA" altLang="en-US" baseline="0">
              <a:latin typeface="Arial" panose="020B0604020202020204" pitchFamily="34" charset="0"/>
              <a:cs typeface="Arial" panose="020B0604020202020204" pitchFamily="34" charset="0"/>
            </a:endParaRPr>
          </a:p>
          <a:p>
            <a:r>
              <a:rPr lang="fr-CA" altLang="en-US" baseline="0">
                <a:latin typeface="Arial" panose="020B0604020202020204" pitchFamily="34" charset="0"/>
                <a:cs typeface="Arial" panose="020B0604020202020204" pitchFamily="34" charset="0"/>
              </a:rPr>
              <a:t>In the </a:t>
            </a:r>
            <a:r>
              <a:rPr lang="fr-CA" altLang="en-US" baseline="0" err="1">
                <a:latin typeface="Arial" panose="020B0604020202020204" pitchFamily="34" charset="0"/>
                <a:cs typeface="Arial" panose="020B0604020202020204" pitchFamily="34" charset="0"/>
              </a:rPr>
              <a:t>community</a:t>
            </a:r>
            <a:r>
              <a:rPr lang="fr-CA" altLang="en-US" baseline="0">
                <a:latin typeface="Arial" panose="020B0604020202020204" pitchFamily="34" charset="0"/>
                <a:cs typeface="Arial" panose="020B0604020202020204" pitchFamily="34" charset="0"/>
              </a:rPr>
              <a:t>…</a:t>
            </a:r>
          </a:p>
          <a:p>
            <a:endParaRPr lang="fr-CA" altLang="en-US" baseline="0">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51</a:t>
            </a:fld>
            <a:endParaRPr lang="en-US" altLang="en-US" sz="1200"/>
          </a:p>
        </p:txBody>
      </p:sp>
    </p:spTree>
    <p:extLst>
      <p:ext uri="{BB962C8B-B14F-4D97-AF65-F5344CB8AC3E}">
        <p14:creationId xmlns:p14="http://schemas.microsoft.com/office/powerpoint/2010/main" val="20418688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a:cs typeface="Arial"/>
              </a:rPr>
              <a:t>Jen</a:t>
            </a:r>
          </a:p>
          <a:p>
            <a:r>
              <a:rPr lang="fr-CA" altLang="en-US">
                <a:latin typeface="Arial"/>
                <a:cs typeface="Arial"/>
              </a:rPr>
              <a:t>In</a:t>
            </a:r>
            <a:r>
              <a:rPr lang="fr-CA" altLang="en-US" baseline="0">
                <a:latin typeface="Arial"/>
                <a:cs typeface="Arial"/>
              </a:rPr>
              <a:t> Acute care…</a:t>
            </a:r>
          </a:p>
          <a:p>
            <a:endParaRPr lang="fr-CA" altLang="en-US" baseline="0">
              <a:latin typeface="Arial" panose="020B0604020202020204" pitchFamily="34" charset="0"/>
              <a:cs typeface="Arial" panose="020B0604020202020204" pitchFamily="34" charset="0"/>
            </a:endParaRPr>
          </a:p>
          <a:p>
            <a:r>
              <a:rPr lang="en-CA" altLang="en-US">
                <a:latin typeface="Arial"/>
                <a:cs typeface="Arial"/>
              </a:rPr>
              <a:t>(LTC...</a:t>
            </a:r>
            <a:r>
              <a:rPr lang="en-CA">
                <a:latin typeface="Arial"/>
                <a:cs typeface="Arial"/>
              </a:rPr>
              <a:t>the treating physician may also include NPs, collaborative programs with acute care hospitals.  The Geriatric Psychiatry outreach team may also include the Behavioral Support Champions and other LTCH disciplines/programs/committees)</a:t>
            </a:r>
          </a:p>
          <a:p>
            <a:endParaRPr lang="fr-CA" altLang="en-US">
              <a:latin typeface="Arial"/>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52</a:t>
            </a:fld>
            <a:endParaRPr lang="en-US" altLang="en-US" sz="1200"/>
          </a:p>
        </p:txBody>
      </p:sp>
    </p:spTree>
    <p:extLst>
      <p:ext uri="{BB962C8B-B14F-4D97-AF65-F5344CB8AC3E}">
        <p14:creationId xmlns:p14="http://schemas.microsoft.com/office/powerpoint/2010/main" val="29179581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a:p>
            <a:r>
              <a:rPr lang="fr-CA" altLang="en-US" err="1">
                <a:latin typeface="Arial" panose="020B0604020202020204" pitchFamily="34" charset="0"/>
                <a:cs typeface="Arial" panose="020B0604020202020204" pitchFamily="34" charset="0"/>
              </a:rPr>
              <a:t>Persons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dementia</a:t>
            </a:r>
            <a:r>
              <a:rPr lang="fr-CA" altLang="en-US" baseline="0">
                <a:latin typeface="Arial" panose="020B0604020202020204" pitchFamily="34" charset="0"/>
                <a:cs typeface="Arial" panose="020B0604020202020204" pitchFamily="34" charset="0"/>
              </a:rPr>
              <a:t> have </a:t>
            </a:r>
            <a:r>
              <a:rPr lang="fr-CA" altLang="en-US" baseline="0" err="1">
                <a:latin typeface="Arial" panose="020B0604020202020204" pitchFamily="34" charset="0"/>
                <a:cs typeface="Arial" panose="020B0604020202020204" pitchFamily="34" charset="0"/>
              </a:rPr>
              <a:t>difficulty</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function</a:t>
            </a:r>
            <a:r>
              <a:rPr lang="fr-CA" altLang="en-US" baseline="0">
                <a:latin typeface="Arial" panose="020B0604020202020204" pitchFamily="34" charset="0"/>
                <a:cs typeface="Arial" panose="020B0604020202020204" pitchFamily="34" charset="0"/>
              </a:rPr>
              <a:t> and </a:t>
            </a:r>
            <a:r>
              <a:rPr lang="fr-CA" altLang="en-US" baseline="0" err="1">
                <a:latin typeface="Arial" panose="020B0604020202020204" pitchFamily="34" charset="0"/>
                <a:cs typeface="Arial" panose="020B0604020202020204" pitchFamily="34" charset="0"/>
              </a:rPr>
              <a:t>may</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need</a:t>
            </a:r>
            <a:r>
              <a:rPr lang="fr-CA" altLang="en-US" baseline="0">
                <a:latin typeface="Arial" panose="020B0604020202020204" pitchFamily="34" charset="0"/>
                <a:cs typeface="Arial" panose="020B0604020202020204" pitchFamily="34" charset="0"/>
              </a:rPr>
              <a:t> help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IADLs</a:t>
            </a:r>
            <a:r>
              <a:rPr lang="fr-CA" altLang="en-US">
                <a:latin typeface="Arial" panose="020B0604020202020204" pitchFamily="34" charset="0"/>
                <a:cs typeface="Arial" panose="020B0604020202020204" pitchFamily="34" charset="0"/>
              </a:rPr>
              <a:t>/</a:t>
            </a:r>
            <a:r>
              <a:rPr lang="fr-CA" altLang="en-US" err="1">
                <a:latin typeface="Arial" panose="020B0604020202020204" pitchFamily="34" charset="0"/>
                <a:cs typeface="Arial" panose="020B0604020202020204" pitchFamily="34" charset="0"/>
              </a:rPr>
              <a:t>ADLs</a:t>
            </a:r>
            <a:r>
              <a:rPr lang="fr-CA" altLang="en-US">
                <a:latin typeface="Arial" panose="020B0604020202020204" pitchFamily="34" charset="0"/>
                <a:cs typeface="Arial" panose="020B0604020202020204" pitchFamily="34" charset="0"/>
              </a:rPr>
              <a:t>: </a:t>
            </a:r>
          </a:p>
          <a:p>
            <a:r>
              <a:rPr lang="fr-CA" altLang="en-US">
                <a:latin typeface="Arial" panose="020B0604020202020204" pitchFamily="34" charset="0"/>
                <a:cs typeface="Arial" panose="020B0604020202020204" pitchFamily="34" charset="0"/>
              </a:rPr>
              <a:t>Foot care</a:t>
            </a:r>
          </a:p>
          <a:p>
            <a:r>
              <a:rPr lang="fr-CA" altLang="en-US" err="1">
                <a:latin typeface="Arial" panose="020B0604020202020204" pitchFamily="34" charset="0"/>
                <a:cs typeface="Arial" panose="020B0604020202020204" pitchFamily="34" charset="0"/>
              </a:rPr>
              <a:t>Meals</a:t>
            </a:r>
            <a:r>
              <a:rPr lang="fr-CA" altLang="en-US">
                <a:latin typeface="Arial" panose="020B0604020202020204" pitchFamily="34" charset="0"/>
                <a:cs typeface="Arial" panose="020B0604020202020204" pitchFamily="34" charset="0"/>
              </a:rPr>
              <a:t> on </a:t>
            </a:r>
            <a:r>
              <a:rPr lang="fr-CA" altLang="en-US" err="1">
                <a:latin typeface="Arial" panose="020B0604020202020204" pitchFamily="34" charset="0"/>
                <a:cs typeface="Arial" panose="020B0604020202020204" pitchFamily="34" charset="0"/>
              </a:rPr>
              <a:t>Wheels</a:t>
            </a:r>
            <a:endParaRPr lang="fr-CA" altLang="en-US">
              <a:latin typeface="Arial" panose="020B0604020202020204" pitchFamily="34" charset="0"/>
              <a:cs typeface="Arial" panose="020B0604020202020204" pitchFamily="34" charset="0"/>
            </a:endParaRPr>
          </a:p>
          <a:p>
            <a:r>
              <a:rPr lang="fr-CA" altLang="en-US">
                <a:latin typeface="Arial" panose="020B0604020202020204" pitchFamily="34" charset="0"/>
                <a:cs typeface="Arial" panose="020B0604020202020204" pitchFamily="34" charset="0"/>
              </a:rPr>
              <a:t>Help </a:t>
            </a:r>
            <a:r>
              <a:rPr lang="fr-CA" altLang="en-US" err="1">
                <a:latin typeface="Arial" panose="020B0604020202020204" pitchFamily="34" charset="0"/>
                <a:cs typeface="Arial" panose="020B0604020202020204" pitchFamily="34" charset="0"/>
              </a:rPr>
              <a:t>with</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bathing</a:t>
            </a:r>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Housecleaning</a:t>
            </a:r>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r>
              <a:rPr lang="fr-CA" altLang="en-US" err="1">
                <a:latin typeface="Arial" panose="020B0604020202020204" pitchFamily="34" charset="0"/>
                <a:cs typeface="Arial" panose="020B0604020202020204" pitchFamily="34" charset="0"/>
              </a:rPr>
              <a:t>When</a:t>
            </a:r>
            <a:r>
              <a:rPr lang="fr-CA" altLang="en-US">
                <a:latin typeface="Arial" panose="020B0604020202020204" pitchFamily="34" charset="0"/>
                <a:cs typeface="Arial" panose="020B0604020202020204" pitchFamily="34" charset="0"/>
              </a:rPr>
              <a:t> </a:t>
            </a:r>
            <a:r>
              <a:rPr lang="fr-CA" altLang="en-US" err="1">
                <a:latin typeface="Arial" panose="020B0604020202020204" pitchFamily="34" charset="0"/>
                <a:cs typeface="Arial" panose="020B0604020202020204" pitchFamily="34" charset="0"/>
              </a:rPr>
              <a:t>safety</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becomes</a:t>
            </a:r>
            <a:r>
              <a:rPr lang="fr-CA" altLang="en-US" baseline="0">
                <a:latin typeface="Arial" panose="020B0604020202020204" pitchFamily="34" charset="0"/>
                <a:cs typeface="Arial" panose="020B0604020202020204" pitchFamily="34" charset="0"/>
              </a:rPr>
              <a:t> an issue, </a:t>
            </a:r>
            <a:r>
              <a:rPr lang="fr-CA" altLang="en-US" baseline="0" err="1">
                <a:latin typeface="Arial" panose="020B0604020202020204" pitchFamily="34" charset="0"/>
                <a:cs typeface="Arial" panose="020B0604020202020204" pitchFamily="34" charset="0"/>
              </a:rPr>
              <a:t>it</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is</a:t>
            </a:r>
            <a:r>
              <a:rPr lang="fr-CA" altLang="en-US" baseline="0">
                <a:latin typeface="Arial" panose="020B0604020202020204" pitchFamily="34" charset="0"/>
                <a:cs typeface="Arial" panose="020B0604020202020204" pitchFamily="34" charset="0"/>
              </a:rPr>
              <a:t> important to </a:t>
            </a:r>
            <a:r>
              <a:rPr lang="fr-CA" altLang="en-US" baseline="0" err="1">
                <a:latin typeface="Arial" panose="020B0604020202020204" pitchFamily="34" charset="0"/>
                <a:cs typeface="Arial" panose="020B0604020202020204" pitchFamily="34" charset="0"/>
              </a:rPr>
              <a:t>address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this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with</a:t>
            </a:r>
            <a:r>
              <a:rPr lang="fr-CA" altLang="en-US" baseline="0">
                <a:latin typeface="Arial" panose="020B0604020202020204" pitchFamily="34" charset="0"/>
                <a:cs typeface="Arial" panose="020B0604020202020204" pitchFamily="34" charset="0"/>
              </a:rPr>
              <a:t> the client, </a:t>
            </a:r>
            <a:r>
              <a:rPr lang="fr-CA" altLang="en-US" baseline="0" err="1">
                <a:latin typeface="Arial" panose="020B0604020202020204" pitchFamily="34" charset="0"/>
                <a:cs typeface="Arial" panose="020B0604020202020204" pitchFamily="34" charset="0"/>
              </a:rPr>
              <a:t>CGs</a:t>
            </a:r>
            <a:r>
              <a:rPr lang="fr-CA" altLang="en-US" baseline="0">
                <a:latin typeface="Arial" panose="020B0604020202020204" pitchFamily="34" charset="0"/>
                <a:cs typeface="Arial" panose="020B0604020202020204" pitchFamily="34" charset="0"/>
              </a:rPr>
              <a:t> and </a:t>
            </a:r>
            <a:r>
              <a:rPr lang="fr-CA" altLang="en-US" baseline="0" err="1">
                <a:latin typeface="Arial" panose="020B0604020202020204" pitchFamily="34" charset="0"/>
                <a:cs typeface="Arial" panose="020B0604020202020204" pitchFamily="34" charset="0"/>
              </a:rPr>
              <a:t>PCPs</a:t>
            </a:r>
            <a:r>
              <a:rPr lang="fr-CA" altLang="en-US" baseline="0">
                <a:latin typeface="Arial" panose="020B0604020202020204" pitchFamily="34" charset="0"/>
                <a:cs typeface="Arial" panose="020B0604020202020204" pitchFamily="34" charset="0"/>
              </a:rPr>
              <a:t>.  There are </a:t>
            </a:r>
            <a:r>
              <a:rPr lang="fr-CA" altLang="en-US" baseline="0" err="1">
                <a:latin typeface="Arial" panose="020B0604020202020204" pitchFamily="34" charset="0"/>
                <a:cs typeface="Arial" panose="020B0604020202020204" pitchFamily="34" charset="0"/>
              </a:rPr>
              <a:t>several</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things</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that</a:t>
            </a:r>
            <a:r>
              <a:rPr lang="fr-CA" altLang="en-US" baseline="0">
                <a:latin typeface="Arial" panose="020B0604020202020204" pitchFamily="34" charset="0"/>
                <a:cs typeface="Arial" panose="020B0604020202020204" pitchFamily="34" charset="0"/>
              </a:rPr>
              <a:t> can </a:t>
            </a:r>
            <a:r>
              <a:rPr lang="fr-CA" altLang="en-US" baseline="0" err="1">
                <a:latin typeface="Arial" panose="020B0604020202020204" pitchFamily="34" charset="0"/>
                <a:cs typeface="Arial" panose="020B0604020202020204" pitchFamily="34" charset="0"/>
              </a:rPr>
              <a:t>be</a:t>
            </a:r>
            <a:r>
              <a:rPr lang="fr-CA" altLang="en-US" baseline="0">
                <a:latin typeface="Arial" panose="020B0604020202020204" pitchFamily="34" charset="0"/>
                <a:cs typeface="Arial" panose="020B0604020202020204" pitchFamily="34" charset="0"/>
              </a:rPr>
              <a:t> put in place to </a:t>
            </a:r>
            <a:r>
              <a:rPr lang="fr-CA" altLang="en-US" baseline="0" err="1">
                <a:latin typeface="Arial" panose="020B0604020202020204" pitchFamily="34" charset="0"/>
                <a:cs typeface="Arial" panose="020B0604020202020204" pitchFamily="34" charset="0"/>
              </a:rPr>
              <a:t>minimize</a:t>
            </a:r>
            <a:r>
              <a:rPr lang="fr-CA" altLang="en-US" baseline="0">
                <a:latin typeface="Arial" panose="020B0604020202020204" pitchFamily="34" charset="0"/>
                <a:cs typeface="Arial" panose="020B0604020202020204" pitchFamily="34" charset="0"/>
              </a:rPr>
              <a:t> </a:t>
            </a:r>
            <a:r>
              <a:rPr lang="fr-CA" altLang="en-US" baseline="0" err="1">
                <a:latin typeface="Arial" panose="020B0604020202020204" pitchFamily="34" charset="0"/>
                <a:cs typeface="Arial" panose="020B0604020202020204" pitchFamily="34" charset="0"/>
              </a:rPr>
              <a:t>risk</a:t>
            </a:r>
            <a:r>
              <a:rPr lang="fr-CA" altLang="en-US" baseline="0">
                <a:latin typeface="Arial" panose="020B0604020202020204" pitchFamily="34" charset="0"/>
                <a:cs typeface="Arial" panose="020B0604020202020204" pitchFamily="34" charset="0"/>
              </a:rPr>
              <a:t>.  </a:t>
            </a:r>
          </a:p>
          <a:p>
            <a:endParaRPr lang="fr-CA" altLang="en-US" baseline="0">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53</a:t>
            </a:fld>
            <a:endParaRPr lang="en-US" altLang="en-US" sz="1200"/>
          </a:p>
        </p:txBody>
      </p:sp>
    </p:spTree>
    <p:extLst>
      <p:ext uri="{BB962C8B-B14F-4D97-AF65-F5344CB8AC3E}">
        <p14:creationId xmlns:p14="http://schemas.microsoft.com/office/powerpoint/2010/main" val="13254615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54</a:t>
            </a:fld>
            <a:endParaRPr lang="en-US" altLang="en-US" sz="1200"/>
          </a:p>
        </p:txBody>
      </p:sp>
    </p:spTree>
    <p:extLst>
      <p:ext uri="{BB962C8B-B14F-4D97-AF65-F5344CB8AC3E}">
        <p14:creationId xmlns:p14="http://schemas.microsoft.com/office/powerpoint/2010/main" val="3469991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55</a:t>
            </a:fld>
            <a:endParaRPr lang="en-US" altLang="en-US" sz="1200"/>
          </a:p>
        </p:txBody>
      </p:sp>
    </p:spTree>
    <p:extLst>
      <p:ext uri="{BB962C8B-B14F-4D97-AF65-F5344CB8AC3E}">
        <p14:creationId xmlns:p14="http://schemas.microsoft.com/office/powerpoint/2010/main" val="29106891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56</a:t>
            </a:fld>
            <a:endParaRPr lang="en-US" altLang="en-US" sz="1200"/>
          </a:p>
        </p:txBody>
      </p:sp>
    </p:spTree>
    <p:extLst>
      <p:ext uri="{BB962C8B-B14F-4D97-AF65-F5344CB8AC3E}">
        <p14:creationId xmlns:p14="http://schemas.microsoft.com/office/powerpoint/2010/main" val="578371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atin typeface="Arial"/>
                <a:cs typeface="Arial"/>
              </a:rPr>
              <a:t>Lisa</a:t>
            </a:r>
          </a:p>
          <a:p>
            <a:endParaRPr lang="en-CA" dirty="0"/>
          </a:p>
          <a:p>
            <a:r>
              <a:rPr lang="en-CA">
                <a:latin typeface="Arial"/>
                <a:cs typeface="Arial"/>
              </a:rPr>
              <a:t>BPSD are non-cognitive symptoms of dementia such as changes to behaviour and mood that frequently occur in all dementias </a:t>
            </a:r>
            <a:endParaRPr lang="en-CA" dirty="0">
              <a:latin typeface="Arial"/>
              <a:cs typeface="Arial"/>
            </a:endParaRPr>
          </a:p>
          <a:p>
            <a:r>
              <a:rPr lang="en-CA" dirty="0">
                <a:latin typeface="Arial"/>
                <a:cs typeface="Arial"/>
                <a:hlinkClick r:id="rId3"/>
              </a:rPr>
              <a:t>https://ccsmh.ca/wp-content/uploads/2024/03/V4-CCSMH-BPSD-Clinical-Guidelines_Final-for-webinar.pdf</a:t>
            </a:r>
            <a:endParaRPr lang="en-CA" dirty="0">
              <a:latin typeface="Arial"/>
              <a:cs typeface="Arial"/>
            </a:endParaRPr>
          </a:p>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57</a:t>
            </a:fld>
            <a:endParaRPr lang="en-US" altLang="en-US"/>
          </a:p>
        </p:txBody>
      </p:sp>
    </p:spTree>
    <p:extLst>
      <p:ext uri="{BB962C8B-B14F-4D97-AF65-F5344CB8AC3E}">
        <p14:creationId xmlns:p14="http://schemas.microsoft.com/office/powerpoint/2010/main" val="23470679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a:cs typeface="Arial"/>
              </a:rPr>
              <a:t>Lisa  - </a:t>
            </a:r>
            <a:r>
              <a:rPr lang="fr-CA" altLang="en-US" err="1">
                <a:latin typeface="Arial"/>
                <a:cs typeface="Arial"/>
              </a:rPr>
              <a:t>consider</a:t>
            </a:r>
            <a:r>
              <a:rPr lang="fr-CA" altLang="en-US">
                <a:latin typeface="Arial"/>
                <a:cs typeface="Arial"/>
              </a:rPr>
              <a:t> mention of GPA training</a:t>
            </a:r>
            <a:endParaRPr lang="fr-CA" altLang="en-US">
              <a:latin typeface="Arial"/>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58</a:t>
            </a:fld>
            <a:endParaRPr lang="en-US" altLang="en-US" sz="1200"/>
          </a:p>
        </p:txBody>
      </p:sp>
    </p:spTree>
    <p:extLst>
      <p:ext uri="{BB962C8B-B14F-4D97-AF65-F5344CB8AC3E}">
        <p14:creationId xmlns:p14="http://schemas.microsoft.com/office/powerpoint/2010/main" val="28064363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fr-CA"/>
              <a:t>Lisa</a:t>
            </a:r>
          </a:p>
          <a:p>
            <a:r>
              <a:rPr lang="fr-CA"/>
              <a:t>Retrogenesis theory refers to “the process by which degenerative mechanisms in dementia reverse those of normal human development” </a:t>
            </a:r>
          </a:p>
        </p:txBody>
      </p:sp>
      <p:sp>
        <p:nvSpPr>
          <p:cNvPr id="4" name="Slide Number Placeholder 3"/>
          <p:cNvSpPr>
            <a:spLocks noGrp="1"/>
          </p:cNvSpPr>
          <p:nvPr>
            <p:ph type="sldNum" sz="quarter" idx="10"/>
          </p:nvPr>
        </p:nvSpPr>
        <p:spPr/>
        <p:txBody>
          <a:bodyPr/>
          <a:lstStyle/>
          <a:p>
            <a:fld id="{3BD25FF4-9661-4A92-B3FC-C71AA56990FD}" type="slidenum">
              <a:rPr lang="en-US" altLang="en-US" smtClean="0"/>
              <a:pPr/>
              <a:t>59</a:t>
            </a:fld>
            <a:endParaRPr lang="en-US" altLang="en-US"/>
          </a:p>
        </p:txBody>
      </p:sp>
    </p:spTree>
    <p:extLst>
      <p:ext uri="{BB962C8B-B14F-4D97-AF65-F5344CB8AC3E}">
        <p14:creationId xmlns:p14="http://schemas.microsoft.com/office/powerpoint/2010/main" val="3583385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Jen (5 min mark - 15 min to go to slide #21)</a:t>
            </a:r>
            <a:endParaRPr lang="en-US" dirty="0"/>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6</a:t>
            </a:fld>
            <a:endParaRPr lang="en-US" altLang="en-US"/>
          </a:p>
        </p:txBody>
      </p:sp>
    </p:spTree>
    <p:extLst>
      <p:ext uri="{BB962C8B-B14F-4D97-AF65-F5344CB8AC3E}">
        <p14:creationId xmlns:p14="http://schemas.microsoft.com/office/powerpoint/2010/main" val="22168743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60</a:t>
            </a:fld>
            <a:endParaRPr lang="en-US" altLang="en-US" sz="1200"/>
          </a:p>
        </p:txBody>
      </p:sp>
    </p:spTree>
    <p:extLst>
      <p:ext uri="{BB962C8B-B14F-4D97-AF65-F5344CB8AC3E}">
        <p14:creationId xmlns:p14="http://schemas.microsoft.com/office/powerpoint/2010/main" val="18408746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fr-CA"/>
              <a:t>Lisa</a:t>
            </a:r>
          </a:p>
          <a:p>
            <a:r>
              <a:rPr lang="fr-CA"/>
              <a:t>The Cohen-Mansfield Agitation Inventory (CMAI; Cohen-Mansfield, 1986) is a 29-item questionnaire designed to measure the types and frequencies of agitated behaviors exhibited by elderly nursing home residents.</a:t>
            </a:r>
          </a:p>
        </p:txBody>
      </p:sp>
      <p:sp>
        <p:nvSpPr>
          <p:cNvPr id="4" name="Slide Number Placeholder 3"/>
          <p:cNvSpPr>
            <a:spLocks noGrp="1"/>
          </p:cNvSpPr>
          <p:nvPr>
            <p:ph type="sldNum" sz="quarter" idx="10"/>
          </p:nvPr>
        </p:nvSpPr>
        <p:spPr/>
        <p:txBody>
          <a:bodyPr/>
          <a:lstStyle/>
          <a:p>
            <a:fld id="{3BD25FF4-9661-4A92-B3FC-C71AA56990FD}" type="slidenum">
              <a:rPr lang="en-US" altLang="en-US" smtClean="0"/>
              <a:pPr/>
              <a:t>61</a:t>
            </a:fld>
            <a:endParaRPr lang="en-US" altLang="en-US"/>
          </a:p>
        </p:txBody>
      </p:sp>
    </p:spTree>
    <p:extLst>
      <p:ext uri="{BB962C8B-B14F-4D97-AF65-F5344CB8AC3E}">
        <p14:creationId xmlns:p14="http://schemas.microsoft.com/office/powerpoint/2010/main" val="13388077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62</a:t>
            </a:fld>
            <a:endParaRPr lang="en-US" altLang="en-US"/>
          </a:p>
        </p:txBody>
      </p:sp>
    </p:spTree>
    <p:extLst>
      <p:ext uri="{BB962C8B-B14F-4D97-AF65-F5344CB8AC3E}">
        <p14:creationId xmlns:p14="http://schemas.microsoft.com/office/powerpoint/2010/main" val="36312812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Lisa to add notes on BSO program</a:t>
            </a:r>
          </a:p>
        </p:txBody>
      </p:sp>
      <p:sp>
        <p:nvSpPr>
          <p:cNvPr id="4" name="Slide Number Placeholder 3"/>
          <p:cNvSpPr>
            <a:spLocks noGrp="1"/>
          </p:cNvSpPr>
          <p:nvPr>
            <p:ph type="sldNum" sz="quarter" idx="5"/>
          </p:nvPr>
        </p:nvSpPr>
        <p:spPr/>
        <p:txBody>
          <a:bodyPr/>
          <a:lstStyle/>
          <a:p>
            <a:fld id="{3BD25FF4-9661-4A92-B3FC-C71AA56990FD}" type="slidenum">
              <a:rPr lang="en-US" altLang="en-US"/>
              <a:pPr/>
              <a:t>63</a:t>
            </a:fld>
            <a:endParaRPr lang="en-US" altLang="en-US"/>
          </a:p>
        </p:txBody>
      </p:sp>
    </p:spTree>
    <p:extLst>
      <p:ext uri="{BB962C8B-B14F-4D97-AF65-F5344CB8AC3E}">
        <p14:creationId xmlns:p14="http://schemas.microsoft.com/office/powerpoint/2010/main" val="24654569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64</a:t>
            </a:fld>
            <a:endParaRPr lang="en-US" altLang="en-US"/>
          </a:p>
        </p:txBody>
      </p:sp>
    </p:spTree>
    <p:extLst>
      <p:ext uri="{BB962C8B-B14F-4D97-AF65-F5344CB8AC3E}">
        <p14:creationId xmlns:p14="http://schemas.microsoft.com/office/powerpoint/2010/main" val="26730028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65</a:t>
            </a:fld>
            <a:endParaRPr lang="en-US" altLang="en-US"/>
          </a:p>
        </p:txBody>
      </p:sp>
    </p:spTree>
    <p:extLst>
      <p:ext uri="{BB962C8B-B14F-4D97-AF65-F5344CB8AC3E}">
        <p14:creationId xmlns:p14="http://schemas.microsoft.com/office/powerpoint/2010/main" val="272251476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a:p>
            <a:r>
              <a:rPr lang="fr-CA"/>
              <a:t>The BSO-DOS© is an observational tool that helps to identify patterns of behaviour for care planning purposes</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66</a:t>
            </a:fld>
            <a:endParaRPr lang="en-US" altLang="en-US" sz="1200"/>
          </a:p>
        </p:txBody>
      </p:sp>
    </p:spTree>
    <p:extLst>
      <p:ext uri="{BB962C8B-B14F-4D97-AF65-F5344CB8AC3E}">
        <p14:creationId xmlns:p14="http://schemas.microsoft.com/office/powerpoint/2010/main" val="1970812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67</a:t>
            </a:fld>
            <a:endParaRPr lang="en-US" altLang="en-US" sz="1200"/>
          </a:p>
        </p:txBody>
      </p:sp>
    </p:spTree>
    <p:extLst>
      <p:ext uri="{BB962C8B-B14F-4D97-AF65-F5344CB8AC3E}">
        <p14:creationId xmlns:p14="http://schemas.microsoft.com/office/powerpoint/2010/main" val="106285013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a:p>
            <a:r>
              <a:rPr lang="fr-CA" altLang="en-US">
                <a:latin typeface="Arial"/>
                <a:cs typeface="Arial"/>
              </a:rPr>
              <a:t>Physical-Delirium, drugs, disease, discomfort, disability; Optimize physical health - polypharmacy, pain control.</a:t>
            </a:r>
            <a:endParaRPr lang="fr-CA" altLang="en-US" dirty="0">
              <a:latin typeface="Arial" panose="020B0604020202020204" pitchFamily="34" charset="0"/>
              <a:cs typeface="Arial" panose="020B0604020202020204" pitchFamily="34" charset="0"/>
            </a:endParaRPr>
          </a:p>
          <a:p>
            <a:r>
              <a:rPr lang="fr-CA" altLang="en-US">
                <a:latin typeface="Arial"/>
                <a:cs typeface="Arial"/>
              </a:rPr>
              <a:t>Intellectual-Which of the 8 A’s are at work here?; Compensate for cognitive losses – understand the meaning behind behaviours.</a:t>
            </a:r>
          </a:p>
          <a:p>
            <a:r>
              <a:rPr lang="fr-CA" altLang="en-US">
                <a:latin typeface="Arial"/>
                <a:cs typeface="Arial"/>
              </a:rPr>
              <a:t>Emotional-Consider the person’s emotional health. Is there a depression or psychosis?; Treat depression, psychosis &amp; agitation.</a:t>
            </a:r>
          </a:p>
          <a:p>
            <a:r>
              <a:rPr lang="fr-CA" altLang="en-US">
                <a:latin typeface="Arial"/>
                <a:cs typeface="Arial"/>
              </a:rPr>
              <a:t>Capabilities-Which skills are retained? Assess for excess disability; Maximise strengths &amp; compensate for losses.</a:t>
            </a:r>
            <a:endParaRPr lang="fr-CA" altLang="en-US">
              <a:latin typeface="Arial" panose="020B0604020202020204" pitchFamily="34" charset="0"/>
              <a:cs typeface="Arial" panose="020B0604020202020204" pitchFamily="34" charset="0"/>
            </a:endParaRPr>
          </a:p>
          <a:p>
            <a:r>
              <a:rPr lang="fr-CA" altLang="en-US">
                <a:latin typeface="Arial"/>
                <a:cs typeface="Arial"/>
              </a:rPr>
              <a:t>Environmental-A supportive environment is essential for reducing frustration or fear.; Decrease noise, enhance lighting (day/ night), maintain routines, provide familiar objects.</a:t>
            </a:r>
            <a:endParaRPr lang="fr-CA" altLang="en-US">
              <a:latin typeface="Arial" panose="020B0604020202020204" pitchFamily="34" charset="0"/>
              <a:cs typeface="Arial" panose="020B0604020202020204" pitchFamily="34" charset="0"/>
            </a:endParaRPr>
          </a:p>
          <a:p>
            <a:r>
              <a:rPr lang="fr-CA" altLang="en-US">
                <a:latin typeface="Arial"/>
                <a:cs typeface="Arial"/>
              </a:rPr>
              <a:t>Social-What is this person’s life story? Who is in their social network? What is their cultural heritage?; Knowing what is familiar and comforting can help staff to reassure and distract when a person is anxious or unsettled.</a:t>
            </a:r>
            <a:endParaRPr lang="fr-CA" altLang="en-US" dirty="0">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68</a:t>
            </a:fld>
            <a:endParaRPr lang="en-US" altLang="en-US" sz="1200"/>
          </a:p>
        </p:txBody>
      </p:sp>
    </p:spTree>
    <p:extLst>
      <p:ext uri="{BB962C8B-B14F-4D97-AF65-F5344CB8AC3E}">
        <p14:creationId xmlns:p14="http://schemas.microsoft.com/office/powerpoint/2010/main" val="337067454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a:p>
            <a:pPr marL="220348" indent="-220348">
              <a:spcBef>
                <a:spcPts val="29"/>
              </a:spcBef>
              <a:buAutoNum type="arabicPeriod"/>
            </a:pPr>
            <a:r>
              <a:rPr lang="fr-CA">
                <a:latin typeface="Arial"/>
                <a:cs typeface="Arial"/>
              </a:rPr>
              <a:t>Change: Is the problem/behaviour new? </a:t>
            </a:r>
          </a:p>
          <a:p>
            <a:pPr>
              <a:spcBef>
                <a:spcPts val="29"/>
              </a:spcBef>
            </a:pPr>
            <a:r>
              <a:rPr lang="fr-CA"/>
              <a:t>If the problem/behaviour already existed, is it worse or different in some way? </a:t>
            </a:r>
          </a:p>
          <a:p>
            <a:pPr>
              <a:spcBef>
                <a:spcPts val="29"/>
              </a:spcBef>
            </a:pPr>
            <a:r>
              <a:rPr lang="fr-CA"/>
              <a:t>When did the change emerge?</a:t>
            </a:r>
          </a:p>
          <a:p>
            <a:r>
              <a:rPr lang="fr-CA"/>
              <a:t>If the behaviour is longstanding and unchanged, what else could have changed – change of caregivers etc.?</a:t>
            </a:r>
          </a:p>
          <a:p>
            <a:r>
              <a:rPr lang="fr-CA">
                <a:latin typeface="Arial"/>
                <a:cs typeface="Arial"/>
              </a:rPr>
              <a:t>2. Evaluating RISKS helps you determine the urgency of A situation so you can plan care strategies that keep the person and others safe.</a:t>
            </a:r>
          </a:p>
          <a:p>
            <a:pPr>
              <a:spcBef>
                <a:spcPts val="29"/>
              </a:spcBef>
            </a:pPr>
            <a:r>
              <a:rPr lang="fr-CA">
                <a:latin typeface="Arial"/>
                <a:cs typeface="Arial"/>
              </a:rPr>
              <a:t>*frailty (delirium), falls, fire, </a:t>
            </a:r>
            <a:endParaRPr lang="fr-CA" dirty="0">
              <a:latin typeface="Arial"/>
              <a:cs typeface="Arial"/>
            </a:endParaRPr>
          </a:p>
          <a:p>
            <a:pPr>
              <a:spcBef>
                <a:spcPts val="29"/>
              </a:spcBef>
            </a:pPr>
            <a:r>
              <a:rPr lang="fr-CA">
                <a:latin typeface="Arial"/>
                <a:cs typeface="Arial"/>
              </a:rPr>
              <a:t>Firearms</a:t>
            </a:r>
            <a:endParaRPr lang="fr-CA"/>
          </a:p>
          <a:p>
            <a:pPr>
              <a:spcBef>
                <a:spcPts val="29"/>
              </a:spcBef>
            </a:pPr>
            <a:r>
              <a:rPr lang="fr-CA">
                <a:latin typeface="Arial"/>
                <a:cs typeface="Arial"/>
              </a:rPr>
              <a:t>**safe driving and substance abuse</a:t>
            </a:r>
            <a:endParaRPr lang="fr-CA" dirty="0">
              <a:latin typeface="Arial"/>
              <a:cs typeface="Arial"/>
            </a:endParaRPr>
          </a:p>
          <a:p>
            <a:pPr>
              <a:spcBef>
                <a:spcPts val="29"/>
              </a:spcBef>
            </a:pPr>
            <a:endParaRPr lang="fr-CA" dirty="0">
              <a:cs typeface="Arial"/>
            </a:endParaRPr>
          </a:p>
          <a:p>
            <a:endParaRPr lang="fr-CA" dirty="0">
              <a:cs typeface="Arial"/>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69</a:t>
            </a:fld>
            <a:endParaRPr lang="en-US" altLang="en-US" sz="1200"/>
          </a:p>
        </p:txBody>
      </p:sp>
    </p:spTree>
    <p:extLst>
      <p:ext uri="{BB962C8B-B14F-4D97-AF65-F5344CB8AC3E}">
        <p14:creationId xmlns:p14="http://schemas.microsoft.com/office/powerpoint/2010/main" val="2186632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92500"/>
          </a:bodyPr>
          <a:lstStyle/>
          <a:p>
            <a:pPr>
              <a:buFont typeface="Times" charset="0"/>
              <a:buNone/>
              <a:defRPr/>
            </a:pPr>
            <a:endParaRPr lang="en-CA" altLang="en-US" baseline="0" dirty="0">
              <a:latin typeface="Arial"/>
              <a:cs typeface="Arial"/>
            </a:endParaRPr>
          </a:p>
          <a:p>
            <a:pPr>
              <a:buFont typeface="Times" charset="0"/>
              <a:defRPr/>
            </a:pPr>
            <a:endParaRPr lang="en-CA" altLang="en-US">
              <a:latin typeface="Arial"/>
              <a:cs typeface="Arial"/>
            </a:endParaRPr>
          </a:p>
          <a:p>
            <a:pPr>
              <a:defRPr/>
            </a:pPr>
            <a:r>
              <a:rPr lang="en-CA" dirty="0">
                <a:latin typeface="Arial"/>
                <a:cs typeface="Arial"/>
              </a:rPr>
              <a:t>Quick review – dementia is a progressive brain disorder characterized by impaired cognitive functioning that can affect learning, memory, mood, behaviour, as well as the ability to manage IADLs &amp; ADLs</a:t>
            </a:r>
          </a:p>
          <a:p>
            <a:pPr>
              <a:defRPr/>
            </a:pPr>
            <a:r>
              <a:rPr lang="en-CA" dirty="0">
                <a:latin typeface="Arial"/>
                <a:cs typeface="Arial"/>
              </a:rPr>
              <a:t>-delirium is a complex neuropsychiatric syndrome marked by an acute onset, fluctuating course, altered LOC, inattention, and disorganized thinking,</a:t>
            </a:r>
          </a:p>
          <a:p>
            <a:pPr>
              <a:defRPr/>
            </a:pPr>
            <a:r>
              <a:rPr lang="en-CA" dirty="0">
                <a:latin typeface="Arial"/>
                <a:cs typeface="Arial"/>
              </a:rPr>
              <a:t>-depression is a spectrum of mood disorders characterized by a sustained disturbance in emotional, cognitive, behavioural, and/or somatic regulation that is associated with functional impairment in ADLs and often loss of capacity for pleasure and enjoyment</a:t>
            </a:r>
          </a:p>
          <a:p>
            <a:pPr>
              <a:defRPr/>
            </a:pPr>
            <a:r>
              <a:rPr lang="en-CA" dirty="0">
                <a:latin typeface="Arial"/>
                <a:cs typeface="Arial"/>
              </a:rPr>
              <a:t>Can occur at same time </a:t>
            </a:r>
            <a:r>
              <a:rPr lang="en-CA" dirty="0" err="1">
                <a:latin typeface="Arial"/>
                <a:cs typeface="Arial"/>
              </a:rPr>
              <a:t>ie</a:t>
            </a:r>
            <a:r>
              <a:rPr lang="en-CA" dirty="0">
                <a:latin typeface="Arial"/>
                <a:cs typeface="Arial"/>
              </a:rPr>
              <a:t>. A person with dementia can experience a delirium</a:t>
            </a:r>
          </a:p>
          <a:p>
            <a:pPr>
              <a:defRPr/>
            </a:pPr>
            <a:r>
              <a:rPr lang="en-CA" dirty="0">
                <a:latin typeface="Arial"/>
                <a:cs typeface="Arial"/>
              </a:rPr>
              <a:t>Can share features/symptoms </a:t>
            </a:r>
            <a:r>
              <a:rPr lang="en-CA" dirty="0" err="1">
                <a:latin typeface="Arial"/>
                <a:cs typeface="Arial"/>
              </a:rPr>
              <a:t>ie</a:t>
            </a:r>
            <a:r>
              <a:rPr lang="en-CA" dirty="0">
                <a:latin typeface="Arial"/>
                <a:cs typeface="Arial"/>
              </a:rPr>
              <a:t>. Hypoactive delirium presents similar to depression</a:t>
            </a:r>
          </a:p>
          <a:p>
            <a:pPr>
              <a:defRPr/>
            </a:pPr>
            <a:r>
              <a:rPr lang="en-CA" dirty="0">
                <a:latin typeface="Arial"/>
                <a:cs typeface="Arial"/>
              </a:rPr>
              <a:t>Can increase risk of developing other conditions </a:t>
            </a:r>
            <a:r>
              <a:rPr lang="en-CA" dirty="0" err="1">
                <a:latin typeface="Arial"/>
                <a:cs typeface="Arial"/>
              </a:rPr>
              <a:t>ie</a:t>
            </a:r>
            <a:r>
              <a:rPr lang="en-CA" dirty="0">
                <a:latin typeface="Arial"/>
                <a:cs typeface="Arial"/>
              </a:rPr>
              <a:t>. Late life depression can increase risk of developing dementia</a:t>
            </a:r>
          </a:p>
          <a:p>
            <a:pPr>
              <a:defRPr/>
            </a:pPr>
            <a:r>
              <a:rPr lang="en-CA" dirty="0">
                <a:latin typeface="Arial"/>
                <a:cs typeface="Arial"/>
              </a:rPr>
              <a:t>Can contribute to symptoms another condition </a:t>
            </a:r>
            <a:r>
              <a:rPr lang="en-CA" dirty="0" err="1">
                <a:latin typeface="Arial"/>
                <a:cs typeface="Arial"/>
              </a:rPr>
              <a:t>ie</a:t>
            </a:r>
            <a:r>
              <a:rPr lang="en-CA" dirty="0">
                <a:latin typeface="Arial"/>
                <a:cs typeface="Arial"/>
              </a:rPr>
              <a:t>. Depressive episodes can develop with dementia</a:t>
            </a:r>
          </a:p>
          <a:p>
            <a:pPr>
              <a:defRPr/>
            </a:pPr>
            <a:r>
              <a:rPr lang="en-CA" dirty="0">
                <a:latin typeface="Arial"/>
                <a:cs typeface="Arial"/>
              </a:rPr>
              <a:t>Understanding, recognizing and differentiating these conditions helps you the healthcare provider to engage the appropriate clinicians for further assessment, diagnosis and treatment</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7</a:t>
            </a:fld>
            <a:endParaRPr lang="en-US" altLang="en-US" sz="1200"/>
          </a:p>
        </p:txBody>
      </p:sp>
    </p:spTree>
    <p:extLst>
      <p:ext uri="{BB962C8B-B14F-4D97-AF65-F5344CB8AC3E}">
        <p14:creationId xmlns:p14="http://schemas.microsoft.com/office/powerpoint/2010/main" val="16773436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Lisa</a:t>
            </a:r>
          </a:p>
          <a:p>
            <a:r>
              <a:rPr lang="en-US">
                <a:latin typeface="Calibri"/>
                <a:ea typeface="Calibri"/>
                <a:cs typeface="Calibri"/>
              </a:rPr>
              <a:t>Services for 65 or older</a:t>
            </a:r>
            <a:endParaRPr lang="en-US" dirty="0">
              <a:latin typeface="Calibri"/>
              <a:ea typeface="Calibri"/>
              <a:cs typeface="Calibri"/>
            </a:endParaRPr>
          </a:p>
          <a:p>
            <a:r>
              <a:rPr lang="en-US">
                <a:latin typeface="Calibri"/>
                <a:ea typeface="Calibri"/>
                <a:cs typeface="Calibri"/>
              </a:rPr>
              <a:t>May include:</a:t>
            </a:r>
            <a:endParaRPr lang="en-US" dirty="0">
              <a:latin typeface="Calibri"/>
              <a:ea typeface="Calibri"/>
              <a:cs typeface="Calibri"/>
            </a:endParaRPr>
          </a:p>
          <a:p>
            <a:r>
              <a:rPr lang="en-US">
                <a:latin typeface="Calibri"/>
                <a:ea typeface="Calibri"/>
                <a:cs typeface="Calibri"/>
              </a:rPr>
              <a:t>-inpatient (may be transferred to an in-patient Geriatric Medicine Unit for assessment and treatment. To be transferred to the unit from an in-patient unit the patient is seen in consultation by one of the Geriatric Nurse Specialists and/or Geriatric Physicians. ) </a:t>
            </a:r>
            <a:endParaRPr lang="en-US" dirty="0">
              <a:latin typeface="Calibri"/>
              <a:ea typeface="Calibri"/>
              <a:cs typeface="Calibri"/>
            </a:endParaRPr>
          </a:p>
          <a:p>
            <a:r>
              <a:rPr lang="en-US">
                <a:latin typeface="Calibri"/>
                <a:ea typeface="Calibri"/>
                <a:cs typeface="Calibri"/>
              </a:rPr>
              <a:t>-outpatient, community services (referred by their physician or family.  Typically, patients are seen in their own home) by a Geri outreach Assessor and referral to Geri day hospital</a:t>
            </a:r>
          </a:p>
        </p:txBody>
      </p:sp>
      <p:sp>
        <p:nvSpPr>
          <p:cNvPr id="4" name="Slide Number Placeholder 3"/>
          <p:cNvSpPr>
            <a:spLocks noGrp="1"/>
          </p:cNvSpPr>
          <p:nvPr>
            <p:ph type="sldNum" sz="quarter" idx="5"/>
          </p:nvPr>
        </p:nvSpPr>
        <p:spPr/>
        <p:txBody>
          <a:bodyPr/>
          <a:lstStyle/>
          <a:p>
            <a:fld id="{3BD25FF4-9661-4A92-B3FC-C71AA56990FD}" type="slidenum">
              <a:rPr lang="en-US" altLang="en-US"/>
              <a:pPr/>
              <a:t>70</a:t>
            </a:fld>
            <a:endParaRPr lang="en-US" altLang="en-US"/>
          </a:p>
        </p:txBody>
      </p:sp>
    </p:spTree>
    <p:extLst>
      <p:ext uri="{BB962C8B-B14F-4D97-AF65-F5344CB8AC3E}">
        <p14:creationId xmlns:p14="http://schemas.microsoft.com/office/powerpoint/2010/main" val="22028359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71</a:t>
            </a:fld>
            <a:endParaRPr lang="en-US" altLang="en-US"/>
          </a:p>
        </p:txBody>
      </p:sp>
    </p:spTree>
    <p:extLst>
      <p:ext uri="{BB962C8B-B14F-4D97-AF65-F5344CB8AC3E}">
        <p14:creationId xmlns:p14="http://schemas.microsoft.com/office/powerpoint/2010/main" val="55162785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72</a:t>
            </a:fld>
            <a:endParaRPr lang="en-US" altLang="en-US"/>
          </a:p>
        </p:txBody>
      </p:sp>
    </p:spTree>
    <p:extLst>
      <p:ext uri="{BB962C8B-B14F-4D97-AF65-F5344CB8AC3E}">
        <p14:creationId xmlns:p14="http://schemas.microsoft.com/office/powerpoint/2010/main" val="30490245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D25FF4-9661-4A92-B3FC-C71AA56990FD}" type="slidenum">
              <a:rPr lang="en-US" altLang="en-US"/>
              <a:pPr/>
              <a:t>73</a:t>
            </a:fld>
            <a:endParaRPr lang="en-US" altLang="en-US"/>
          </a:p>
        </p:txBody>
      </p:sp>
    </p:spTree>
    <p:extLst>
      <p:ext uri="{BB962C8B-B14F-4D97-AF65-F5344CB8AC3E}">
        <p14:creationId xmlns:p14="http://schemas.microsoft.com/office/powerpoint/2010/main" val="20588120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74</a:t>
            </a:fld>
            <a:endParaRPr lang="en-US" altLang="en-US" sz="1200"/>
          </a:p>
        </p:txBody>
      </p:sp>
    </p:spTree>
    <p:extLst>
      <p:ext uri="{BB962C8B-B14F-4D97-AF65-F5344CB8AC3E}">
        <p14:creationId xmlns:p14="http://schemas.microsoft.com/office/powerpoint/2010/main" val="40538629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75</a:t>
            </a:fld>
            <a:endParaRPr lang="en-US" altLang="en-US" sz="1200"/>
          </a:p>
        </p:txBody>
      </p:sp>
    </p:spTree>
    <p:extLst>
      <p:ext uri="{BB962C8B-B14F-4D97-AF65-F5344CB8AC3E}">
        <p14:creationId xmlns:p14="http://schemas.microsoft.com/office/powerpoint/2010/main" val="5945282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76</a:t>
            </a:fld>
            <a:endParaRPr lang="en-US" altLang="en-US" sz="1200"/>
          </a:p>
        </p:txBody>
      </p:sp>
    </p:spTree>
    <p:extLst>
      <p:ext uri="{BB962C8B-B14F-4D97-AF65-F5344CB8AC3E}">
        <p14:creationId xmlns:p14="http://schemas.microsoft.com/office/powerpoint/2010/main" val="33198265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77</a:t>
            </a:fld>
            <a:endParaRPr lang="en-US" altLang="en-US" sz="1200"/>
          </a:p>
        </p:txBody>
      </p:sp>
    </p:spTree>
    <p:extLst>
      <p:ext uri="{BB962C8B-B14F-4D97-AF65-F5344CB8AC3E}">
        <p14:creationId xmlns:p14="http://schemas.microsoft.com/office/powerpoint/2010/main" val="355625127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Lisa</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78</a:t>
            </a:fld>
            <a:endParaRPr lang="en-US" altLang="en-US" sz="1200"/>
          </a:p>
        </p:txBody>
      </p:sp>
    </p:spTree>
    <p:extLst>
      <p:ext uri="{BB962C8B-B14F-4D97-AF65-F5344CB8AC3E}">
        <p14:creationId xmlns:p14="http://schemas.microsoft.com/office/powerpoint/2010/main" val="32953836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fr-CA" altLang="en-US">
                <a:latin typeface="Arial" panose="020B0604020202020204" pitchFamily="34" charset="0"/>
                <a:cs typeface="Arial" panose="020B0604020202020204" pitchFamily="34" charset="0"/>
              </a:rPr>
              <a:t>Jen</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79</a:t>
            </a:fld>
            <a:endParaRPr lang="en-US" altLang="en-US" sz="1200"/>
          </a:p>
        </p:txBody>
      </p:sp>
    </p:spTree>
    <p:extLst>
      <p:ext uri="{BB962C8B-B14F-4D97-AF65-F5344CB8AC3E}">
        <p14:creationId xmlns:p14="http://schemas.microsoft.com/office/powerpoint/2010/main" val="427544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fontScale="92500"/>
          </a:bodyPr>
          <a:lstStyle/>
          <a:p>
            <a:r>
              <a:rPr lang="fr-CA" altLang="en-US" dirty="0">
                <a:latin typeface="Arial" panose="020B0604020202020204" pitchFamily="34" charset="0"/>
                <a:cs typeface="Arial" panose="020B0604020202020204" pitchFamily="34" charset="0"/>
              </a:rPr>
              <a:t>Jen</a:t>
            </a:r>
          </a:p>
          <a:p>
            <a:r>
              <a:rPr lang="fr-CA" altLang="en-US" dirty="0" err="1">
                <a:latin typeface="Arial" panose="020B0604020202020204" pitchFamily="34" charset="0"/>
                <a:cs typeface="Arial" panose="020B0604020202020204" pitchFamily="34" charset="0"/>
              </a:rPr>
              <a:t>Let’s</a:t>
            </a:r>
            <a:r>
              <a:rPr lang="fr-CA" altLang="en-US" dirty="0">
                <a:latin typeface="Arial" panose="020B0604020202020204" pitchFamily="34" charset="0"/>
                <a:cs typeface="Arial" panose="020B0604020202020204" pitchFamily="34" charset="0"/>
              </a:rPr>
              <a:t> start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the basics: </a:t>
            </a:r>
          </a:p>
          <a:p>
            <a:endParaRPr lang="fr-CA" altLang="en-US" dirty="0">
              <a:latin typeface="Arial" panose="020B0604020202020204" pitchFamily="34" charset="0"/>
              <a:cs typeface="Arial" panose="020B0604020202020204" pitchFamily="34" charset="0"/>
            </a:endParaRPr>
          </a:p>
          <a:p>
            <a:r>
              <a:rPr lang="fr-CA" altLang="en-US" dirty="0">
                <a:latin typeface="Arial" panose="020B0604020202020204" pitchFamily="34" charset="0"/>
                <a:cs typeface="Arial" panose="020B0604020202020204" pitchFamily="34" charset="0"/>
              </a:rPr>
              <a:t>Cognition </a:t>
            </a:r>
            <a:r>
              <a:rPr lang="fr-CA" altLang="en-US" dirty="0" err="1">
                <a:latin typeface="Arial" panose="020B0604020202020204" pitchFamily="34" charset="0"/>
                <a:cs typeface="Arial" panose="020B0604020202020204" pitchFamily="34" charset="0"/>
              </a:rPr>
              <a:t>is</a:t>
            </a:r>
            <a:r>
              <a:rPr lang="fr-CA" altLang="en-US" dirty="0">
                <a:latin typeface="Arial" panose="020B0604020202020204" pitchFamily="34" charset="0"/>
                <a:cs typeface="Arial" panose="020B0604020202020204" pitchFamily="34" charset="0"/>
              </a:rPr>
              <a:t> a </a:t>
            </a:r>
            <a:r>
              <a:rPr lang="fr-CA" altLang="en-US"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brain</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a:t>
            </a:r>
            <a:r>
              <a:rPr lang="fr-CA" altLang="en-US" dirty="0" err="1">
                <a:latin typeface="Arial" panose="020B0604020202020204" pitchFamily="34" charset="0"/>
                <a:cs typeface="Arial" panose="020B0604020202020204" pitchFamily="34" charset="0"/>
              </a:rPr>
              <a:t>ur</a:t>
            </a:r>
            <a:r>
              <a:rPr lang="fr-CA" altLang="en-US" dirty="0">
                <a:latin typeface="Arial" panose="020B0604020202020204" pitchFamily="34" charset="0"/>
                <a:cs typeface="Arial" panose="020B0604020202020204" pitchFamily="34" charset="0"/>
              </a:rPr>
              <a:t> central command</a:t>
            </a:r>
            <a:r>
              <a:rPr lang="fr-CA" altLang="en-US" baseline="0" dirty="0">
                <a:latin typeface="Arial" panose="020B0604020202020204" pitchFamily="34" charset="0"/>
                <a:cs typeface="Arial" panose="020B0604020202020204" pitchFamily="34" charset="0"/>
              </a:rPr>
              <a:t> center).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In </a:t>
            </a:r>
            <a:r>
              <a:rPr lang="fr-CA" altLang="en-US" baseline="0" dirty="0" err="1">
                <a:latin typeface="Arial" panose="020B0604020202020204" pitchFamily="34" charset="0"/>
                <a:cs typeface="Arial" panose="020B0604020202020204" pitchFamily="34" charset="0"/>
              </a:rPr>
              <a:t>general</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is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ability</a:t>
            </a:r>
            <a:r>
              <a:rPr lang="fr-CA" altLang="en-US" baseline="0" dirty="0">
                <a:latin typeface="Arial" panose="020B0604020202020204" pitchFamily="34" charset="0"/>
                <a:cs typeface="Arial" panose="020B0604020202020204" pitchFamily="34" charset="0"/>
              </a:rPr>
              <a:t> to </a:t>
            </a:r>
            <a:r>
              <a:rPr lang="fr-CA" altLang="en-US" baseline="0" dirty="0" err="1">
                <a:latin typeface="Arial" panose="020B0604020202020204" pitchFamily="34" charset="0"/>
                <a:cs typeface="Arial" panose="020B0604020202020204" pitchFamily="34" charset="0"/>
              </a:rPr>
              <a:t>interact</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with</a:t>
            </a:r>
            <a:r>
              <a:rPr lang="fr-CA" altLang="en-US" baseline="0" dirty="0">
                <a:latin typeface="Arial" panose="020B0604020202020204" pitchFamily="34" charset="0"/>
                <a:cs typeface="Arial" panose="020B0604020202020204" pitchFamily="34" charset="0"/>
              </a:rPr>
              <a:t> the world </a:t>
            </a:r>
            <a:r>
              <a:rPr lang="fr-CA" altLang="en-US" baseline="0" dirty="0" err="1">
                <a:latin typeface="Arial" panose="020B0604020202020204" pitchFamily="34" charset="0"/>
                <a:cs typeface="Arial" panose="020B0604020202020204" pitchFamily="34" charset="0"/>
              </a:rPr>
              <a:t>around</a:t>
            </a:r>
            <a:r>
              <a:rPr lang="fr-CA" altLang="en-US" baseline="0" dirty="0">
                <a:latin typeface="Arial" panose="020B0604020202020204" pitchFamily="34" charset="0"/>
                <a:cs typeface="Arial" panose="020B0604020202020204" pitchFamily="34" charset="0"/>
              </a:rPr>
              <a:t> us. </a:t>
            </a:r>
          </a:p>
          <a:p>
            <a:endParaRPr lang="fr-CA" altLang="en-US" baseline="0" dirty="0">
              <a:latin typeface="Arial" panose="020B0604020202020204" pitchFamily="34" charset="0"/>
              <a:cs typeface="Arial" panose="020B0604020202020204" pitchFamily="34" charset="0"/>
            </a:endParaRPr>
          </a:p>
          <a:p>
            <a:r>
              <a:rPr lang="fr-CA" altLang="en-US" baseline="0" dirty="0">
                <a:latin typeface="Arial" panose="020B0604020202020204" pitchFamily="34" charset="0"/>
                <a:cs typeface="Arial" panose="020B0604020202020204" pitchFamily="34" charset="0"/>
              </a:rPr>
              <a:t>It </a:t>
            </a:r>
            <a:r>
              <a:rPr lang="fr-CA" altLang="en-US" baseline="0" dirty="0" err="1">
                <a:latin typeface="Arial" panose="020B0604020202020204" pitchFamily="34" charset="0"/>
                <a:cs typeface="Arial" panose="020B0604020202020204" pitchFamily="34" charset="0"/>
              </a:rPr>
              <a:t>includes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many</a:t>
            </a:r>
            <a:r>
              <a:rPr lang="fr-CA" altLang="en-US" baseline="0" dirty="0">
                <a:latin typeface="Arial" panose="020B0604020202020204" pitchFamily="34" charset="0"/>
                <a:cs typeface="Arial" panose="020B0604020202020204" pitchFamily="34" charset="0"/>
              </a:rPr>
              <a:t> important </a:t>
            </a:r>
            <a:r>
              <a:rPr lang="fr-CA" altLang="en-US" baseline="0" dirty="0" err="1">
                <a:latin typeface="Arial" panose="020B0604020202020204" pitchFamily="34" charset="0"/>
                <a:cs typeface="Arial" panose="020B0604020202020204" pitchFamily="34" charset="0"/>
              </a:rPr>
              <a:t>functions</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such</a:t>
            </a:r>
            <a:r>
              <a:rPr lang="fr-CA" altLang="en-US" baseline="0" dirty="0">
                <a:latin typeface="Arial" panose="020B0604020202020204" pitchFamily="34" charset="0"/>
                <a:cs typeface="Arial" panose="020B0604020202020204" pitchFamily="34" charset="0"/>
              </a:rPr>
              <a:t> as: </a:t>
            </a:r>
            <a:endParaRPr lang="fr-CA" altLang="en-US" dirty="0">
              <a:latin typeface="Arial" panose="020B0604020202020204" pitchFamily="34" charset="0"/>
              <a:cs typeface="Arial" panose="020B0604020202020204" pitchFamily="34" charset="0"/>
            </a:endParaRPr>
          </a:p>
          <a:p>
            <a:endParaRPr lang="fr-CA" altLang="en-US" b="1"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Learning and memory: </a:t>
            </a:r>
            <a:r>
              <a:rPr lang="fr-CA" altLang="en-US" dirty="0">
                <a:latin typeface="Arial" panose="020B0604020202020204" pitchFamily="34" charset="0"/>
                <a:cs typeface="Arial" panose="020B0604020202020204" pitchFamily="34" charset="0"/>
              </a:rPr>
              <a:t>For </a:t>
            </a:r>
            <a:r>
              <a:rPr lang="fr-CA" altLang="en-US" dirty="0" err="1">
                <a:latin typeface="Arial" panose="020B0604020202020204" pitchFamily="34" charset="0"/>
                <a:cs typeface="Arial" panose="020B0604020202020204" pitchFamily="34" charset="0"/>
              </a:rPr>
              <a:t>example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ability</a:t>
            </a:r>
            <a:r>
              <a:rPr lang="fr-CA" altLang="en-US" dirty="0">
                <a:latin typeface="Arial" panose="020B0604020202020204" pitchFamily="34" charset="0"/>
                <a:cs typeface="Arial" panose="020B0604020202020204" pitchFamily="34" charset="0"/>
              </a:rPr>
              <a:t> to </a:t>
            </a:r>
            <a:r>
              <a:rPr lang="fr-CA" altLang="en-US" dirty="0" err="1">
                <a:latin typeface="Arial" panose="020B0604020202020204" pitchFamily="34" charset="0"/>
                <a:cs typeface="Arial" panose="020B0604020202020204" pitchFamily="34" charset="0"/>
              </a:rPr>
              <a:t>remember</a:t>
            </a:r>
            <a:r>
              <a:rPr lang="fr-CA" altLang="en-US" dirty="0">
                <a:latin typeface="Arial" panose="020B0604020202020204" pitchFamily="34" charset="0"/>
                <a:cs typeface="Arial" panose="020B0604020202020204" pitchFamily="34" charset="0"/>
              </a:rPr>
              <a:t> conversations and </a:t>
            </a:r>
            <a:r>
              <a:rPr lang="fr-CA" altLang="en-US" dirty="0" err="1">
                <a:latin typeface="Arial" panose="020B0604020202020204" pitchFamily="34" charset="0"/>
                <a:cs typeface="Arial" panose="020B0604020202020204" pitchFamily="34" charset="0"/>
              </a:rPr>
              <a:t>events</a:t>
            </a:r>
            <a:r>
              <a:rPr lang="fr-CA" altLang="en-US" dirty="0">
                <a:latin typeface="Arial" panose="020B0604020202020204" pitchFamily="34" charset="0"/>
                <a:cs typeface="Arial" panose="020B0604020202020204" pitchFamily="34" charset="0"/>
              </a:rPr>
              <a:t> or </a:t>
            </a:r>
            <a:r>
              <a:rPr lang="fr-CA" altLang="en-US" dirty="0" err="1">
                <a:latin typeface="Arial" panose="020B0604020202020204" pitchFamily="34" charset="0"/>
                <a:cs typeface="Arial" panose="020B0604020202020204" pitchFamily="34" charset="0"/>
              </a:rPr>
              <a:t>learn</a:t>
            </a:r>
            <a:r>
              <a:rPr lang="fr-CA" altLang="en-US" dirty="0">
                <a:latin typeface="Arial" panose="020B0604020202020204" pitchFamily="34" charset="0"/>
                <a:cs typeface="Arial" panose="020B0604020202020204" pitchFamily="34" charset="0"/>
              </a:rPr>
              <a:t> new information or how to do new </a:t>
            </a:r>
            <a:r>
              <a:rPr lang="fr-CA" altLang="en-US" dirty="0" err="1">
                <a:latin typeface="Arial" panose="020B0604020202020204" pitchFamily="34" charset="0"/>
                <a:cs typeface="Arial" panose="020B0604020202020204" pitchFamily="34" charset="0"/>
              </a:rPr>
              <a:t>things</a:t>
            </a:r>
            <a:endParaRPr lang="fr-CA" altLang="en-US" dirty="0">
              <a:latin typeface="Arial" panose="020B0604020202020204" pitchFamily="34" charset="0"/>
              <a:cs typeface="Arial" panose="020B0604020202020204" pitchFamily="34" charset="0"/>
            </a:endParaRPr>
          </a:p>
          <a:p>
            <a:r>
              <a:rPr lang="fr-CA" altLang="en-US" b="1" dirty="0" err="1">
                <a:latin typeface="Arial" panose="020B0604020202020204" pitchFamily="34" charset="0"/>
                <a:cs typeface="Arial" panose="020B0604020202020204" pitchFamily="34" charset="0"/>
              </a:rPr>
              <a:t>Language</a:t>
            </a:r>
            <a:r>
              <a:rPr lang="fr-CA" altLang="en-US" b="1" dirty="0">
                <a:latin typeface="Arial" panose="020B0604020202020204" pitchFamily="34" charset="0"/>
                <a:cs typeface="Arial" panose="020B0604020202020204" pitchFamily="34" charset="0"/>
              </a:rPr>
              <a:t>: </a:t>
            </a:r>
            <a:r>
              <a:rPr lang="fr-CA" altLang="en-US" b="1" baseline="0" dirty="0">
                <a:latin typeface="Arial" panose="020B0604020202020204" pitchFamily="34" charset="0"/>
                <a:cs typeface="Arial" panose="020B0604020202020204" pitchFamily="34" charset="0"/>
              </a:rPr>
              <a:t> </a:t>
            </a:r>
            <a:r>
              <a:rPr lang="fr-CA" altLang="en-US" b="0" baseline="0" dirty="0">
                <a:latin typeface="Arial" panose="020B0604020202020204" pitchFamily="34" charset="0"/>
                <a:cs typeface="Arial" panose="020B0604020202020204" pitchFamily="34" charset="0"/>
              </a:rPr>
              <a:t>Not </a:t>
            </a:r>
            <a:r>
              <a:rPr lang="fr-CA" altLang="en-US" b="0" baseline="0" dirty="0" err="1">
                <a:latin typeface="Arial" panose="020B0604020202020204" pitchFamily="34" charset="0"/>
                <a:cs typeface="Arial" panose="020B0604020202020204" pitchFamily="34" charset="0"/>
              </a:rPr>
              <a:t>just</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our</a:t>
            </a:r>
            <a:r>
              <a:rPr lang="fr-CA" altLang="en-US" b="0" baseline="0" dirty="0">
                <a:latin typeface="Arial" panose="020B0604020202020204" pitchFamily="34" charset="0"/>
                <a:cs typeface="Arial" panose="020B0604020202020204" pitchFamily="34" charset="0"/>
              </a:rPr>
              <a:t> </a:t>
            </a:r>
            <a:r>
              <a:rPr lang="fr-CA" altLang="en-US" b="0" baseline="0" dirty="0" err="1">
                <a:latin typeface="Arial" panose="020B0604020202020204" pitchFamily="34" charset="0"/>
                <a:cs typeface="Arial" panose="020B0604020202020204" pitchFamily="34" charset="0"/>
              </a:rPr>
              <a:t>ability</a:t>
            </a:r>
            <a:r>
              <a:rPr lang="fr-CA" altLang="en-US" b="0" baseline="0" dirty="0">
                <a:latin typeface="Arial" panose="020B0604020202020204" pitchFamily="34" charset="0"/>
                <a:cs typeface="Arial" panose="020B0604020202020204" pitchFamily="34" charset="0"/>
              </a:rPr>
              <a:t> to </a:t>
            </a:r>
            <a:r>
              <a:rPr lang="fr-CA" altLang="en-US" b="0" baseline="0" dirty="0" err="1">
                <a:latin typeface="Arial" panose="020B0604020202020204" pitchFamily="34" charset="0"/>
                <a:cs typeface="Arial" panose="020B0604020202020204" pitchFamily="34" charset="0"/>
              </a:rPr>
              <a:t>speak</a:t>
            </a:r>
            <a:r>
              <a:rPr lang="fr-CA" altLang="en-US" b="0" baseline="0" dirty="0">
                <a:latin typeface="Arial" panose="020B0604020202020204" pitchFamily="34" charset="0"/>
                <a:cs typeface="Arial" panose="020B0604020202020204" pitchFamily="34" charset="0"/>
              </a:rPr>
              <a:t> but </a:t>
            </a:r>
            <a:r>
              <a:rPr lang="fr-CA" altLang="en-US" b="0" baseline="0" dirty="0" err="1">
                <a:latin typeface="Arial" panose="020B0604020202020204" pitchFamily="34" charset="0"/>
                <a:cs typeface="Arial" panose="020B0604020202020204" pitchFamily="34" charset="0"/>
              </a:rPr>
              <a:t>also</a:t>
            </a:r>
            <a:r>
              <a:rPr lang="fr-CA" altLang="en-US" b="0" baseline="0" dirty="0">
                <a:latin typeface="Arial" panose="020B0604020202020204" pitchFamily="34" charset="0"/>
                <a:cs typeface="Arial" panose="020B0604020202020204" pitchFamily="34" charset="0"/>
              </a:rPr>
              <a:t> to</a:t>
            </a:r>
            <a:r>
              <a:rPr lang="fr-CA" altLang="en-US" b="1"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read</a:t>
            </a:r>
            <a:r>
              <a:rPr lang="fr-CA" altLang="en-US" dirty="0">
                <a:latin typeface="Arial" panose="020B0604020202020204" pitchFamily="34" charset="0"/>
                <a:cs typeface="Arial" panose="020B0604020202020204" pitchFamily="34" charset="0"/>
              </a:rPr>
              <a:t>,</a:t>
            </a:r>
            <a:r>
              <a:rPr lang="fr-CA" altLang="en-US" baseline="0" dirty="0">
                <a:latin typeface="Arial" panose="020B0604020202020204" pitchFamily="34" charset="0"/>
                <a:cs typeface="Arial" panose="020B0604020202020204" pitchFamily="34" charset="0"/>
              </a:rPr>
              <a:t> </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write</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understand</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Visual and spatial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for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example</a:t>
            </a:r>
            <a:r>
              <a:rPr lang="fr-CA" altLang="en-US" baseline="0"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navigating</a:t>
            </a:r>
            <a:r>
              <a:rPr lang="fr-CA" altLang="en-US" dirty="0">
                <a:latin typeface="Arial" panose="020B0604020202020204" pitchFamily="34" charset="0"/>
                <a:cs typeface="Arial" panose="020B0604020202020204" pitchFamily="34" charset="0"/>
              </a:rPr>
              <a:t> in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environment</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Executive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making</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decisions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problem</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solving</a:t>
            </a:r>
            <a:r>
              <a:rPr lang="fr-CA" altLang="en-US" baseline="0" dirty="0">
                <a:latin typeface="Arial" panose="020B0604020202020204" pitchFamily="34" charset="0"/>
                <a:cs typeface="Arial" panose="020B0604020202020204" pitchFamily="34" charset="0"/>
              </a:rPr>
              <a:t> and </a:t>
            </a:r>
            <a:r>
              <a:rPr lang="fr-CA" altLang="en-US" baseline="0" dirty="0" err="1">
                <a:latin typeface="Arial" panose="020B0604020202020204" pitchFamily="34" charset="0"/>
                <a:cs typeface="Arial" panose="020B0604020202020204" pitchFamily="34" charset="0"/>
              </a:rPr>
              <a:t>organizing</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our</a:t>
            </a:r>
            <a:r>
              <a:rPr lang="fr-CA" altLang="en-US" baseline="0" dirty="0">
                <a:latin typeface="Arial" panose="020B0604020202020204" pitchFamily="34" charset="0"/>
                <a:cs typeface="Arial" panose="020B0604020202020204" pitchFamily="34" charset="0"/>
              </a:rPr>
              <a:t> </a:t>
            </a:r>
            <a:r>
              <a:rPr lang="fr-CA" altLang="en-US" baseline="0" dirty="0" err="1">
                <a:latin typeface="Arial" panose="020B0604020202020204" pitchFamily="34" charset="0"/>
                <a:cs typeface="Arial" panose="020B0604020202020204" pitchFamily="34" charset="0"/>
              </a:rPr>
              <a:t>lives</a:t>
            </a:r>
            <a:r>
              <a:rPr lang="fr-CA" altLang="en-US" baseline="0" dirty="0">
                <a:latin typeface="Arial" panose="020B0604020202020204" pitchFamily="34" charset="0"/>
                <a:cs typeface="Arial" panose="020B0604020202020204" pitchFamily="34" charset="0"/>
              </a:rPr>
              <a:t>. </a:t>
            </a:r>
            <a:endParaRPr lang="fr-CA" altLang="en-US" dirty="0">
              <a:latin typeface="Arial" panose="020B0604020202020204" pitchFamily="34" charset="0"/>
              <a:cs typeface="Arial" panose="020B0604020202020204" pitchFamily="34" charset="0"/>
            </a:endParaRPr>
          </a:p>
          <a:p>
            <a:r>
              <a:rPr lang="fr-CA" altLang="en-US" b="1" dirty="0">
                <a:latin typeface="Arial" panose="020B0604020202020204" pitchFamily="34" charset="0"/>
                <a:cs typeface="Arial" panose="020B0604020202020204" pitchFamily="34" charset="0"/>
              </a:rPr>
              <a:t>Social </a:t>
            </a:r>
            <a:r>
              <a:rPr lang="fr-CA" altLang="en-US" b="1" dirty="0" err="1">
                <a:latin typeface="Arial" panose="020B0604020202020204" pitchFamily="34" charset="0"/>
                <a:cs typeface="Arial" panose="020B0604020202020204" pitchFamily="34" charset="0"/>
              </a:rPr>
              <a:t>function</a:t>
            </a:r>
            <a:r>
              <a:rPr lang="fr-CA" altLang="en-US" dirty="0">
                <a:latin typeface="Arial" panose="020B0604020202020204" pitchFamily="34" charset="0"/>
                <a:cs typeface="Arial" panose="020B0604020202020204" pitchFamily="34" charset="0"/>
              </a:rPr>
              <a:t>: how </a:t>
            </a:r>
            <a:r>
              <a:rPr lang="fr-CA" altLang="en-US" dirty="0" err="1">
                <a:latin typeface="Arial" panose="020B0604020202020204" pitchFamily="34" charset="0"/>
                <a:cs typeface="Arial" panose="020B0604020202020204" pitchFamily="34" charset="0"/>
              </a:rPr>
              <a:t>we</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interact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appropriately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with</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family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friends</a:t>
            </a:r>
            <a:r>
              <a:rPr lang="fr-CA" altLang="en-US" dirty="0">
                <a:latin typeface="Arial" panose="020B0604020202020204" pitchFamily="34" charset="0"/>
                <a:cs typeface="Arial" panose="020B0604020202020204" pitchFamily="34" charset="0"/>
              </a:rPr>
              <a:t> and </a:t>
            </a:r>
            <a:r>
              <a:rPr lang="fr-CA" altLang="en-US" dirty="0" err="1">
                <a:latin typeface="Arial" panose="020B0604020202020204" pitchFamily="34" charset="0"/>
                <a:cs typeface="Arial" panose="020B0604020202020204" pitchFamily="34" charset="0"/>
              </a:rPr>
              <a:t>colleagues</a:t>
            </a:r>
            <a:r>
              <a:rPr lang="fr-CA" altLang="en-US" dirty="0">
                <a:latin typeface="Arial" panose="020B0604020202020204" pitchFamily="34" charset="0"/>
                <a:cs typeface="Arial" panose="020B0604020202020204" pitchFamily="34" charset="0"/>
              </a:rPr>
              <a:t>. </a:t>
            </a:r>
          </a:p>
          <a:p>
            <a:r>
              <a:rPr lang="fr-CA" altLang="en-US" dirty="0" err="1">
                <a:latin typeface="Arial" panose="020B0604020202020204" pitchFamily="34" charset="0"/>
                <a:cs typeface="Arial" panose="020B0604020202020204" pitchFamily="34" charset="0"/>
              </a:rPr>
              <a:t>These</a:t>
            </a:r>
            <a:r>
              <a:rPr lang="fr-CA" altLang="en-US" dirty="0">
                <a:latin typeface="Arial" panose="020B0604020202020204" pitchFamily="34" charset="0"/>
                <a:cs typeface="Arial" panose="020B0604020202020204" pitchFamily="34" charset="0"/>
              </a:rPr>
              <a:t> are </a:t>
            </a:r>
            <a:r>
              <a:rPr lang="fr-CA" altLang="en-US" dirty="0" err="1">
                <a:latin typeface="Arial" panose="020B0604020202020204" pitchFamily="34" charset="0"/>
                <a:cs typeface="Arial" panose="020B0604020202020204" pitchFamily="34" charset="0"/>
              </a:rPr>
              <a:t>just</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some</a:t>
            </a:r>
            <a:r>
              <a:rPr lang="fr-CA" altLang="en-US" dirty="0">
                <a:latin typeface="Arial" panose="020B0604020202020204" pitchFamily="34" charset="0"/>
                <a:cs typeface="Arial" panose="020B0604020202020204" pitchFamily="34" charset="0"/>
              </a:rPr>
              <a:t> of the </a:t>
            </a:r>
            <a:r>
              <a:rPr lang="fr-CA" altLang="en-US" dirty="0" err="1">
                <a:latin typeface="Arial" panose="020B0604020202020204" pitchFamily="34" charset="0"/>
                <a:cs typeface="Arial" panose="020B0604020202020204" pitchFamily="34" charset="0"/>
              </a:rPr>
              <a:t>many</a:t>
            </a:r>
            <a:r>
              <a:rPr lang="fr-CA" altLang="en-US" dirty="0">
                <a:latin typeface="Arial" panose="020B0604020202020204" pitchFamily="34" charset="0"/>
                <a:cs typeface="Arial" panose="020B0604020202020204" pitchFamily="34" charset="0"/>
              </a:rPr>
              <a:t> cognitive </a:t>
            </a:r>
            <a:r>
              <a:rPr lang="fr-CA" altLang="en-US" dirty="0" err="1">
                <a:latin typeface="Arial" panose="020B0604020202020204" pitchFamily="34" charset="0"/>
                <a:cs typeface="Arial" panose="020B0604020202020204" pitchFamily="34" charset="0"/>
              </a:rPr>
              <a:t>domains</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that</a:t>
            </a:r>
            <a:r>
              <a:rPr lang="fr-CA" altLang="en-US" dirty="0">
                <a:latin typeface="Arial" panose="020B0604020202020204" pitchFamily="34" charset="0"/>
                <a:cs typeface="Arial" panose="020B0604020202020204" pitchFamily="34" charset="0"/>
              </a:rPr>
              <a:t> are important for </a:t>
            </a:r>
            <a:r>
              <a:rPr lang="fr-CA" altLang="en-US" dirty="0" err="1">
                <a:latin typeface="Arial" panose="020B0604020202020204" pitchFamily="34" charset="0"/>
                <a:cs typeface="Arial" panose="020B0604020202020204" pitchFamily="34" charset="0"/>
              </a:rPr>
              <a:t>our</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-to-</a:t>
            </a:r>
            <a:r>
              <a:rPr lang="fr-CA" altLang="en-US" dirty="0" err="1">
                <a:latin typeface="Arial" panose="020B0604020202020204" pitchFamily="34" charset="0"/>
                <a:cs typeface="Arial" panose="020B0604020202020204" pitchFamily="34" charset="0"/>
              </a:rPr>
              <a:t>day</a:t>
            </a:r>
            <a:r>
              <a:rPr lang="fr-CA" altLang="en-US" dirty="0">
                <a:latin typeface="Arial" panose="020B0604020202020204" pitchFamily="34" charset="0"/>
                <a:cs typeface="Arial" panose="020B0604020202020204" pitchFamily="34" charset="0"/>
              </a:rPr>
              <a:t> </a:t>
            </a:r>
            <a:r>
              <a:rPr lang="fr-CA" altLang="en-US" dirty="0" err="1">
                <a:latin typeface="Arial" panose="020B0604020202020204" pitchFamily="34" charset="0"/>
                <a:cs typeface="Arial" panose="020B0604020202020204" pitchFamily="34" charset="0"/>
              </a:rPr>
              <a:t>lives</a:t>
            </a:r>
            <a:r>
              <a:rPr lang="fr-CA" altLang="en-US" dirty="0">
                <a:latin typeface="Arial" panose="020B0604020202020204" pitchFamily="34" charset="0"/>
                <a:cs typeface="Arial" panose="020B0604020202020204" pitchFamily="34" charset="0"/>
              </a:rPr>
              <a:t>. </a:t>
            </a: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8</a:t>
            </a:fld>
            <a:endParaRPr lang="en-US" altLang="en-US" sz="1200"/>
          </a:p>
        </p:txBody>
      </p:sp>
    </p:spTree>
    <p:extLst>
      <p:ext uri="{BB962C8B-B14F-4D97-AF65-F5344CB8AC3E}">
        <p14:creationId xmlns:p14="http://schemas.microsoft.com/office/powerpoint/2010/main" val="36755975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8E61BF8-1265-4530-8001-CE5E286E0FDB}"/>
              </a:ext>
            </a:extLst>
          </p:cNvPr>
          <p:cNvSpPr>
            <a:spLocks noGrp="1" noRot="1" noChangeAspect="1" noChangeArrowheads="1" noTextEdit="1"/>
          </p:cNvSpPr>
          <p:nvPr>
            <p:ph type="sldImg"/>
          </p:nvPr>
        </p:nvSpPr>
        <p:spPr>
          <a:xfrm>
            <a:off x="406400" y="696913"/>
            <a:ext cx="6197600" cy="3486150"/>
          </a:xfrm>
          <a:ln/>
        </p:spPr>
      </p:sp>
      <p:sp>
        <p:nvSpPr>
          <p:cNvPr id="3" name="Notes Placeholder 2">
            <a:extLst>
              <a:ext uri="{FF2B5EF4-FFF2-40B4-BE49-F238E27FC236}">
                <a16:creationId xmlns:a16="http://schemas.microsoft.com/office/drawing/2014/main" id="{796A8264-523F-4995-8EB9-C3E35EF90B77}"/>
              </a:ext>
            </a:extLst>
          </p:cNvPr>
          <p:cNvSpPr>
            <a:spLocks noGrp="1"/>
          </p:cNvSpPr>
          <p:nvPr>
            <p:ph type="body" idx="1"/>
          </p:nvPr>
        </p:nvSpPr>
        <p:spPr/>
        <p:txBody>
          <a:bodyPr>
            <a:normAutofit/>
          </a:bodyPr>
          <a:lstStyle/>
          <a:p>
            <a:r>
              <a:rPr lang="en-CA" altLang="en-US">
                <a:latin typeface="Arial" panose="020B0604020202020204" pitchFamily="34" charset="0"/>
                <a:cs typeface="Arial" panose="020B0604020202020204" pitchFamily="34" charset="0"/>
              </a:rPr>
              <a:t>Jen</a:t>
            </a:r>
          </a:p>
          <a:p>
            <a:r>
              <a:rPr lang="en-CA" altLang="en-US">
                <a:latin typeface="Arial" panose="020B0604020202020204" pitchFamily="34" charset="0"/>
                <a:cs typeface="Arial" panose="020B0604020202020204" pitchFamily="34" charset="0"/>
              </a:rPr>
              <a:t>Person’s with dementia tend to relate more on a emotional level than they do cognitively.</a:t>
            </a:r>
          </a:p>
          <a:p>
            <a:r>
              <a:rPr lang="en-CA" altLang="en-US">
                <a:latin typeface="Arial" panose="020B0604020202020204" pitchFamily="34" charset="0"/>
                <a:cs typeface="Arial" panose="020B0604020202020204" pitchFamily="34" charset="0"/>
              </a:rPr>
              <a:t>Behaviours will change over the course of dementia. Trying to reduce behaviours related to dementia can sometimes be harmful. For example wandering poses a risk but when accommodated promotes and maintains physical functioning and may improve sleep. The question should be: “Is there an unmet need?”; “How can we help this person to wander safely?</a:t>
            </a:r>
          </a:p>
          <a:p>
            <a:r>
              <a:rPr lang="en-CA" altLang="en-US">
                <a:latin typeface="Arial" panose="020B0604020202020204" pitchFamily="34" charset="0"/>
                <a:cs typeface="Arial" panose="020B0604020202020204" pitchFamily="34" charset="0"/>
              </a:rPr>
              <a:t>Understanding who the person was will help caregivers understand which distractions will work when the need to redirect is appropriate. For example: repetitive tasks, wood working, doll therapy, music therapy.</a:t>
            </a:r>
          </a:p>
          <a:p>
            <a:r>
              <a:rPr lang="en-CA" altLang="en-US">
                <a:latin typeface="Arial" panose="020B0604020202020204" pitchFamily="34" charset="0"/>
                <a:cs typeface="Arial" panose="020B0604020202020204" pitchFamily="34" charset="0"/>
              </a:rPr>
              <a:t>A consistent schedule and approach is like sign posts for persons who are lost and having difficulty knowing what will happen next and what is expected of them.</a:t>
            </a:r>
          </a:p>
          <a:p>
            <a:r>
              <a:rPr lang="en-CA" altLang="en-US">
                <a:latin typeface="Arial" panose="020B0604020202020204" pitchFamily="34" charset="0"/>
                <a:cs typeface="Arial" panose="020B0604020202020204" pitchFamily="34" charset="0"/>
              </a:rPr>
              <a:t>Establishing rapport and obtaining cooperation is easiest when the person feels a sense of accomplishment. Interactions between people who share mutual respect.</a:t>
            </a:r>
          </a:p>
          <a:p>
            <a:endParaRPr lang="fr-CA" altLang="en-US">
              <a:latin typeface="Arial" panose="020B0604020202020204" pitchFamily="34" charset="0"/>
              <a:cs typeface="Arial" panose="020B0604020202020204" pitchFamily="34" charset="0"/>
            </a:endParaRPr>
          </a:p>
        </p:txBody>
      </p:sp>
      <p:sp>
        <p:nvSpPr>
          <p:cNvPr id="11268" name="Slide Number Placeholder 3">
            <a:extLst>
              <a:ext uri="{FF2B5EF4-FFF2-40B4-BE49-F238E27FC236}">
                <a16:creationId xmlns:a16="http://schemas.microsoft.com/office/drawing/2014/main" id="{C1F87913-D3A7-4FC7-B222-CE3E8B6DC0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3D43C2D-7C0C-4BE3-AE62-16D98C8F3335}" type="slidenum">
              <a:rPr lang="en-US" altLang="en-US" sz="1200"/>
              <a:pPr/>
              <a:t>80</a:t>
            </a:fld>
            <a:endParaRPr lang="en-US" altLang="en-US" sz="1200"/>
          </a:p>
        </p:txBody>
      </p:sp>
    </p:spTree>
    <p:extLst>
      <p:ext uri="{BB962C8B-B14F-4D97-AF65-F5344CB8AC3E}">
        <p14:creationId xmlns:p14="http://schemas.microsoft.com/office/powerpoint/2010/main" val="315959765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a:t>
            </a:r>
            <a:endParaRPr lang="en-CA"/>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81</a:t>
            </a:fld>
            <a:endParaRPr lang="en-US" altLang="en-US"/>
          </a:p>
        </p:txBody>
      </p:sp>
    </p:spTree>
    <p:extLst>
      <p:ext uri="{BB962C8B-B14F-4D97-AF65-F5344CB8AC3E}">
        <p14:creationId xmlns:p14="http://schemas.microsoft.com/office/powerpoint/2010/main" val="24165226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a:t>
            </a:r>
          </a:p>
          <a:p>
            <a:r>
              <a:rPr lang="en-US"/>
              <a:t>update</a:t>
            </a:r>
            <a:endParaRPr lang="en-CA"/>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82</a:t>
            </a:fld>
            <a:endParaRPr lang="en-US" altLang="en-US"/>
          </a:p>
        </p:txBody>
      </p:sp>
    </p:spTree>
    <p:extLst>
      <p:ext uri="{BB962C8B-B14F-4D97-AF65-F5344CB8AC3E}">
        <p14:creationId xmlns:p14="http://schemas.microsoft.com/office/powerpoint/2010/main" val="21545216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1</a:t>
            </a:r>
            <a:r>
              <a:rPr lang="en-US" baseline="30000"/>
              <a:t>st</a:t>
            </a:r>
            <a:r>
              <a:rPr lang="en-US"/>
              <a:t> case study</a:t>
            </a:r>
            <a:endParaRPr lang="en-CA"/>
          </a:p>
        </p:txBody>
      </p:sp>
      <p:sp>
        <p:nvSpPr>
          <p:cNvPr id="4" name="Slide Number Placeholder 3"/>
          <p:cNvSpPr>
            <a:spLocks noGrp="1"/>
          </p:cNvSpPr>
          <p:nvPr>
            <p:ph type="sldNum" sz="quarter" idx="5"/>
          </p:nvPr>
        </p:nvSpPr>
        <p:spPr/>
        <p:txBody>
          <a:bodyPr/>
          <a:lstStyle/>
          <a:p>
            <a:fld id="{3BD25FF4-9661-4A92-B3FC-C71AA56990FD}" type="slidenum">
              <a:rPr lang="en-US" altLang="en-US" smtClean="0"/>
              <a:pPr/>
              <a:t>83</a:t>
            </a:fld>
            <a:endParaRPr lang="en-US" altLang="en-US"/>
          </a:p>
        </p:txBody>
      </p:sp>
    </p:spTree>
    <p:extLst>
      <p:ext uri="{BB962C8B-B14F-4D97-AF65-F5344CB8AC3E}">
        <p14:creationId xmlns:p14="http://schemas.microsoft.com/office/powerpoint/2010/main" val="3159312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ECA02C56-2691-4C66-9724-725C75C07E4E}"/>
              </a:ext>
            </a:extLst>
          </p:cNvPr>
          <p:cNvSpPr>
            <a:spLocks noGrp="1" noRot="1" noChangeAspect="1" noChangeArrowheads="1" noTextEdit="1"/>
          </p:cNvSpPr>
          <p:nvPr>
            <p:ph type="sldImg"/>
          </p:nvPr>
        </p:nvSpPr>
        <p:spPr>
          <a:xfrm>
            <a:off x="1000125" y="228600"/>
            <a:ext cx="5010150" cy="2819400"/>
          </a:xfrm>
          <a:ln/>
        </p:spPr>
      </p:sp>
      <p:sp>
        <p:nvSpPr>
          <p:cNvPr id="18435" name="Notes Placeholder 2">
            <a:extLst>
              <a:ext uri="{FF2B5EF4-FFF2-40B4-BE49-F238E27FC236}">
                <a16:creationId xmlns:a16="http://schemas.microsoft.com/office/drawing/2014/main" id="{15EA17EE-8CC3-4F9C-9F54-C19170EB18B4}"/>
              </a:ext>
            </a:extLst>
          </p:cNvPr>
          <p:cNvSpPr>
            <a:spLocks noGrp="1"/>
          </p:cNvSpPr>
          <p:nvPr>
            <p:ph type="body" idx="1"/>
          </p:nvPr>
        </p:nvSpPr>
        <p:spPr>
          <a:xfrm>
            <a:off x="228600" y="3048001"/>
            <a:ext cx="6781800" cy="55514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66">
              <a:defRPr/>
            </a:pPr>
            <a:r>
              <a:rPr lang="en-CA" altLang="en-US" sz="1100" dirty="0">
                <a:solidFill>
                  <a:srgbClr val="000000"/>
                </a:solidFill>
                <a:latin typeface="Arial"/>
                <a:cs typeface="Arial"/>
              </a:rPr>
              <a:t>Jen</a:t>
            </a:r>
          </a:p>
          <a:p>
            <a:pPr defTabSz="914266">
              <a:defRPr/>
            </a:pPr>
            <a:r>
              <a:rPr lang="en-CA" altLang="en-US" sz="1100" dirty="0">
                <a:solidFill>
                  <a:srgbClr val="000000"/>
                </a:solidFill>
                <a:latin typeface="Arial"/>
                <a:cs typeface="Arial"/>
              </a:rPr>
              <a:t>Different cognitive abilities are linked to specific areas of the brain. </a:t>
            </a:r>
            <a:endParaRPr lang="fr-CA" altLang="en-US" sz="1100" dirty="0">
              <a:latin typeface="Arial"/>
              <a:cs typeface="Arial"/>
            </a:endParaRPr>
          </a:p>
          <a:p>
            <a:r>
              <a:rPr lang="fr-CA" altLang="en-US" sz="1100" dirty="0" err="1">
                <a:latin typeface="Arial"/>
                <a:cs typeface="Arial"/>
              </a:rPr>
              <a:t>We</a:t>
            </a:r>
            <a:r>
              <a:rPr lang="fr-CA" altLang="en-US" sz="1100" dirty="0">
                <a:latin typeface="Arial"/>
                <a:cs typeface="Arial"/>
              </a:rPr>
              <a:t> </a:t>
            </a:r>
            <a:r>
              <a:rPr lang="fr-CA" altLang="en-US" sz="1100" dirty="0" err="1">
                <a:latin typeface="Arial"/>
                <a:cs typeface="Arial"/>
              </a:rPr>
              <a:t>could</a:t>
            </a:r>
            <a:r>
              <a:rPr lang="fr-CA" altLang="en-US" sz="1100" dirty="0">
                <a:latin typeface="Arial"/>
                <a:cs typeface="Arial"/>
              </a:rPr>
              <a:t> do a full </a:t>
            </a:r>
            <a:r>
              <a:rPr lang="fr-CA" altLang="en-US" sz="1100" dirty="0" err="1">
                <a:latin typeface="Arial"/>
                <a:cs typeface="Arial"/>
              </a:rPr>
              <a:t>presentation</a:t>
            </a:r>
            <a:r>
              <a:rPr lang="fr-CA" altLang="en-US" sz="1100" dirty="0">
                <a:latin typeface="Arial"/>
                <a:cs typeface="Arial"/>
              </a:rPr>
              <a:t> on </a:t>
            </a:r>
            <a:r>
              <a:rPr lang="fr-CA" altLang="en-US" sz="1100" dirty="0" err="1">
                <a:latin typeface="Arial"/>
                <a:cs typeface="Arial"/>
              </a:rPr>
              <a:t>this</a:t>
            </a:r>
            <a:r>
              <a:rPr lang="fr-CA" altLang="en-US" sz="1100" dirty="0">
                <a:latin typeface="Arial"/>
                <a:cs typeface="Arial"/>
              </a:rPr>
              <a:t> but I </a:t>
            </a:r>
            <a:r>
              <a:rPr lang="fr-CA" altLang="en-US" sz="1100" dirty="0" err="1">
                <a:latin typeface="Arial"/>
                <a:cs typeface="Arial"/>
              </a:rPr>
              <a:t>will</a:t>
            </a:r>
            <a:r>
              <a:rPr lang="fr-CA" altLang="en-US" sz="1100" dirty="0">
                <a:latin typeface="Arial"/>
                <a:cs typeface="Arial"/>
              </a:rPr>
              <a:t> </a:t>
            </a:r>
            <a:r>
              <a:rPr lang="fr-CA" altLang="en-US" sz="1100" dirty="0" err="1">
                <a:latin typeface="Arial"/>
                <a:cs typeface="Arial"/>
              </a:rPr>
              <a:t>be</a:t>
            </a:r>
            <a:r>
              <a:rPr lang="fr-CA" altLang="en-US" sz="1100" dirty="0">
                <a:latin typeface="Arial"/>
                <a:cs typeface="Arial"/>
              </a:rPr>
              <a:t> brief and </a:t>
            </a:r>
            <a:r>
              <a:rPr lang="fr-CA" altLang="en-US" sz="1100" dirty="0" err="1">
                <a:latin typeface="Arial"/>
                <a:cs typeface="Arial"/>
              </a:rPr>
              <a:t>give</a:t>
            </a:r>
            <a:r>
              <a:rPr lang="fr-CA" altLang="en-US" sz="1100" dirty="0">
                <a:latin typeface="Arial"/>
                <a:cs typeface="Arial"/>
              </a:rPr>
              <a:t> </a:t>
            </a:r>
            <a:r>
              <a:rPr lang="fr-CA" altLang="en-US" sz="1100" dirty="0" err="1">
                <a:latin typeface="Arial"/>
                <a:cs typeface="Arial"/>
              </a:rPr>
              <a:t>you</a:t>
            </a:r>
            <a:r>
              <a:rPr lang="fr-CA" altLang="en-US" sz="1100" dirty="0">
                <a:latin typeface="Arial"/>
                <a:cs typeface="Arial"/>
              </a:rPr>
              <a:t> a few </a:t>
            </a:r>
            <a:r>
              <a:rPr lang="fr-CA" altLang="en-US" sz="1100" dirty="0" err="1">
                <a:latin typeface="Arial"/>
                <a:cs typeface="Arial"/>
              </a:rPr>
              <a:t>examples</a:t>
            </a:r>
            <a:r>
              <a:rPr lang="fr-CA" altLang="en-US" sz="1100" dirty="0">
                <a:latin typeface="Arial"/>
                <a:cs typeface="Arial"/>
              </a:rPr>
              <a:t>:  </a:t>
            </a:r>
            <a:endParaRPr lang="fr-CA" altLang="en-US" sz="1100" b="1" dirty="0">
              <a:latin typeface="Arial"/>
              <a:cs typeface="Arial"/>
            </a:endParaRPr>
          </a:p>
          <a:p>
            <a:endParaRPr lang="fr-CA" altLang="en-US" sz="1100" b="1" u="sng" dirty="0">
              <a:latin typeface="Arial" panose="020B0604020202020204" pitchFamily="34" charset="0"/>
              <a:cs typeface="Arial" panose="020B0604020202020204" pitchFamily="34" charset="0"/>
            </a:endParaRPr>
          </a:p>
          <a:p>
            <a:r>
              <a:rPr lang="fr-CA" altLang="en-US" sz="1100" b="1" u="sng" dirty="0">
                <a:latin typeface="Arial"/>
                <a:cs typeface="Arial"/>
              </a:rPr>
              <a:t>Frontal lobe:  </a:t>
            </a:r>
            <a:endParaRPr lang="fr-CA" altLang="en-US" sz="1100" u="sng" dirty="0">
              <a:latin typeface="Arial"/>
              <a:cs typeface="Arial"/>
            </a:endParaRPr>
          </a:p>
          <a:p>
            <a:r>
              <a:rPr lang="fr-CA" altLang="en-US" sz="1100" dirty="0">
                <a:latin typeface="Arial"/>
                <a:cs typeface="Arial"/>
              </a:rPr>
              <a:t>Planning and </a:t>
            </a:r>
            <a:r>
              <a:rPr lang="fr-CA" altLang="en-US" sz="1100" dirty="0" err="1">
                <a:latin typeface="Arial"/>
                <a:cs typeface="Arial"/>
              </a:rPr>
              <a:t>Organizing</a:t>
            </a:r>
            <a:r>
              <a:rPr lang="fr-CA" altLang="en-US" sz="1100" dirty="0">
                <a:latin typeface="Arial"/>
                <a:cs typeface="Arial"/>
              </a:rPr>
              <a:t>, </a:t>
            </a:r>
            <a:r>
              <a:rPr lang="fr-CA" altLang="en-US" sz="1100" dirty="0" err="1">
                <a:latin typeface="Arial"/>
                <a:cs typeface="Arial"/>
              </a:rPr>
              <a:t>Problem</a:t>
            </a:r>
            <a:r>
              <a:rPr lang="fr-CA" altLang="en-US" sz="1100" dirty="0">
                <a:latin typeface="Arial"/>
                <a:cs typeface="Arial"/>
              </a:rPr>
              <a:t> </a:t>
            </a:r>
            <a:r>
              <a:rPr lang="fr-CA" altLang="en-US" sz="1100" dirty="0" err="1">
                <a:latin typeface="Arial"/>
                <a:cs typeface="Arial"/>
              </a:rPr>
              <a:t>solving</a:t>
            </a:r>
            <a:r>
              <a:rPr lang="fr-CA" altLang="en-US" sz="1100" dirty="0">
                <a:latin typeface="Arial"/>
                <a:cs typeface="Arial"/>
              </a:rPr>
              <a:t>, </a:t>
            </a:r>
            <a:r>
              <a:rPr lang="fr-CA" altLang="en-US" sz="1100" dirty="0" err="1">
                <a:latin typeface="Arial"/>
                <a:cs typeface="Arial"/>
              </a:rPr>
              <a:t>Emotional</a:t>
            </a:r>
            <a:r>
              <a:rPr lang="fr-CA" altLang="en-US" sz="1100" dirty="0">
                <a:latin typeface="Arial"/>
                <a:cs typeface="Arial"/>
              </a:rPr>
              <a:t> control and social </a:t>
            </a:r>
            <a:r>
              <a:rPr lang="fr-CA" altLang="en-US" sz="1100" dirty="0" err="1">
                <a:latin typeface="Arial"/>
                <a:cs typeface="Arial"/>
              </a:rPr>
              <a:t>skills</a:t>
            </a:r>
            <a:r>
              <a:rPr lang="fr-CA" altLang="en-US" sz="1100" dirty="0">
                <a:latin typeface="Arial"/>
                <a:cs typeface="Arial"/>
              </a:rPr>
              <a:t> , </a:t>
            </a:r>
            <a:r>
              <a:rPr lang="fr-CA" altLang="en-US" sz="1100" dirty="0" err="1">
                <a:latin typeface="Arial"/>
                <a:cs typeface="Arial"/>
              </a:rPr>
              <a:t>Judgement</a:t>
            </a:r>
            <a:r>
              <a:rPr lang="fr-CA" altLang="en-US" sz="1100" dirty="0">
                <a:latin typeface="Arial"/>
                <a:cs typeface="Arial"/>
              </a:rPr>
              <a:t>: </a:t>
            </a:r>
            <a:r>
              <a:rPr lang="fr-CA" altLang="en-US" sz="1100" dirty="0" err="1">
                <a:latin typeface="Arial"/>
                <a:cs typeface="Arial"/>
              </a:rPr>
              <a:t>Decision</a:t>
            </a:r>
            <a:r>
              <a:rPr lang="fr-CA" altLang="en-US" sz="1100" dirty="0">
                <a:latin typeface="Arial"/>
                <a:cs typeface="Arial"/>
              </a:rPr>
              <a:t> </a:t>
            </a:r>
            <a:r>
              <a:rPr lang="fr-CA" altLang="en-US" sz="1100" dirty="0" err="1">
                <a:latin typeface="Arial"/>
                <a:cs typeface="Arial"/>
              </a:rPr>
              <a:t>making</a:t>
            </a:r>
            <a:r>
              <a:rPr lang="fr-CA" altLang="en-US" sz="1100" dirty="0">
                <a:latin typeface="Arial"/>
                <a:cs typeface="Arial"/>
              </a:rPr>
              <a:t> and self </a:t>
            </a:r>
            <a:r>
              <a:rPr lang="fr-CA" altLang="en-US" sz="1100" dirty="0" err="1">
                <a:latin typeface="Arial"/>
                <a:cs typeface="Arial"/>
              </a:rPr>
              <a:t>awareness</a:t>
            </a:r>
            <a:endParaRPr lang="fr-CA" altLang="en-US" sz="1100" dirty="0">
              <a:latin typeface="Arial"/>
              <a:cs typeface="Arial"/>
            </a:endParaRPr>
          </a:p>
          <a:p>
            <a:r>
              <a:rPr lang="fr-CA" altLang="en-US" sz="1100" i="1" dirty="0" err="1">
                <a:latin typeface="Arial"/>
                <a:cs typeface="Arial"/>
              </a:rPr>
              <a:t>When</a:t>
            </a:r>
            <a:r>
              <a:rPr lang="fr-CA" altLang="en-US" sz="1100" i="1" dirty="0">
                <a:latin typeface="Arial"/>
                <a:cs typeface="Arial"/>
              </a:rPr>
              <a:t> </a:t>
            </a:r>
            <a:r>
              <a:rPr lang="fr-CA" altLang="en-US" sz="1100" i="1" dirty="0" err="1">
                <a:latin typeface="Arial"/>
                <a:cs typeface="Arial"/>
              </a:rPr>
              <a:t>there</a:t>
            </a:r>
            <a:r>
              <a:rPr lang="fr-CA" altLang="en-US" sz="1100" i="1" dirty="0">
                <a:latin typeface="Arial"/>
                <a:cs typeface="Arial"/>
              </a:rPr>
              <a:t> are </a:t>
            </a:r>
            <a:r>
              <a:rPr lang="fr-CA" altLang="en-US" sz="1100" i="1" dirty="0" err="1">
                <a:latin typeface="Arial"/>
                <a:cs typeface="Arial"/>
              </a:rPr>
              <a:t>significant</a:t>
            </a:r>
            <a:r>
              <a:rPr lang="fr-CA" altLang="en-US" sz="1100" i="1" dirty="0">
                <a:latin typeface="Arial"/>
                <a:cs typeface="Arial"/>
              </a:rPr>
              <a:t> changes in the frontal lobe, the </a:t>
            </a:r>
            <a:r>
              <a:rPr lang="fr-CA" altLang="en-US" sz="1100" i="1" dirty="0" err="1">
                <a:latin typeface="Arial"/>
                <a:cs typeface="Arial"/>
              </a:rPr>
              <a:t>person</a:t>
            </a:r>
            <a:r>
              <a:rPr lang="fr-CA" altLang="en-US" sz="1100" i="1" dirty="0">
                <a:latin typeface="Arial"/>
                <a:cs typeface="Arial"/>
              </a:rPr>
              <a:t> </a:t>
            </a:r>
            <a:r>
              <a:rPr lang="fr-CA" altLang="en-US" sz="1100" i="1" dirty="0" err="1">
                <a:latin typeface="Arial"/>
                <a:cs typeface="Arial"/>
              </a:rPr>
              <a:t>may</a:t>
            </a:r>
            <a:r>
              <a:rPr lang="fr-CA" altLang="en-US" sz="1100" i="1" dirty="0">
                <a:latin typeface="Arial"/>
                <a:cs typeface="Arial"/>
              </a:rPr>
              <a:t> </a:t>
            </a:r>
            <a:r>
              <a:rPr lang="fr-CA" altLang="en-US" sz="1100" i="1" dirty="0" err="1">
                <a:latin typeface="Arial"/>
                <a:cs typeface="Arial"/>
              </a:rPr>
              <a:t>be</a:t>
            </a:r>
            <a:r>
              <a:rPr lang="fr-CA" altLang="en-US" sz="1100" i="1" dirty="0">
                <a:latin typeface="Arial"/>
                <a:cs typeface="Arial"/>
              </a:rPr>
              <a:t> impulsive or </a:t>
            </a:r>
            <a:r>
              <a:rPr lang="fr-CA" altLang="en-US" sz="1100" i="1" dirty="0" err="1">
                <a:latin typeface="Arial"/>
                <a:cs typeface="Arial"/>
              </a:rPr>
              <a:t>disinhibited</a:t>
            </a:r>
            <a:r>
              <a:rPr lang="fr-CA" altLang="en-US" sz="1100" i="1" dirty="0">
                <a:latin typeface="Arial"/>
                <a:cs typeface="Arial"/>
              </a:rPr>
              <a:t> and </a:t>
            </a:r>
            <a:r>
              <a:rPr lang="fr-CA" altLang="en-US" sz="1100" i="1" dirty="0" err="1">
                <a:latin typeface="Arial"/>
                <a:cs typeface="Arial"/>
              </a:rPr>
              <a:t>may</a:t>
            </a:r>
            <a:r>
              <a:rPr lang="fr-CA" altLang="en-US" sz="1100" i="1" dirty="0">
                <a:latin typeface="Arial"/>
                <a:cs typeface="Arial"/>
              </a:rPr>
              <a:t> have </a:t>
            </a:r>
            <a:r>
              <a:rPr lang="fr-CA" altLang="en-US" sz="1100" i="1" dirty="0" err="1">
                <a:latin typeface="Arial"/>
                <a:cs typeface="Arial"/>
              </a:rPr>
              <a:t>difficulty</a:t>
            </a:r>
            <a:r>
              <a:rPr lang="fr-CA" altLang="en-US" sz="1100" i="1" dirty="0">
                <a:latin typeface="Arial"/>
                <a:cs typeface="Arial"/>
              </a:rPr>
              <a:t> </a:t>
            </a:r>
            <a:r>
              <a:rPr lang="fr-CA" altLang="en-US" sz="1100" i="1" dirty="0" err="1">
                <a:latin typeface="Arial"/>
                <a:cs typeface="Arial"/>
              </a:rPr>
              <a:t>with</a:t>
            </a:r>
            <a:r>
              <a:rPr lang="fr-CA" altLang="en-US" sz="1100" i="1" dirty="0">
                <a:latin typeface="Arial"/>
                <a:cs typeface="Arial"/>
              </a:rPr>
              <a:t> </a:t>
            </a:r>
            <a:r>
              <a:rPr lang="fr-CA" altLang="en-US" sz="1100" i="1" dirty="0" err="1">
                <a:latin typeface="Arial"/>
                <a:cs typeface="Arial"/>
              </a:rPr>
              <a:t>problem</a:t>
            </a:r>
            <a:r>
              <a:rPr lang="fr-CA" altLang="en-US" sz="1100" i="1" dirty="0">
                <a:latin typeface="Arial"/>
                <a:cs typeface="Arial"/>
              </a:rPr>
              <a:t> </a:t>
            </a:r>
            <a:r>
              <a:rPr lang="fr-CA" altLang="en-US" sz="1100" i="1" dirty="0" err="1">
                <a:latin typeface="Arial"/>
                <a:cs typeface="Arial"/>
              </a:rPr>
              <a:t>solving</a:t>
            </a:r>
            <a:r>
              <a:rPr lang="fr-CA" altLang="en-US" sz="1100" i="1" dirty="0">
                <a:latin typeface="Arial"/>
                <a:cs typeface="Arial"/>
              </a:rPr>
              <a:t> or </a:t>
            </a:r>
            <a:r>
              <a:rPr lang="fr-CA" altLang="en-US" sz="1100" i="1" dirty="0" err="1">
                <a:latin typeface="Arial"/>
                <a:cs typeface="Arial"/>
              </a:rPr>
              <a:t>organizing</a:t>
            </a:r>
            <a:r>
              <a:rPr lang="fr-CA" altLang="en-US" sz="1100" i="1" dirty="0">
                <a:latin typeface="Arial"/>
                <a:cs typeface="Arial"/>
              </a:rPr>
              <a:t> </a:t>
            </a:r>
            <a:r>
              <a:rPr lang="fr-CA" altLang="en-US" sz="1100" i="1" dirty="0" err="1">
                <a:latin typeface="Arial"/>
                <a:cs typeface="Arial"/>
              </a:rPr>
              <a:t>themselves</a:t>
            </a:r>
            <a:r>
              <a:rPr lang="fr-CA" altLang="en-US" sz="1100" i="1" dirty="0">
                <a:latin typeface="Arial"/>
                <a:cs typeface="Arial"/>
              </a:rPr>
              <a:t>.  </a:t>
            </a:r>
            <a:endParaRPr lang="fr-CA" altLang="en-US" sz="1100" dirty="0">
              <a:latin typeface="Arial"/>
              <a:cs typeface="Arial"/>
            </a:endParaRPr>
          </a:p>
          <a:p>
            <a:endParaRPr lang="fr-CA" altLang="en-US" sz="1100" b="1" u="sng" dirty="0">
              <a:latin typeface="Arial" panose="020B0604020202020204" pitchFamily="34" charset="0"/>
              <a:cs typeface="Arial" panose="020B0604020202020204" pitchFamily="34" charset="0"/>
            </a:endParaRPr>
          </a:p>
          <a:p>
            <a:r>
              <a:rPr lang="fr-CA" altLang="en-US" sz="1100" b="1" u="sng" dirty="0">
                <a:latin typeface="Arial"/>
                <a:cs typeface="Arial"/>
              </a:rPr>
              <a:t>Temporal Lobe:  </a:t>
            </a:r>
          </a:p>
          <a:p>
            <a:pPr>
              <a:buFont typeface="Arial" pitchFamily="34" charset="0"/>
              <a:buChar char="•"/>
            </a:pPr>
            <a:r>
              <a:rPr lang="fr-CA" altLang="en-US" sz="1100" dirty="0">
                <a:latin typeface="Arial"/>
                <a:cs typeface="Arial"/>
              </a:rPr>
              <a:t>Verbal Memory, Visual Memory ,New </a:t>
            </a:r>
            <a:r>
              <a:rPr lang="fr-CA" altLang="en-US" sz="1100" dirty="0" err="1">
                <a:latin typeface="Arial"/>
                <a:cs typeface="Arial"/>
              </a:rPr>
              <a:t>learning</a:t>
            </a:r>
            <a:r>
              <a:rPr lang="fr-CA" altLang="en-US" sz="1100" dirty="0">
                <a:latin typeface="Arial"/>
                <a:cs typeface="Arial"/>
              </a:rPr>
              <a:t>, STM, LTM</a:t>
            </a:r>
          </a:p>
          <a:p>
            <a:pPr>
              <a:buFont typeface="Arial" pitchFamily="34" charset="0"/>
              <a:buChar char="•"/>
            </a:pPr>
            <a:r>
              <a:rPr lang="fr-CA" altLang="en-US" sz="1100" dirty="0">
                <a:latin typeface="Arial"/>
                <a:cs typeface="Arial"/>
              </a:rPr>
              <a:t> </a:t>
            </a:r>
            <a:r>
              <a:rPr lang="fr-CA" altLang="en-US" sz="1100" dirty="0" err="1">
                <a:latin typeface="Arial"/>
                <a:cs typeface="Arial"/>
              </a:rPr>
              <a:t>Someone</a:t>
            </a:r>
            <a:r>
              <a:rPr lang="fr-CA" altLang="en-US" sz="1100" dirty="0">
                <a:latin typeface="Arial"/>
                <a:cs typeface="Arial"/>
              </a:rPr>
              <a:t> </a:t>
            </a:r>
            <a:r>
              <a:rPr lang="fr-CA" altLang="en-US" sz="1100" dirty="0" err="1">
                <a:latin typeface="Arial"/>
                <a:cs typeface="Arial"/>
              </a:rPr>
              <a:t>with</a:t>
            </a:r>
            <a:r>
              <a:rPr lang="fr-CA" altLang="en-US" sz="1100" dirty="0">
                <a:latin typeface="Arial"/>
                <a:cs typeface="Arial"/>
              </a:rPr>
              <a:t> </a:t>
            </a:r>
            <a:r>
              <a:rPr lang="fr-CA" altLang="en-US" sz="1100" dirty="0" err="1">
                <a:latin typeface="Arial"/>
                <a:cs typeface="Arial"/>
              </a:rPr>
              <a:t>significant</a:t>
            </a:r>
            <a:r>
              <a:rPr lang="fr-CA" altLang="en-US" sz="1100" dirty="0">
                <a:latin typeface="Arial"/>
                <a:cs typeface="Arial"/>
              </a:rPr>
              <a:t> changes </a:t>
            </a:r>
            <a:r>
              <a:rPr lang="fr-CA" altLang="en-US" sz="1100" dirty="0" err="1">
                <a:latin typeface="Arial"/>
                <a:cs typeface="Arial"/>
              </a:rPr>
              <a:t>you</a:t>
            </a:r>
            <a:r>
              <a:rPr lang="fr-CA" altLang="en-US" sz="1100" dirty="0">
                <a:latin typeface="Arial"/>
                <a:cs typeface="Arial"/>
              </a:rPr>
              <a:t> </a:t>
            </a:r>
            <a:r>
              <a:rPr lang="fr-CA" altLang="en-US" sz="1100" dirty="0" err="1">
                <a:latin typeface="Arial"/>
                <a:cs typeface="Arial"/>
              </a:rPr>
              <a:t>might</a:t>
            </a:r>
            <a:r>
              <a:rPr lang="fr-CA" altLang="en-US" sz="1100" dirty="0">
                <a:latin typeface="Arial"/>
                <a:cs typeface="Arial"/>
              </a:rPr>
              <a:t> notice </a:t>
            </a:r>
            <a:r>
              <a:rPr lang="fr-CA" altLang="en-US" sz="1100" dirty="0" err="1">
                <a:latin typeface="Arial"/>
                <a:cs typeface="Arial"/>
              </a:rPr>
              <a:t>receptive</a:t>
            </a:r>
            <a:r>
              <a:rPr lang="fr-CA" altLang="en-US" sz="1100" dirty="0">
                <a:latin typeface="Arial"/>
                <a:cs typeface="Arial"/>
              </a:rPr>
              <a:t> or expressive </a:t>
            </a:r>
            <a:r>
              <a:rPr lang="fr-CA" altLang="en-US" sz="1100" dirty="0" err="1">
                <a:latin typeface="Arial"/>
                <a:cs typeface="Arial"/>
              </a:rPr>
              <a:t>aphasia</a:t>
            </a:r>
            <a:r>
              <a:rPr lang="fr-CA" altLang="en-US" sz="1100" dirty="0">
                <a:latin typeface="Arial"/>
                <a:cs typeface="Arial"/>
              </a:rPr>
              <a:t>. </a:t>
            </a:r>
            <a:r>
              <a:rPr lang="fr-CA" altLang="en-US" sz="1100" dirty="0" err="1">
                <a:latin typeface="Arial"/>
                <a:cs typeface="Arial"/>
              </a:rPr>
              <a:t>They</a:t>
            </a:r>
            <a:r>
              <a:rPr lang="fr-CA" altLang="en-US" sz="1100" dirty="0">
                <a:latin typeface="Arial"/>
                <a:cs typeface="Arial"/>
              </a:rPr>
              <a:t> </a:t>
            </a:r>
            <a:r>
              <a:rPr lang="fr-CA" altLang="en-US" sz="1100" dirty="0" err="1">
                <a:latin typeface="Arial"/>
                <a:cs typeface="Arial"/>
              </a:rPr>
              <a:t>might</a:t>
            </a:r>
            <a:r>
              <a:rPr lang="fr-CA" altLang="en-US" sz="1100" dirty="0">
                <a:latin typeface="Arial"/>
                <a:cs typeface="Arial"/>
              </a:rPr>
              <a:t> </a:t>
            </a:r>
            <a:r>
              <a:rPr lang="fr-CA" altLang="en-US" sz="1100" dirty="0" err="1">
                <a:latin typeface="Arial"/>
                <a:cs typeface="Arial"/>
              </a:rPr>
              <a:t>develop</a:t>
            </a:r>
            <a:r>
              <a:rPr lang="fr-CA" altLang="en-US" sz="1100" dirty="0">
                <a:latin typeface="Arial"/>
                <a:cs typeface="Arial"/>
              </a:rPr>
              <a:t> a </a:t>
            </a:r>
            <a:r>
              <a:rPr lang="fr-CA" altLang="en-US" sz="1100" dirty="0" err="1">
                <a:latin typeface="Arial"/>
                <a:cs typeface="Arial"/>
              </a:rPr>
              <a:t>neurological</a:t>
            </a:r>
            <a:r>
              <a:rPr lang="fr-CA" altLang="en-US" sz="1100" dirty="0">
                <a:latin typeface="Arial"/>
                <a:cs typeface="Arial"/>
              </a:rPr>
              <a:t> condition </a:t>
            </a:r>
            <a:r>
              <a:rPr lang="fr-CA" altLang="en-US" sz="1100" dirty="0" err="1">
                <a:latin typeface="Arial"/>
                <a:cs typeface="Arial"/>
              </a:rPr>
              <a:t>called</a:t>
            </a:r>
            <a:r>
              <a:rPr lang="fr-CA" altLang="en-US" sz="1100" dirty="0">
                <a:latin typeface="Arial"/>
                <a:cs typeface="Arial"/>
              </a:rPr>
              <a:t> </a:t>
            </a:r>
            <a:r>
              <a:rPr lang="fr-CA" altLang="en-US" sz="1100" dirty="0" err="1">
                <a:latin typeface="Arial"/>
                <a:cs typeface="Arial"/>
              </a:rPr>
              <a:t>primary</a:t>
            </a:r>
            <a:r>
              <a:rPr lang="fr-CA" altLang="en-US" sz="1100" dirty="0">
                <a:latin typeface="Arial"/>
                <a:cs typeface="Arial"/>
              </a:rPr>
              <a:t> progressive </a:t>
            </a:r>
            <a:r>
              <a:rPr lang="fr-CA" altLang="en-US" sz="1100" dirty="0" err="1">
                <a:latin typeface="Arial"/>
                <a:cs typeface="Arial"/>
              </a:rPr>
              <a:t>aphasia</a:t>
            </a:r>
            <a:r>
              <a:rPr lang="fr-CA" altLang="en-US" sz="1100" dirty="0">
                <a:latin typeface="Arial"/>
                <a:cs typeface="Arial"/>
              </a:rPr>
              <a:t>.  </a:t>
            </a:r>
          </a:p>
          <a:p>
            <a:pPr>
              <a:buFont typeface="Arial" pitchFamily="34" charset="0"/>
              <a:buNone/>
            </a:pPr>
            <a:endParaRPr lang="fr-CA" altLang="en-US" sz="1100" b="1" dirty="0">
              <a:latin typeface="Arial" panose="020B0604020202020204" pitchFamily="34" charset="0"/>
              <a:cs typeface="Arial" panose="020B0604020202020204" pitchFamily="34" charset="0"/>
            </a:endParaRPr>
          </a:p>
          <a:p>
            <a:pPr>
              <a:buFont typeface="Arial" pitchFamily="34" charset="0"/>
              <a:buNone/>
            </a:pPr>
            <a:r>
              <a:rPr lang="fr-CA" altLang="en-US" sz="1100" b="1" u="sng" dirty="0">
                <a:latin typeface="Arial"/>
                <a:cs typeface="Arial"/>
              </a:rPr>
              <a:t>Occipital Lobe</a:t>
            </a:r>
          </a:p>
          <a:p>
            <a:pPr>
              <a:buFont typeface="Arial" pitchFamily="34" charset="0"/>
              <a:buChar char="•"/>
            </a:pPr>
            <a:r>
              <a:rPr lang="fr-CA" altLang="en-US" sz="1100" dirty="0">
                <a:latin typeface="Arial"/>
                <a:cs typeface="Arial"/>
              </a:rPr>
              <a:t>Vision and </a:t>
            </a:r>
            <a:r>
              <a:rPr lang="fr-CA" altLang="en-US" sz="1100" dirty="0" err="1">
                <a:latin typeface="Arial"/>
                <a:cs typeface="Arial"/>
              </a:rPr>
              <a:t>Depth</a:t>
            </a:r>
            <a:r>
              <a:rPr lang="fr-CA" altLang="en-US" sz="1100" dirty="0">
                <a:latin typeface="Arial"/>
                <a:cs typeface="Arial"/>
              </a:rPr>
              <a:t> perception</a:t>
            </a:r>
          </a:p>
          <a:p>
            <a:pPr>
              <a:buFont typeface="Arial" pitchFamily="34" charset="0"/>
              <a:buChar char="•"/>
            </a:pPr>
            <a:r>
              <a:rPr lang="fr-CA" altLang="en-US" sz="1100" dirty="0" err="1">
                <a:latin typeface="Arial"/>
                <a:cs typeface="Arial"/>
              </a:rPr>
              <a:t>Understanding</a:t>
            </a:r>
            <a:r>
              <a:rPr lang="fr-CA" altLang="en-US" sz="1100" dirty="0">
                <a:latin typeface="Arial"/>
                <a:cs typeface="Arial"/>
              </a:rPr>
              <a:t> of </a:t>
            </a:r>
            <a:r>
              <a:rPr lang="fr-CA" altLang="en-US" sz="1100" dirty="0" err="1">
                <a:latin typeface="Arial"/>
                <a:cs typeface="Arial"/>
              </a:rPr>
              <a:t>sensory</a:t>
            </a:r>
            <a:r>
              <a:rPr lang="fr-CA" altLang="en-US" sz="1100" dirty="0">
                <a:latin typeface="Arial"/>
                <a:cs typeface="Arial"/>
              </a:rPr>
              <a:t> information</a:t>
            </a:r>
          </a:p>
          <a:p>
            <a:pPr>
              <a:buFont typeface="Arial" pitchFamily="34" charset="0"/>
              <a:buNone/>
            </a:pPr>
            <a:endParaRPr lang="fr-CA" altLang="en-US" sz="1100" dirty="0">
              <a:latin typeface="Arial" panose="020B0604020202020204" pitchFamily="34" charset="0"/>
              <a:cs typeface="Arial" panose="020B0604020202020204" pitchFamily="34" charset="0"/>
            </a:endParaRPr>
          </a:p>
          <a:p>
            <a:pPr>
              <a:buFont typeface="Arial" pitchFamily="34" charset="0"/>
              <a:buNone/>
            </a:pPr>
            <a:r>
              <a:rPr lang="fr-CA" altLang="en-US" sz="1100" b="1" u="sng" dirty="0" err="1">
                <a:latin typeface="Arial" panose="020B0604020202020204" pitchFamily="34" charset="0"/>
                <a:cs typeface="Arial" panose="020B0604020202020204" pitchFamily="34" charset="0"/>
              </a:rPr>
              <a:t>Cerebellum</a:t>
            </a:r>
            <a:endParaRPr lang="fr-CA" altLang="en-US" sz="1100" b="1" u="sng" dirty="0">
              <a:latin typeface="Arial" panose="020B0604020202020204" pitchFamily="34" charset="0"/>
              <a:cs typeface="Arial" panose="020B0604020202020204" pitchFamily="34" charset="0"/>
            </a:endParaRPr>
          </a:p>
          <a:p>
            <a:pPr>
              <a:buFont typeface="Arial" pitchFamily="34" charset="0"/>
              <a:buChar char="•"/>
            </a:pPr>
            <a:r>
              <a:rPr lang="fr-CA" altLang="en-US" sz="1100" dirty="0" err="1">
                <a:latin typeface="Arial"/>
                <a:cs typeface="Arial"/>
              </a:rPr>
              <a:t>Motor</a:t>
            </a:r>
            <a:r>
              <a:rPr lang="fr-CA" altLang="en-US" sz="1100" dirty="0">
                <a:latin typeface="Arial"/>
                <a:cs typeface="Arial"/>
              </a:rPr>
              <a:t> control  and </a:t>
            </a:r>
            <a:r>
              <a:rPr lang="fr-CA" altLang="en-US" sz="1100" dirty="0" err="1">
                <a:latin typeface="Arial"/>
                <a:cs typeface="Arial"/>
              </a:rPr>
              <a:t>Motor</a:t>
            </a:r>
            <a:r>
              <a:rPr lang="fr-CA" altLang="en-US" sz="1100" dirty="0">
                <a:latin typeface="Arial"/>
                <a:cs typeface="Arial"/>
              </a:rPr>
              <a:t> </a:t>
            </a:r>
            <a:r>
              <a:rPr lang="fr-CA" altLang="en-US" sz="1100" dirty="0" err="1">
                <a:latin typeface="Arial"/>
                <a:cs typeface="Arial"/>
              </a:rPr>
              <a:t>learning</a:t>
            </a:r>
            <a:endParaRPr lang="fr-CA" altLang="en-US" sz="1100" dirty="0">
              <a:latin typeface="Arial"/>
              <a:cs typeface="Arial"/>
            </a:endParaRPr>
          </a:p>
          <a:p>
            <a:pPr>
              <a:buFont typeface="Arial" pitchFamily="34" charset="0"/>
              <a:buChar char="•"/>
            </a:pPr>
            <a:r>
              <a:rPr lang="fr-CA" altLang="en-US" sz="1100" dirty="0" err="1">
                <a:latin typeface="Arial"/>
                <a:cs typeface="Arial"/>
              </a:rPr>
              <a:t>Coodination</a:t>
            </a:r>
            <a:r>
              <a:rPr lang="fr-CA" altLang="en-US" sz="1100" dirty="0">
                <a:latin typeface="Arial"/>
                <a:cs typeface="Arial"/>
              </a:rPr>
              <a:t>, </a:t>
            </a:r>
            <a:r>
              <a:rPr lang="fr-CA" altLang="en-US" sz="1100" dirty="0" err="1">
                <a:latin typeface="Arial"/>
                <a:cs typeface="Arial"/>
              </a:rPr>
              <a:t>precision</a:t>
            </a:r>
            <a:r>
              <a:rPr lang="fr-CA" altLang="en-US" sz="1100" dirty="0">
                <a:latin typeface="Arial"/>
                <a:cs typeface="Arial"/>
              </a:rPr>
              <a:t> and </a:t>
            </a:r>
            <a:r>
              <a:rPr lang="fr-CA" altLang="en-US" sz="1100" dirty="0" err="1">
                <a:latin typeface="Arial"/>
                <a:cs typeface="Arial"/>
              </a:rPr>
              <a:t>accurate</a:t>
            </a:r>
            <a:r>
              <a:rPr lang="fr-CA" altLang="en-US" sz="1100" dirty="0">
                <a:latin typeface="Arial"/>
                <a:cs typeface="Arial"/>
              </a:rPr>
              <a:t> timing of </a:t>
            </a:r>
            <a:r>
              <a:rPr lang="fr-CA" altLang="en-US" sz="1100" dirty="0" err="1">
                <a:latin typeface="Arial"/>
                <a:cs typeface="Arial"/>
              </a:rPr>
              <a:t>movements</a:t>
            </a:r>
            <a:endParaRPr lang="fr-CA" altLang="en-US" sz="1100" dirty="0">
              <a:latin typeface="Arial"/>
              <a:cs typeface="Arial"/>
            </a:endParaRPr>
          </a:p>
          <a:p>
            <a:pPr>
              <a:buFont typeface="Arial" pitchFamily="34" charset="0"/>
              <a:buChar char="•"/>
            </a:pPr>
            <a:endParaRPr lang="fr-CA" altLang="en-US" sz="1100" dirty="0">
              <a:latin typeface="Arial" panose="020B0604020202020204" pitchFamily="34" charset="0"/>
              <a:cs typeface="Arial" panose="020B0604020202020204" pitchFamily="34" charset="0"/>
            </a:endParaRPr>
          </a:p>
          <a:p>
            <a:pPr>
              <a:buFont typeface="Arial" pitchFamily="34" charset="0"/>
              <a:buNone/>
            </a:pPr>
            <a:r>
              <a:rPr lang="fr-CA" altLang="en-US" sz="1100" b="1" u="sng" dirty="0" err="1">
                <a:latin typeface="Arial"/>
                <a:cs typeface="Arial"/>
              </a:rPr>
              <a:t>Parietal</a:t>
            </a:r>
            <a:r>
              <a:rPr lang="fr-CA" altLang="en-US" sz="1100" b="1" u="sng" dirty="0">
                <a:latin typeface="Arial"/>
                <a:cs typeface="Arial"/>
              </a:rPr>
              <a:t> Lobe</a:t>
            </a:r>
          </a:p>
          <a:p>
            <a:pPr>
              <a:buFont typeface="Arial" pitchFamily="34" charset="0"/>
              <a:buChar char="•"/>
            </a:pPr>
            <a:r>
              <a:rPr lang="fr-CA" altLang="en-US" sz="1100" dirty="0" err="1">
                <a:latin typeface="Arial"/>
                <a:cs typeface="Arial"/>
              </a:rPr>
              <a:t>Logical</a:t>
            </a:r>
            <a:r>
              <a:rPr lang="fr-CA" altLang="en-US" sz="1100" dirty="0">
                <a:latin typeface="Arial"/>
                <a:cs typeface="Arial"/>
              </a:rPr>
              <a:t> </a:t>
            </a:r>
            <a:r>
              <a:rPr lang="fr-CA" altLang="en-US" sz="1100" dirty="0" err="1">
                <a:latin typeface="Arial"/>
                <a:cs typeface="Arial"/>
              </a:rPr>
              <a:t>thinking</a:t>
            </a:r>
            <a:endParaRPr lang="fr-CA" altLang="en-US" sz="1100" dirty="0">
              <a:latin typeface="Arial"/>
              <a:cs typeface="Arial"/>
            </a:endParaRPr>
          </a:p>
          <a:p>
            <a:pPr>
              <a:buFont typeface="Arial" pitchFamily="34" charset="0"/>
              <a:buChar char="•"/>
            </a:pPr>
            <a:r>
              <a:rPr lang="fr-CA" altLang="en-US" sz="1100" dirty="0">
                <a:latin typeface="Arial"/>
                <a:cs typeface="Arial"/>
              </a:rPr>
              <a:t>Spatial information – </a:t>
            </a:r>
            <a:r>
              <a:rPr lang="fr-CA" altLang="en-US" sz="1100" dirty="0" err="1">
                <a:latin typeface="Arial"/>
                <a:cs typeface="Arial"/>
              </a:rPr>
              <a:t>where</a:t>
            </a:r>
            <a:r>
              <a:rPr lang="fr-CA" altLang="en-US" sz="1100" dirty="0">
                <a:latin typeface="Arial"/>
                <a:cs typeface="Arial"/>
              </a:rPr>
              <a:t> </a:t>
            </a:r>
            <a:r>
              <a:rPr lang="fr-CA" altLang="en-US" sz="1100" dirty="0" err="1">
                <a:latin typeface="Arial"/>
                <a:cs typeface="Arial"/>
              </a:rPr>
              <a:t>things</a:t>
            </a:r>
            <a:r>
              <a:rPr lang="fr-CA" altLang="en-US" sz="1100" dirty="0">
                <a:latin typeface="Arial"/>
                <a:cs typeface="Arial"/>
              </a:rPr>
              <a:t> are </a:t>
            </a:r>
          </a:p>
          <a:p>
            <a:pPr>
              <a:buFont typeface="Arial" pitchFamily="34" charset="0"/>
              <a:buChar char="•"/>
            </a:pPr>
            <a:r>
              <a:rPr lang="fr-CA" altLang="en-US" sz="1100" dirty="0" err="1">
                <a:latin typeface="Arial"/>
                <a:cs typeface="Arial"/>
              </a:rPr>
              <a:t>Sequencing</a:t>
            </a:r>
            <a:r>
              <a:rPr lang="fr-CA" altLang="en-US" sz="1100" dirty="0">
                <a:latin typeface="Arial"/>
                <a:cs typeface="Arial"/>
              </a:rPr>
              <a:t>– putting </a:t>
            </a:r>
            <a:r>
              <a:rPr lang="fr-CA" altLang="en-US" sz="1100" dirty="0" err="1">
                <a:latin typeface="Arial"/>
                <a:cs typeface="Arial"/>
              </a:rPr>
              <a:t>things</a:t>
            </a:r>
            <a:r>
              <a:rPr lang="fr-CA" altLang="en-US" sz="1100" dirty="0">
                <a:latin typeface="Arial"/>
                <a:cs typeface="Arial"/>
              </a:rPr>
              <a:t> in </a:t>
            </a:r>
            <a:r>
              <a:rPr lang="fr-CA" altLang="en-US" sz="1100" dirty="0" err="1">
                <a:latin typeface="Arial"/>
                <a:cs typeface="Arial"/>
              </a:rPr>
              <a:t>order</a:t>
            </a:r>
            <a:r>
              <a:rPr lang="fr-CA" altLang="en-US" sz="1100" dirty="0">
                <a:latin typeface="Arial"/>
                <a:cs typeface="Arial"/>
              </a:rPr>
              <a:t> </a:t>
            </a:r>
          </a:p>
          <a:p>
            <a:pPr>
              <a:buFont typeface="Arial" pitchFamily="34" charset="0"/>
              <a:buChar char="•"/>
            </a:pPr>
            <a:r>
              <a:rPr lang="fr-CA" altLang="en-US" sz="1100" dirty="0">
                <a:latin typeface="Arial"/>
                <a:cs typeface="Arial"/>
              </a:rPr>
              <a:t>Recognition of the </a:t>
            </a:r>
            <a:r>
              <a:rPr lang="fr-CA" altLang="en-US" sz="1100" dirty="0" err="1">
                <a:latin typeface="Arial"/>
                <a:cs typeface="Arial"/>
              </a:rPr>
              <a:t>familiar</a:t>
            </a:r>
            <a:endParaRPr lang="fr-CA" altLang="en-US" sz="1100" dirty="0">
              <a:latin typeface="Arial"/>
              <a:cs typeface="Arial"/>
            </a:endParaRPr>
          </a:p>
          <a:p>
            <a:pPr>
              <a:buFont typeface="Arial" pitchFamily="34" charset="0"/>
              <a:buNone/>
            </a:pPr>
            <a:endParaRPr lang="fr-CA" altLang="en-US" sz="1100" dirty="0">
              <a:latin typeface="Arial" panose="020B0604020202020204" pitchFamily="34" charset="0"/>
              <a:cs typeface="Arial" panose="020B0604020202020204" pitchFamily="34" charset="0"/>
            </a:endParaRPr>
          </a:p>
        </p:txBody>
      </p:sp>
      <p:sp>
        <p:nvSpPr>
          <p:cNvPr id="18436" name="Slide Number Placeholder 3">
            <a:extLst>
              <a:ext uri="{FF2B5EF4-FFF2-40B4-BE49-F238E27FC236}">
                <a16:creationId xmlns:a16="http://schemas.microsoft.com/office/drawing/2014/main" id="{DBC74F92-3173-4B11-B8DB-945004692A9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841" indent="-285708">
              <a:defRPr sz="2400">
                <a:solidFill>
                  <a:schemeClr val="tx1"/>
                </a:solidFill>
                <a:latin typeface="Arial" panose="020B0604020202020204" pitchFamily="34" charset="0"/>
                <a:cs typeface="Arial" panose="020B0604020202020204" pitchFamily="34" charset="0"/>
              </a:defRPr>
            </a:lvl2pPr>
            <a:lvl3pPr marL="1142833" indent="-228567">
              <a:defRPr sz="2400">
                <a:solidFill>
                  <a:schemeClr val="tx1"/>
                </a:solidFill>
                <a:latin typeface="Arial" panose="020B0604020202020204" pitchFamily="34" charset="0"/>
                <a:cs typeface="Arial" panose="020B0604020202020204" pitchFamily="34" charset="0"/>
              </a:defRPr>
            </a:lvl3pPr>
            <a:lvl4pPr marL="1599965" indent="-228567">
              <a:defRPr sz="2400">
                <a:solidFill>
                  <a:schemeClr val="tx1"/>
                </a:solidFill>
                <a:latin typeface="Arial" panose="020B0604020202020204" pitchFamily="34" charset="0"/>
                <a:cs typeface="Arial" panose="020B0604020202020204" pitchFamily="34" charset="0"/>
              </a:defRPr>
            </a:lvl4pPr>
            <a:lvl5pPr marL="2057099" indent="-228567">
              <a:defRPr sz="2400">
                <a:solidFill>
                  <a:schemeClr val="tx1"/>
                </a:solidFill>
                <a:latin typeface="Arial" panose="020B0604020202020204" pitchFamily="34" charset="0"/>
                <a:cs typeface="Arial" panose="020B0604020202020204" pitchFamily="34" charset="0"/>
              </a:defRPr>
            </a:lvl5pPr>
            <a:lvl6pPr marL="2514232"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364"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8498"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5630" indent="-228567"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CE1CF36-AF4C-40AD-A2CC-1F7F366CB70E}" type="slidenum">
              <a:rPr lang="en-US" altLang="en-US" sz="1200"/>
              <a:pPr/>
              <a:t>9</a:t>
            </a:fld>
            <a:endParaRPr lang="en-US" altLang="en-US" sz="1200"/>
          </a:p>
        </p:txBody>
      </p:sp>
    </p:spTree>
    <p:extLst>
      <p:ext uri="{BB962C8B-B14F-4D97-AF65-F5344CB8AC3E}">
        <p14:creationId xmlns:p14="http://schemas.microsoft.com/office/powerpoint/2010/main" val="22331314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3288507" y="0"/>
            <a:ext cx="5614988" cy="68580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9" name="Freeform 4">
            <a:extLst>
              <a:ext uri="{FF2B5EF4-FFF2-40B4-BE49-F238E27FC236}">
                <a16:creationId xmlns:a16="http://schemas.microsoft.com/office/drawing/2014/main" id="{069FDD12-51B0-3480-B40E-C0A9AD1C779B}"/>
              </a:ext>
            </a:extLst>
          </p:cNvPr>
          <p:cNvSpPr/>
          <p:nvPr/>
        </p:nvSpPr>
        <p:spPr>
          <a:xfrm>
            <a:off x="8404586" y="3136866"/>
            <a:ext cx="3787415" cy="3721135"/>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nvGrpSpPr>
          <p:cNvPr id="11" name="Group 6">
            <a:extLst>
              <a:ext uri="{FF2B5EF4-FFF2-40B4-BE49-F238E27FC236}">
                <a16:creationId xmlns:a16="http://schemas.microsoft.com/office/drawing/2014/main" id="{B2270C40-DC0E-D19B-87F7-D3E6D749BF4D}"/>
              </a:ext>
            </a:extLst>
          </p:cNvPr>
          <p:cNvGrpSpPr/>
          <p:nvPr/>
        </p:nvGrpSpPr>
        <p:grpSpPr>
          <a:xfrm>
            <a:off x="9323202" y="72769"/>
            <a:ext cx="2790533" cy="631267"/>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9638588" y="219068"/>
            <a:ext cx="2159760" cy="269882"/>
          </a:xfrm>
          <a:prstGeom prst="rect">
            <a:avLst/>
          </a:prstGeom>
        </p:spPr>
        <p:txBody>
          <a:bodyPr lIns="0" tIns="0" rIns="0" bIns="0" rtlCol="0" anchor="t">
            <a:spAutoFit/>
          </a:bodyPr>
          <a:lstStyle/>
          <a:p>
            <a:pPr marL="0" marR="0" lvl="0" indent="0" algn="ctr" defTabSz="609585" rtl="0" eaLnBrk="1" fontAlgn="auto" latinLnBrk="0" hangingPunct="1">
              <a:lnSpc>
                <a:spcPts val="2333"/>
              </a:lnSpc>
              <a:spcBef>
                <a:spcPts val="0"/>
              </a:spcBef>
              <a:spcAft>
                <a:spcPts val="0"/>
              </a:spcAft>
              <a:buClrTx/>
              <a:buSzTx/>
              <a:buFontTx/>
              <a:buNone/>
              <a:tabLst/>
              <a:defRPr/>
            </a:pPr>
            <a:r>
              <a:rPr kumimoji="0" lang="en-US" sz="1667" b="0" i="0" u="none" strike="noStrike" kern="1200" cap="none" spc="0" normalizeH="0" baseline="0" noProof="0">
                <a:ln>
                  <a:noFill/>
                </a:ln>
                <a:solidFill>
                  <a:srgbClr val="FFFFFF"/>
                </a:solidFill>
                <a:effectLst/>
                <a:uLnTx/>
                <a:uFillTx/>
                <a:latin typeface="Helios Extended"/>
                <a:ea typeface="Helios Extended"/>
                <a:cs typeface="Helios Extended"/>
                <a:sym typeface="Helios Extended"/>
              </a:rPr>
              <a:t>www.rgpeo.com</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838200" y="2605427"/>
            <a:ext cx="10515600" cy="1326092"/>
          </a:xfrm>
          <a:prstGeom prst="rect">
            <a:avLst/>
          </a:prstGeom>
        </p:spPr>
        <p:txBody>
          <a:bodyPr/>
          <a:lstStyle>
            <a:lvl1pPr>
              <a:defRPr sz="8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3701653" y="4060587"/>
            <a:ext cx="4788695" cy="609600"/>
          </a:xfrm>
          <a:prstGeom prst="rect">
            <a:avLst/>
          </a:prstGeom>
        </p:spPr>
        <p:txBody>
          <a:bodyPr/>
          <a:lstStyle>
            <a:lvl1pPr marL="0" indent="0" algn="ctr">
              <a:buNone/>
              <a:defRPr sz="2933" b="0">
                <a:latin typeface="Helios Extended" panose="020B0604020202020204" charset="0"/>
              </a:defRPr>
            </a:lvl1pPr>
          </a:lstStyle>
          <a:p>
            <a:pPr lvl="0"/>
            <a:r>
              <a:rPr lang="en-US"/>
              <a:t>AUTHOR(S) NAMES</a:t>
            </a:r>
          </a:p>
        </p:txBody>
      </p:sp>
    </p:spTree>
    <p:extLst>
      <p:ext uri="{BB962C8B-B14F-4D97-AF65-F5344CB8AC3E}">
        <p14:creationId xmlns:p14="http://schemas.microsoft.com/office/powerpoint/2010/main" val="34161624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fographic/Chart">
    <p:spTree>
      <p:nvGrpSpPr>
        <p:cNvPr id="1" name=""/>
        <p:cNvGrpSpPr/>
        <p:nvPr/>
      </p:nvGrpSpPr>
      <p:grpSpPr>
        <a:xfrm>
          <a:off x="0" y="0"/>
          <a:ext cx="0" cy="0"/>
          <a:chOff x="0" y="0"/>
          <a:chExt cx="0" cy="0"/>
        </a:xfrm>
      </p:grpSpPr>
      <p:grpSp>
        <p:nvGrpSpPr>
          <p:cNvPr id="5" name="Group 7">
            <a:extLst>
              <a:ext uri="{FF2B5EF4-FFF2-40B4-BE49-F238E27FC236}">
                <a16:creationId xmlns:a16="http://schemas.microsoft.com/office/drawing/2014/main" id="{5388D90C-E4E8-071C-EA5D-0B6467BD04EF}"/>
              </a:ext>
            </a:extLst>
          </p:cNvPr>
          <p:cNvGrpSpPr/>
          <p:nvPr userDrawn="1"/>
        </p:nvGrpSpPr>
        <p:grpSpPr>
          <a:xfrm>
            <a:off x="4267201" y="-76315"/>
            <a:ext cx="7930512" cy="6934315"/>
            <a:chOff x="0" y="0"/>
            <a:chExt cx="2468162" cy="1029132"/>
          </a:xfrm>
          <a:solidFill>
            <a:srgbClr val="AFC1D0"/>
          </a:solidFill>
        </p:grpSpPr>
        <p:sp>
          <p:nvSpPr>
            <p:cNvPr id="7" name="Freeform 8">
              <a:extLst>
                <a:ext uri="{FF2B5EF4-FFF2-40B4-BE49-F238E27FC236}">
                  <a16:creationId xmlns:a16="http://schemas.microsoft.com/office/drawing/2014/main" id="{09C2BA2F-B2BC-86A3-1512-F11ED1699FB3}"/>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gr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9" name="TextBox 9">
              <a:extLst>
                <a:ext uri="{FF2B5EF4-FFF2-40B4-BE49-F238E27FC236}">
                  <a16:creationId xmlns:a16="http://schemas.microsoft.com/office/drawing/2014/main" id="{A68C6F21-C88A-C7CA-45D1-8828D80C95EF}"/>
                </a:ext>
              </a:extLst>
            </p:cNvPr>
            <p:cNvSpPr txBox="1"/>
            <p:nvPr/>
          </p:nvSpPr>
          <p:spPr>
            <a:xfrm>
              <a:off x="0" y="-66675"/>
              <a:ext cx="2468162" cy="1095807"/>
            </a:xfrm>
            <a:prstGeom prst="rect">
              <a:avLst/>
            </a:prstGeom>
            <a:grpFill/>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24" name="Group 7">
            <a:extLst>
              <a:ext uri="{FF2B5EF4-FFF2-40B4-BE49-F238E27FC236}">
                <a16:creationId xmlns:a16="http://schemas.microsoft.com/office/drawing/2014/main" id="{3450EE18-1256-F729-9523-47E82C86230C}"/>
              </a:ext>
            </a:extLst>
          </p:cNvPr>
          <p:cNvGrpSpPr/>
          <p:nvPr/>
        </p:nvGrpSpPr>
        <p:grpSpPr>
          <a:xfrm>
            <a:off x="5713" y="4253011"/>
            <a:ext cx="6247536" cy="2604989"/>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7924800" y="1498600"/>
            <a:ext cx="4368800" cy="43688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332318" y="1813798"/>
            <a:ext cx="5228167" cy="1961092"/>
          </a:xfrm>
          <a:prstGeom prst="rect">
            <a:avLst/>
          </a:prstGeom>
        </p:spPr>
        <p:txBody>
          <a:bodyPr/>
          <a:lstStyle/>
          <a:p>
            <a:pPr marL="228594" marR="0" lvl="0" indent="-228594" algn="l" defTabSz="609585" rtl="0" eaLnBrk="1" fontAlgn="auto" latinLnBrk="0" hangingPunct="1">
              <a:lnSpc>
                <a:spcPct val="100000"/>
              </a:lnSpc>
              <a:spcBef>
                <a:spcPct val="20000"/>
              </a:spcBef>
              <a:spcAft>
                <a:spcPts val="0"/>
              </a:spcAft>
              <a:buClrTx/>
              <a:buSzTx/>
              <a:buFont typeface="Arial" pitchFamily="34" charset="0"/>
              <a:buChar char="•"/>
              <a:tabLst/>
              <a:defRPr/>
            </a:pPr>
            <a:r>
              <a:rPr lang="en-US" sz="2133">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406400" y="4495800"/>
            <a:ext cx="6807200" cy="1879600"/>
          </a:xfrm>
          <a:prstGeom prst="rect">
            <a:avLst/>
          </a:prstGeom>
        </p:spPr>
        <p:txBody>
          <a:bodyPr/>
          <a:lstStyle>
            <a:lvl1pPr algn="just">
              <a:lnSpc>
                <a:spcPts val="5016"/>
              </a:lnSpc>
              <a:defRPr/>
            </a:lvl1pPr>
            <a:lvl5pPr marL="1219170" indent="0">
              <a:buNone/>
              <a:defRPr/>
            </a:lvl5pPr>
          </a:lstStyle>
          <a:p>
            <a:pPr algn="just">
              <a:lnSpc>
                <a:spcPts val="3762"/>
              </a:lnSpc>
            </a:pPr>
            <a:r>
              <a:rPr lang="en-US" sz="2133">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2133">
                <a:solidFill>
                  <a:srgbClr val="000000"/>
                </a:solidFill>
                <a:latin typeface="Helios Extended"/>
                <a:ea typeface="Helios Extended"/>
                <a:cs typeface="Helios Extended"/>
                <a:sym typeface="Helios Extended"/>
              </a:rPr>
              <a:t>I can help with building your own charts too</a:t>
            </a:r>
          </a:p>
        </p:txBody>
      </p:sp>
      <p:sp>
        <p:nvSpPr>
          <p:cNvPr id="3" name="Rectangle 2">
            <a:extLst>
              <a:ext uri="{FF2B5EF4-FFF2-40B4-BE49-F238E27FC236}">
                <a16:creationId xmlns:a16="http://schemas.microsoft.com/office/drawing/2014/main" id="{B3024D0E-DCC4-199C-7A5A-E694296B0A21}"/>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
        <p:nvSpPr>
          <p:cNvPr id="2" name="TextBox 12">
            <a:extLst>
              <a:ext uri="{FF2B5EF4-FFF2-40B4-BE49-F238E27FC236}">
                <a16:creationId xmlns:a16="http://schemas.microsoft.com/office/drawing/2014/main" id="{C5BFB6B5-45D5-AB0F-8A1A-11A34DAFE494}"/>
              </a:ext>
            </a:extLst>
          </p:cNvPr>
          <p:cNvSpPr txBox="1"/>
          <p:nvPr userDrawn="1"/>
        </p:nvSpPr>
        <p:spPr>
          <a:xfrm>
            <a:off x="97833" y="6636181"/>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65132624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42877" y="6566880"/>
            <a:ext cx="6216649" cy="198388"/>
          </a:xfrm>
          <a:prstGeom prst="rect">
            <a:avLst/>
          </a:prstGeom>
          <a:noFill/>
        </p:spPr>
        <p:txBody>
          <a:bodyPr wrap="square">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63736" y="2803212"/>
            <a:ext cx="6598287" cy="4054789"/>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354667" y="-955917"/>
            <a:ext cx="17107508" cy="784632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661" y="3384955"/>
            <a:ext cx="2516539" cy="2516539"/>
          </a:xfrm>
          <a:prstGeom prst="rect">
            <a:avLst/>
          </a:prstGeom>
        </p:spPr>
      </p:pic>
      <p:sp>
        <p:nvSpPr>
          <p:cNvPr id="3" name="Rectangle 2">
            <a:extLst>
              <a:ext uri="{FF2B5EF4-FFF2-40B4-BE49-F238E27FC236}">
                <a16:creationId xmlns:a16="http://schemas.microsoft.com/office/drawing/2014/main" id="{D3BA6B86-3CC2-2D32-B3E7-900FEF70BF9F}"/>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
        <p:nvSpPr>
          <p:cNvPr id="2" name="TextBox 12">
            <a:extLst>
              <a:ext uri="{FF2B5EF4-FFF2-40B4-BE49-F238E27FC236}">
                <a16:creationId xmlns:a16="http://schemas.microsoft.com/office/drawing/2014/main" id="{DB69D1DB-31DC-5BFD-98B8-99CAEFC960D8}"/>
              </a:ext>
            </a:extLst>
          </p:cNvPr>
          <p:cNvSpPr txBox="1"/>
          <p:nvPr userDrawn="1"/>
        </p:nvSpPr>
        <p:spPr>
          <a:xfrm>
            <a:off x="97833" y="6636181"/>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28493545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42877" y="6566880"/>
            <a:ext cx="6216649" cy="198388"/>
          </a:xfrm>
          <a:prstGeom prst="rect">
            <a:avLst/>
          </a:prstGeom>
          <a:noFill/>
        </p:spPr>
        <p:txBody>
          <a:bodyPr wrap="square">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a:ln>
                  <a:noFill/>
                </a:ln>
                <a:solidFill>
                  <a:srgbClr val="000000"/>
                </a:solidFill>
                <a:effectLst/>
                <a:uLnTx/>
                <a:uFillTx/>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63736" y="2803212"/>
            <a:ext cx="6598287" cy="4054789"/>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354667" y="-955917"/>
            <a:ext cx="17107508" cy="784632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661" y="3384955"/>
            <a:ext cx="2516539" cy="2516539"/>
          </a:xfrm>
          <a:prstGeom prst="rect">
            <a:avLst/>
          </a:prstGeom>
        </p:spPr>
      </p:pic>
      <p:sp>
        <p:nvSpPr>
          <p:cNvPr id="3" name="Rectangle 2">
            <a:extLst>
              <a:ext uri="{FF2B5EF4-FFF2-40B4-BE49-F238E27FC236}">
                <a16:creationId xmlns:a16="http://schemas.microsoft.com/office/drawing/2014/main" id="{D3BA6B86-3CC2-2D32-B3E7-900FEF70BF9F}"/>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82268B9-9E47-12E7-EA38-D9A999FE354F}"/>
              </a:ext>
            </a:extLst>
          </p:cNvPr>
          <p:cNvSpPr/>
          <p:nvPr userDrawn="1"/>
        </p:nvSpPr>
        <p:spPr>
          <a:xfrm>
            <a:off x="292231" y="197963"/>
            <a:ext cx="2564091" cy="1131216"/>
          </a:xfrm>
          <a:prstGeom prst="rect">
            <a:avLst/>
          </a:prstGeom>
          <a:solidFill>
            <a:srgbClr val="E9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EA78DCA4-FFF2-3C5A-4517-5073CC5200C3}"/>
              </a:ext>
            </a:extLst>
          </p:cNvPr>
          <p:cNvSpPr>
            <a:spLocks noGrp="1"/>
          </p:cNvSpPr>
          <p:nvPr>
            <p:ph type="title"/>
          </p:nvPr>
        </p:nvSpPr>
        <p:spPr>
          <a:xfrm>
            <a:off x="4459112" y="4199468"/>
            <a:ext cx="7089421" cy="2909645"/>
          </a:xfrm>
          <a:prstGeom prst="rect">
            <a:avLst/>
          </a:prstGeom>
        </p:spPr>
        <p:txBody>
          <a:bodyPr/>
          <a:lstStyle>
            <a:lvl1pPr>
              <a:defRPr>
                <a:latin typeface="League Spartan" panose="020B0604020202020204" charset="0"/>
                <a:cs typeface="League Spartan" panose="020B0604020202020204" charset="0"/>
              </a:defRPr>
            </a:lvl1pPr>
          </a:lstStyle>
          <a:p>
            <a:pPr algn="ctr"/>
            <a:r>
              <a:rPr lang="en-US" sz="8000" b="1"/>
              <a:t>QUESTIONS?</a:t>
            </a:r>
          </a:p>
        </p:txBody>
      </p:sp>
      <p:pic>
        <p:nvPicPr>
          <p:cNvPr id="18" name="Picture 17" descr="A black background with text and a silhouette of a tree&#10;&#10;Description automatically generated">
            <a:extLst>
              <a:ext uri="{FF2B5EF4-FFF2-40B4-BE49-F238E27FC236}">
                <a16:creationId xmlns:a16="http://schemas.microsoft.com/office/drawing/2014/main" id="{2BAF2EF0-C662-698E-904B-EF4183CB16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6717" y="422927"/>
            <a:ext cx="3953135" cy="1688096"/>
          </a:xfrm>
          <a:prstGeom prst="rect">
            <a:avLst/>
          </a:prstGeom>
        </p:spPr>
      </p:pic>
      <p:sp>
        <p:nvSpPr>
          <p:cNvPr id="2" name="TextBox 12">
            <a:extLst>
              <a:ext uri="{FF2B5EF4-FFF2-40B4-BE49-F238E27FC236}">
                <a16:creationId xmlns:a16="http://schemas.microsoft.com/office/drawing/2014/main" id="{06F1B50F-7470-63C2-D0E6-8EABCF306C96}"/>
              </a:ext>
            </a:extLst>
          </p:cNvPr>
          <p:cNvSpPr txBox="1"/>
          <p:nvPr userDrawn="1"/>
        </p:nvSpPr>
        <p:spPr>
          <a:xfrm>
            <a:off x="97833" y="6636181"/>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08981487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524000" y="1549400"/>
            <a:ext cx="9763963" cy="530860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5817032" y="0"/>
            <a:ext cx="6374968" cy="68580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6" name="Group 15">
            <a:extLst>
              <a:ext uri="{FF2B5EF4-FFF2-40B4-BE49-F238E27FC236}">
                <a16:creationId xmlns:a16="http://schemas.microsoft.com/office/drawing/2014/main" id="{D88054AB-567D-691B-CE4C-FE44C3D18DB0}"/>
              </a:ext>
            </a:extLst>
          </p:cNvPr>
          <p:cNvGrpSpPr/>
          <p:nvPr userDrawn="1"/>
        </p:nvGrpSpPr>
        <p:grpSpPr>
          <a:xfrm>
            <a:off x="1151433" y="3236301"/>
            <a:ext cx="391720" cy="391720"/>
            <a:chOff x="1151432" y="3429000"/>
            <a:chExt cx="391720" cy="391720"/>
          </a:xfrm>
        </p:grpSpPr>
        <p:grpSp>
          <p:nvGrpSpPr>
            <p:cNvPr id="39" name="Group 9">
              <a:extLst>
                <a:ext uri="{FF2B5EF4-FFF2-40B4-BE49-F238E27FC236}">
                  <a16:creationId xmlns:a16="http://schemas.microsoft.com/office/drawing/2014/main" id="{BBC6DB1C-9D80-6B31-AA77-5731B2405F16}"/>
                </a:ext>
              </a:extLst>
            </p:cNvPr>
            <p:cNvGrpSpPr/>
            <p:nvPr/>
          </p:nvGrpSpPr>
          <p:grpSpPr>
            <a:xfrm>
              <a:off x="1151432" y="3429000"/>
              <a:ext cx="391720" cy="39172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2" name="Freeform 12">
              <a:extLst>
                <a:ext uri="{FF2B5EF4-FFF2-40B4-BE49-F238E27FC236}">
                  <a16:creationId xmlns:a16="http://schemas.microsoft.com/office/drawing/2014/main" id="{F26E0473-8F6B-5B64-E148-EDBDFA03A061}"/>
                </a:ext>
              </a:extLst>
            </p:cNvPr>
            <p:cNvSpPr/>
            <p:nvPr/>
          </p:nvSpPr>
          <p:spPr>
            <a:xfrm>
              <a:off x="1219554" y="3527939"/>
              <a:ext cx="255479"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E610CE9A-0E4F-178E-A3AA-836A3BB180C8}"/>
              </a:ext>
            </a:extLst>
          </p:cNvPr>
          <p:cNvGrpSpPr/>
          <p:nvPr userDrawn="1"/>
        </p:nvGrpSpPr>
        <p:grpSpPr>
          <a:xfrm>
            <a:off x="1151433" y="3868297"/>
            <a:ext cx="391720" cy="391720"/>
            <a:chOff x="1151432" y="4060996"/>
            <a:chExt cx="391720" cy="391720"/>
          </a:xfrm>
        </p:grpSpPr>
        <p:grpSp>
          <p:nvGrpSpPr>
            <p:cNvPr id="36" name="Group 6">
              <a:extLst>
                <a:ext uri="{FF2B5EF4-FFF2-40B4-BE49-F238E27FC236}">
                  <a16:creationId xmlns:a16="http://schemas.microsoft.com/office/drawing/2014/main" id="{3BDFDCF8-EB4D-A5D8-1FF1-882DB26E5566}"/>
                </a:ext>
              </a:extLst>
            </p:cNvPr>
            <p:cNvGrpSpPr/>
            <p:nvPr/>
          </p:nvGrpSpPr>
          <p:grpSpPr>
            <a:xfrm>
              <a:off x="1151432" y="4060996"/>
              <a:ext cx="391720" cy="39172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3" name="Freeform 13">
              <a:extLst>
                <a:ext uri="{FF2B5EF4-FFF2-40B4-BE49-F238E27FC236}">
                  <a16:creationId xmlns:a16="http://schemas.microsoft.com/office/drawing/2014/main" id="{733CEFAE-2338-68BF-7B0A-141416EE5E5D}"/>
                </a:ext>
              </a:extLst>
            </p:cNvPr>
            <p:cNvSpPr/>
            <p:nvPr/>
          </p:nvSpPr>
          <p:spPr>
            <a:xfrm>
              <a:off x="1225628"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52" name="TextBox 22">
            <a:extLst>
              <a:ext uri="{FF2B5EF4-FFF2-40B4-BE49-F238E27FC236}">
                <a16:creationId xmlns:a16="http://schemas.microsoft.com/office/drawing/2014/main" id="{39E660EC-C5DC-59F0-CD19-A89E7AA01375}"/>
              </a:ext>
            </a:extLst>
          </p:cNvPr>
          <p:cNvSpPr txBox="1"/>
          <p:nvPr/>
        </p:nvSpPr>
        <p:spPr>
          <a:xfrm>
            <a:off x="1151433" y="2004901"/>
            <a:ext cx="4348631" cy="747705"/>
          </a:xfrm>
          <a:prstGeom prst="rect">
            <a:avLst/>
          </a:prstGeom>
        </p:spPr>
        <p:txBody>
          <a:bodyPr lIns="0" tIns="0" rIns="0" bIns="0" rtlCol="0" anchor="t">
            <a:spAutoFit/>
          </a:bodyPr>
          <a:lstStyle/>
          <a:p>
            <a:pPr marL="0" marR="0" lvl="0" indent="0" algn="l" defTabSz="609585" rtl="0" eaLnBrk="1" fontAlgn="auto" latinLnBrk="0" hangingPunct="1">
              <a:lnSpc>
                <a:spcPts val="6313"/>
              </a:lnSpc>
              <a:spcBef>
                <a:spcPts val="0"/>
              </a:spcBef>
              <a:spcAft>
                <a:spcPts val="0"/>
              </a:spcAft>
              <a:buClrTx/>
              <a:buSzTx/>
              <a:buFontTx/>
              <a:buNone/>
              <a:tabLst/>
              <a:defRPr/>
            </a:pPr>
            <a:r>
              <a:rPr kumimoji="0" lang="en-US" sz="4856" b="0" i="0" u="none" strike="noStrike" kern="1200" cap="none" spc="0" normalizeH="0" baseline="0" noProof="0">
                <a:ln>
                  <a:noFill/>
                </a:ln>
                <a:solidFill>
                  <a:srgbClr val="004F7C"/>
                </a:solidFill>
                <a:effectLst/>
                <a:uLnTx/>
                <a:uFillTx/>
                <a:latin typeface="League Spartan"/>
                <a:ea typeface="League Spartan"/>
                <a:cs typeface="League Spartan"/>
                <a:sym typeface="League Spartan"/>
              </a:rPr>
              <a:t>Contact Us</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732398" y="3208107"/>
            <a:ext cx="4348631" cy="419913"/>
          </a:xfrm>
          <a:prstGeom prst="rect">
            <a:avLst/>
          </a:prstGeom>
        </p:spPr>
        <p:txBody>
          <a:bodyPr/>
          <a:lstStyle>
            <a:lvl1pPr marL="0" indent="0">
              <a:buNone/>
              <a:defRPr sz="2133">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732398" y="3906742"/>
            <a:ext cx="4348631" cy="419913"/>
          </a:xfrm>
          <a:prstGeom prst="rect">
            <a:avLst/>
          </a:prstGeom>
        </p:spPr>
        <p:txBody>
          <a:bodyPr/>
          <a:lstStyle>
            <a:lvl1pPr marL="0" indent="0">
              <a:buNone/>
              <a:defRPr sz="2133">
                <a:latin typeface="Helios Extended" panose="020B0604020202020204" charset="0"/>
              </a:defRPr>
            </a:lvl1pPr>
          </a:lstStyle>
          <a:p>
            <a:pPr lvl="0"/>
            <a:r>
              <a:rPr lang="en-US"/>
              <a:t>Enter organization website</a:t>
            </a:r>
          </a:p>
        </p:txBody>
      </p:sp>
      <p:sp>
        <p:nvSpPr>
          <p:cNvPr id="2" name="Rectangle 1">
            <a:extLst>
              <a:ext uri="{FF2B5EF4-FFF2-40B4-BE49-F238E27FC236}">
                <a16:creationId xmlns:a16="http://schemas.microsoft.com/office/drawing/2014/main" id="{FFD13661-999E-A65B-3916-D1353A8D2BB2}"/>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B27E499A-8CE1-2359-B557-5FB527CF3A3C}"/>
              </a:ext>
            </a:extLst>
          </p:cNvPr>
          <p:cNvGrpSpPr/>
          <p:nvPr userDrawn="1"/>
        </p:nvGrpSpPr>
        <p:grpSpPr>
          <a:xfrm>
            <a:off x="1151433" y="4589746"/>
            <a:ext cx="391720" cy="391720"/>
            <a:chOff x="1151432" y="3429000"/>
            <a:chExt cx="391720" cy="391720"/>
          </a:xfrm>
        </p:grpSpPr>
        <p:grpSp>
          <p:nvGrpSpPr>
            <p:cNvPr id="19" name="Group 9">
              <a:extLst>
                <a:ext uri="{FF2B5EF4-FFF2-40B4-BE49-F238E27FC236}">
                  <a16:creationId xmlns:a16="http://schemas.microsoft.com/office/drawing/2014/main" id="{E0A9BA4D-007C-2EB9-B31C-EA4CF355A456}"/>
                </a:ext>
              </a:extLst>
            </p:cNvPr>
            <p:cNvGrpSpPr/>
            <p:nvPr/>
          </p:nvGrpSpPr>
          <p:grpSpPr>
            <a:xfrm>
              <a:off x="1151432" y="3429000"/>
              <a:ext cx="391720" cy="391720"/>
              <a:chOff x="0" y="0"/>
              <a:chExt cx="812800" cy="812800"/>
            </a:xfrm>
          </p:grpSpPr>
          <p:sp>
            <p:nvSpPr>
              <p:cNvPr id="21" name="Freeform 10">
                <a:extLst>
                  <a:ext uri="{FF2B5EF4-FFF2-40B4-BE49-F238E27FC236}">
                    <a16:creationId xmlns:a16="http://schemas.microsoft.com/office/drawing/2014/main" id="{F5FBD2CB-C6A5-7343-99B7-E0D6C421B37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22" name="TextBox 11">
                <a:extLst>
                  <a:ext uri="{FF2B5EF4-FFF2-40B4-BE49-F238E27FC236}">
                    <a16:creationId xmlns:a16="http://schemas.microsoft.com/office/drawing/2014/main" id="{E2CA97E0-B749-5F2D-55A7-B09458354B62}"/>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0" name="Freeform 12">
              <a:extLst>
                <a:ext uri="{FF2B5EF4-FFF2-40B4-BE49-F238E27FC236}">
                  <a16:creationId xmlns:a16="http://schemas.microsoft.com/office/drawing/2014/main" id="{5D8F2226-1BF6-AF47-C153-FBFD0FD4BA41}"/>
                </a:ext>
              </a:extLst>
            </p:cNvPr>
            <p:cNvSpPr/>
            <p:nvPr/>
          </p:nvSpPr>
          <p:spPr>
            <a:xfrm>
              <a:off x="1219554" y="3527939"/>
              <a:ext cx="255479"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23" name="Group 22">
            <a:extLst>
              <a:ext uri="{FF2B5EF4-FFF2-40B4-BE49-F238E27FC236}">
                <a16:creationId xmlns:a16="http://schemas.microsoft.com/office/drawing/2014/main" id="{B4C91836-9973-03F9-59E6-2C46AF0822AB}"/>
              </a:ext>
            </a:extLst>
          </p:cNvPr>
          <p:cNvGrpSpPr/>
          <p:nvPr userDrawn="1"/>
        </p:nvGrpSpPr>
        <p:grpSpPr>
          <a:xfrm>
            <a:off x="1151433" y="5221742"/>
            <a:ext cx="391720" cy="391720"/>
            <a:chOff x="1151432" y="4060996"/>
            <a:chExt cx="391720" cy="391720"/>
          </a:xfrm>
        </p:grpSpPr>
        <p:grpSp>
          <p:nvGrpSpPr>
            <p:cNvPr id="24" name="Group 6">
              <a:extLst>
                <a:ext uri="{FF2B5EF4-FFF2-40B4-BE49-F238E27FC236}">
                  <a16:creationId xmlns:a16="http://schemas.microsoft.com/office/drawing/2014/main" id="{BAEF8346-9291-A797-CC35-1376B36DDD2B}"/>
                </a:ext>
              </a:extLst>
            </p:cNvPr>
            <p:cNvGrpSpPr/>
            <p:nvPr/>
          </p:nvGrpSpPr>
          <p:grpSpPr>
            <a:xfrm>
              <a:off x="1151432" y="4060996"/>
              <a:ext cx="391720" cy="391720"/>
              <a:chOff x="0" y="0"/>
              <a:chExt cx="812800" cy="812800"/>
            </a:xfrm>
          </p:grpSpPr>
          <p:sp>
            <p:nvSpPr>
              <p:cNvPr id="26" name="Freeform 7">
                <a:extLst>
                  <a:ext uri="{FF2B5EF4-FFF2-40B4-BE49-F238E27FC236}">
                    <a16:creationId xmlns:a16="http://schemas.microsoft.com/office/drawing/2014/main" id="{6AC59D45-510A-8AF4-D12D-D7C1FE362B5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27" name="TextBox 8">
                <a:extLst>
                  <a:ext uri="{FF2B5EF4-FFF2-40B4-BE49-F238E27FC236}">
                    <a16:creationId xmlns:a16="http://schemas.microsoft.com/office/drawing/2014/main" id="{ECC0A0FA-785F-16A4-E0FD-16E72439EEA3}"/>
                  </a:ext>
                </a:extLst>
              </p:cNvPr>
              <p:cNvSpPr txBox="1"/>
              <p:nvPr/>
            </p:nvSpPr>
            <p:spPr>
              <a:xfrm>
                <a:off x="76200" y="47625"/>
                <a:ext cx="660400" cy="688975"/>
              </a:xfrm>
              <a:prstGeom prst="rect">
                <a:avLst/>
              </a:prstGeom>
            </p:spPr>
            <p:txBody>
              <a:bodyPr lIns="27270" tIns="27270" rIns="27270" bIns="27270" rtlCol="0" anchor="ctr"/>
              <a:lstStyle/>
              <a:p>
                <a:pPr marL="0" marR="0" lvl="0" indent="0" algn="ctr" defTabSz="609585" rtl="0" eaLnBrk="1" fontAlgn="auto" latinLnBrk="0" hangingPunct="1">
                  <a:lnSpc>
                    <a:spcPts val="952"/>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5" name="Freeform 13">
              <a:extLst>
                <a:ext uri="{FF2B5EF4-FFF2-40B4-BE49-F238E27FC236}">
                  <a16:creationId xmlns:a16="http://schemas.microsoft.com/office/drawing/2014/main" id="{EBCD39DD-71F3-89E1-DC54-EB346321AA00}"/>
                </a:ext>
              </a:extLst>
            </p:cNvPr>
            <p:cNvSpPr/>
            <p:nvPr/>
          </p:nvSpPr>
          <p:spPr>
            <a:xfrm>
              <a:off x="1225628"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28" name="Text Placeholder 2">
            <a:extLst>
              <a:ext uri="{FF2B5EF4-FFF2-40B4-BE49-F238E27FC236}">
                <a16:creationId xmlns:a16="http://schemas.microsoft.com/office/drawing/2014/main" id="{4F4D8D1D-E204-AAAF-32C0-A3DA359EE7C4}"/>
              </a:ext>
            </a:extLst>
          </p:cNvPr>
          <p:cNvSpPr>
            <a:spLocks noGrp="1"/>
          </p:cNvSpPr>
          <p:nvPr>
            <p:ph type="body" sz="quarter" idx="12" hasCustomPrompt="1"/>
          </p:nvPr>
        </p:nvSpPr>
        <p:spPr>
          <a:xfrm>
            <a:off x="1732398" y="4561552"/>
            <a:ext cx="4348631" cy="419913"/>
          </a:xfrm>
          <a:prstGeom prst="rect">
            <a:avLst/>
          </a:prstGeom>
        </p:spPr>
        <p:txBody>
          <a:bodyPr/>
          <a:lstStyle>
            <a:lvl1pPr marL="0" indent="0">
              <a:buNone/>
              <a:defRPr sz="2133">
                <a:latin typeface="Helios Extended" panose="020B0604020202020204" charset="0"/>
              </a:defRPr>
            </a:lvl1pPr>
          </a:lstStyle>
          <a:p>
            <a:pPr lvl="0"/>
            <a:r>
              <a:rPr lang="en-US"/>
              <a:t>Enter email</a:t>
            </a:r>
          </a:p>
        </p:txBody>
      </p:sp>
      <p:sp>
        <p:nvSpPr>
          <p:cNvPr id="29" name="Text Placeholder 2">
            <a:extLst>
              <a:ext uri="{FF2B5EF4-FFF2-40B4-BE49-F238E27FC236}">
                <a16:creationId xmlns:a16="http://schemas.microsoft.com/office/drawing/2014/main" id="{47A9ADFA-38C1-095A-193D-0BB85B643B29}"/>
              </a:ext>
            </a:extLst>
          </p:cNvPr>
          <p:cNvSpPr>
            <a:spLocks noGrp="1"/>
          </p:cNvSpPr>
          <p:nvPr>
            <p:ph type="body" sz="quarter" idx="13" hasCustomPrompt="1"/>
          </p:nvPr>
        </p:nvSpPr>
        <p:spPr>
          <a:xfrm>
            <a:off x="1732398" y="5260187"/>
            <a:ext cx="4348631" cy="419913"/>
          </a:xfrm>
          <a:prstGeom prst="rect">
            <a:avLst/>
          </a:prstGeom>
        </p:spPr>
        <p:txBody>
          <a:bodyPr/>
          <a:lstStyle>
            <a:lvl1pPr marL="0" indent="0">
              <a:buNone/>
              <a:defRPr sz="2133">
                <a:latin typeface="Helios Extended" panose="020B0604020202020204" charset="0"/>
              </a:defRPr>
            </a:lvl1pPr>
          </a:lstStyle>
          <a:p>
            <a:pPr lvl="0"/>
            <a:r>
              <a:rPr lang="en-US"/>
              <a:t>Enter organization website</a:t>
            </a:r>
          </a:p>
        </p:txBody>
      </p:sp>
      <p:cxnSp>
        <p:nvCxnSpPr>
          <p:cNvPr id="5" name="Straight Connector 4">
            <a:extLst>
              <a:ext uri="{FF2B5EF4-FFF2-40B4-BE49-F238E27FC236}">
                <a16:creationId xmlns:a16="http://schemas.microsoft.com/office/drawing/2014/main" id="{5EE4BF60-CBF6-5AC5-4B42-CC5A325D4AC3}"/>
              </a:ext>
            </a:extLst>
          </p:cNvPr>
          <p:cNvCxnSpPr>
            <a:cxnSpLocks/>
          </p:cNvCxnSpPr>
          <p:nvPr userDrawn="1"/>
        </p:nvCxnSpPr>
        <p:spPr>
          <a:xfrm>
            <a:off x="1188157" y="2753047"/>
            <a:ext cx="4929596"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3908520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5CB865-BF9E-409E-8507-9A592F52D7EF}"/>
              </a:ext>
            </a:extLst>
          </p:cNvPr>
          <p:cNvSpPr/>
          <p:nvPr userDrawn="1"/>
        </p:nvSpPr>
        <p:spPr>
          <a:xfrm>
            <a:off x="-101600" y="-228602"/>
            <a:ext cx="3759200" cy="7185715"/>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6" name="Content Placeholder 2">
            <a:extLst>
              <a:ext uri="{FF2B5EF4-FFF2-40B4-BE49-F238E27FC236}">
                <a16:creationId xmlns:a16="http://schemas.microsoft.com/office/drawing/2014/main" id="{CA1778E8-B783-4FDC-B46B-E721FD2E1922}"/>
              </a:ext>
            </a:extLst>
          </p:cNvPr>
          <p:cNvSpPr>
            <a:spLocks noGrp="1"/>
          </p:cNvSpPr>
          <p:nvPr>
            <p:ph idx="1"/>
          </p:nvPr>
        </p:nvSpPr>
        <p:spPr>
          <a:xfrm>
            <a:off x="4301067" y="1798573"/>
            <a:ext cx="6889448"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
        <p:nvSpPr>
          <p:cNvPr id="7" name="Title Placeholder 1">
            <a:extLst>
              <a:ext uri="{FF2B5EF4-FFF2-40B4-BE49-F238E27FC236}">
                <a16:creationId xmlns:a16="http://schemas.microsoft.com/office/drawing/2014/main" id="{488234A3-342C-4E31-80DC-4F8196214EA1}"/>
              </a:ext>
            </a:extLst>
          </p:cNvPr>
          <p:cNvSpPr>
            <a:spLocks noGrp="1"/>
          </p:cNvSpPr>
          <p:nvPr>
            <p:ph type="title" hasCustomPrompt="1"/>
          </p:nvPr>
        </p:nvSpPr>
        <p:spPr>
          <a:xfrm>
            <a:off x="299964" y="1"/>
            <a:ext cx="3206489" cy="4057113"/>
          </a:xfrm>
          <a:prstGeom prst="rect">
            <a:avLst/>
          </a:prstGeom>
        </p:spPr>
        <p:txBody>
          <a:bodyPr vert="horz" lIns="0" tIns="0" rIns="0" bIns="0" rtlCol="0" anchor="b" anchorCtr="0">
            <a:normAutofit/>
          </a:bodyPr>
          <a:lstStyle>
            <a:lvl1pPr>
              <a:defRPr>
                <a:solidFill>
                  <a:schemeClr val="bg1"/>
                </a:solidFill>
              </a:defRPr>
            </a:lvl1pPr>
          </a:lstStyle>
          <a:p>
            <a:r>
              <a:rPr lang="en-US"/>
              <a:t>Click to </a:t>
            </a:r>
            <a:br>
              <a:rPr lang="en-US"/>
            </a:br>
            <a:r>
              <a:rPr lang="en-US"/>
              <a:t>edit master </a:t>
            </a:r>
            <a:br>
              <a:rPr lang="en-US"/>
            </a:br>
            <a:r>
              <a:rPr lang="en-US"/>
              <a:t>title </a:t>
            </a:r>
          </a:p>
        </p:txBody>
      </p:sp>
      <p:sp>
        <p:nvSpPr>
          <p:cNvPr id="8" name="Rectangle 7">
            <a:extLst>
              <a:ext uri="{FF2B5EF4-FFF2-40B4-BE49-F238E27FC236}">
                <a16:creationId xmlns:a16="http://schemas.microsoft.com/office/drawing/2014/main" id="{CF1ACDF0-1D28-4BDD-950E-5125BAD216D1}"/>
              </a:ext>
            </a:extLst>
          </p:cNvPr>
          <p:cNvSpPr/>
          <p:nvPr userDrawn="1"/>
        </p:nvSpPr>
        <p:spPr>
          <a:xfrm>
            <a:off x="3657601" y="6396035"/>
            <a:ext cx="1821456" cy="4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4CF9164-8C7E-2BBC-C310-006FC73F8301}"/>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909575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12192000" cy="68580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83199A0E-0901-8CAB-C095-DB70DAE7A484}"/>
              </a:ext>
            </a:extLst>
          </p:cNvPr>
          <p:cNvSpPr/>
          <p:nvPr userDrawn="1"/>
        </p:nvSpPr>
        <p:spPr>
          <a:xfrm>
            <a:off x="0" y="2255810"/>
            <a:ext cx="12192000" cy="4701303"/>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2" name="Title 1"/>
          <p:cNvSpPr>
            <a:spLocks noGrp="1"/>
          </p:cNvSpPr>
          <p:nvPr>
            <p:ph type="ctrTitle" hasCustomPrompt="1"/>
          </p:nvPr>
        </p:nvSpPr>
        <p:spPr>
          <a:xfrm>
            <a:off x="863029" y="2769705"/>
            <a:ext cx="5232972" cy="4088297"/>
          </a:xfrm>
          <a:prstGeom prst="rect">
            <a:avLst/>
          </a:prstGeom>
        </p:spPr>
        <p:txBody>
          <a:bodyPr wrap="square" lIns="0" tIns="0" rIns="0" bIns="0" anchor="t" anchorCtr="0">
            <a:noAutofit/>
          </a:bodyPr>
          <a:lstStyle>
            <a:lvl1pPr>
              <a:lnSpc>
                <a:spcPct val="80000"/>
              </a:lnSpc>
              <a:defRPr sz="48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863028" y="4030217"/>
            <a:ext cx="5027528" cy="1145272"/>
          </a:xfrm>
          <a:prstGeom prst="rect">
            <a:avLst/>
          </a:prstGeom>
        </p:spPr>
        <p:txBody>
          <a:bodyPr wrap="square" lIns="0" tIns="0" rIns="0" bIns="0" anchor="t" anchorCtr="0">
            <a:normAutofit/>
          </a:bodyPr>
          <a:lstStyle>
            <a:lvl1pPr marL="0" indent="0" algn="l">
              <a:lnSpc>
                <a:spcPct val="80000"/>
              </a:lnSpc>
              <a:spcAft>
                <a:spcPts val="0"/>
              </a:spcAft>
              <a:buNone/>
              <a:defRPr sz="3200" b="0" i="0" cap="none" spc="0"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5333432" y="0"/>
            <a:ext cx="6858569" cy="2255811"/>
          </a:xfrm>
          <a:prstGeom prst="rect">
            <a:avLst/>
          </a:prstGeom>
        </p:spPr>
      </p:pic>
    </p:spTree>
    <p:extLst>
      <p:ext uri="{BB962C8B-B14F-4D97-AF65-F5344CB8AC3E}">
        <p14:creationId xmlns:p14="http://schemas.microsoft.com/office/powerpoint/2010/main" val="2839865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841829" y="243839"/>
            <a:ext cx="10297887" cy="1248465"/>
          </a:xfrm>
          <a:prstGeom prst="rect">
            <a:avLst/>
          </a:prstGeom>
        </p:spPr>
        <p:txBody>
          <a:bodyPr vert="horz" lIns="0" tIns="0" rIns="0" bIns="0" rtlCol="0" anchor="b" anchorCtr="0">
            <a:normAutofit/>
          </a:bodyPr>
          <a:lstStyle>
            <a:lvl1pPr>
              <a:defRPr/>
            </a:lvl1pPr>
          </a:lstStyle>
          <a:p>
            <a:r>
              <a:rPr lang="en-US"/>
              <a:t>Click to edit master title </a:t>
            </a:r>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863600" y="1798573"/>
            <a:ext cx="10326915"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35169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9" y="514609"/>
            <a:ext cx="10515600" cy="1325033"/>
          </a:xfrm>
          <a:prstGeom prst="rect">
            <a:avLst/>
          </a:prstGeom>
        </p:spPr>
        <p:txBody>
          <a:bodyPr/>
          <a:lstStyle/>
          <a:p>
            <a:r>
              <a:rPr lang="en-US"/>
              <a:t>Click to edit Master title style</a:t>
            </a:r>
          </a:p>
        </p:txBody>
      </p:sp>
      <p:sp>
        <p:nvSpPr>
          <p:cNvPr id="4" name="Rectangle 3">
            <a:extLst>
              <a:ext uri="{FF2B5EF4-FFF2-40B4-BE49-F238E27FC236}">
                <a16:creationId xmlns:a16="http://schemas.microsoft.com/office/drawing/2014/main" id="{BE8E4576-0BFF-EDAB-60E7-808B1C7E91AF}"/>
              </a:ext>
            </a:extLst>
          </p:cNvPr>
          <p:cNvSpPr/>
          <p:nvPr userDrawn="1"/>
        </p:nvSpPr>
        <p:spPr>
          <a:xfrm>
            <a:off x="8432800" y="0"/>
            <a:ext cx="3759200" cy="6858000"/>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9414839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de by Side - With Logo">
    <p:bg>
      <p:bgRef idx="1001">
        <a:schemeClr val="bg1"/>
      </p:bgRef>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863600" y="1795214"/>
            <a:ext cx="5040000" cy="4561239"/>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idx="13"/>
          </p:nvPr>
        </p:nvSpPr>
        <p:spPr>
          <a:xfrm>
            <a:off x="6150515" y="1798574"/>
            <a:ext cx="5040000" cy="4544425"/>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DDEC27E2-F435-409C-B088-E1C0B2D9C9CA}"/>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242679890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6217479" y="1957341"/>
            <a:ext cx="5040000"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group of people posing for a picture&#10;&#10;Description automatically generated">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31925" y="1957341"/>
            <a:ext cx="4379820" cy="4379820"/>
          </a:xfrm>
          <a:prstGeom prst="rect">
            <a:avLst/>
          </a:prstGeom>
        </p:spPr>
      </p:pic>
    </p:spTree>
    <p:extLst>
      <p:ext uri="{BB962C8B-B14F-4D97-AF65-F5344CB8AC3E}">
        <p14:creationId xmlns:p14="http://schemas.microsoft.com/office/powerpoint/2010/main" val="87200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 Table of Content">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139A2ECF-3859-E60F-0712-2927CE537F9E}"/>
              </a:ext>
            </a:extLst>
          </p:cNvPr>
          <p:cNvGrpSpPr/>
          <p:nvPr/>
        </p:nvGrpSpPr>
        <p:grpSpPr>
          <a:xfrm>
            <a:off x="-2270962" y="0"/>
            <a:ext cx="7999433" cy="6858000"/>
            <a:chOff x="0" y="0"/>
            <a:chExt cx="711061" cy="609600"/>
          </a:xfrm>
        </p:grpSpPr>
        <p:sp>
          <p:nvSpPr>
            <p:cNvPr id="8" name="Freeform 3">
              <a:extLst>
                <a:ext uri="{FF2B5EF4-FFF2-40B4-BE49-F238E27FC236}">
                  <a16:creationId xmlns:a16="http://schemas.microsoft.com/office/drawing/2014/main" id="{4BA633D2-D60A-051A-4E18-33D35715763A}"/>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9" name="TextBox 4">
              <a:extLst>
                <a:ext uri="{FF2B5EF4-FFF2-40B4-BE49-F238E27FC236}">
                  <a16:creationId xmlns:a16="http://schemas.microsoft.com/office/drawing/2014/main" id="{F42A3C13-40CB-9B9B-0C30-91BF0146D609}"/>
                </a:ext>
              </a:extLst>
            </p:cNvPr>
            <p:cNvSpPr txBox="1"/>
            <p:nvPr/>
          </p:nvSpPr>
          <p:spPr>
            <a:xfrm>
              <a:off x="101600" y="-66675"/>
              <a:ext cx="507861" cy="676275"/>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12" name="AutoShape 7">
            <a:extLst>
              <a:ext uri="{FF2B5EF4-FFF2-40B4-BE49-F238E27FC236}">
                <a16:creationId xmlns:a16="http://schemas.microsoft.com/office/drawing/2014/main" id="{31B929B3-16E6-F2C1-03FA-199725D31EE6}"/>
              </a:ext>
            </a:extLst>
          </p:cNvPr>
          <p:cNvSpPr/>
          <p:nvPr/>
        </p:nvSpPr>
        <p:spPr>
          <a:xfrm>
            <a:off x="5435601" y="2614093"/>
            <a:ext cx="996185" cy="0"/>
          </a:xfrm>
          <a:prstGeom prst="line">
            <a:avLst/>
          </a:prstGeom>
          <a:ln w="114300" cap="flat">
            <a:solidFill>
              <a:srgbClr val="004F7C"/>
            </a:solidFill>
            <a:prstDash val="solid"/>
            <a:headEnd type="none" w="sm" len="sm"/>
            <a:tailEnd type="none" w="sm" len="sm"/>
          </a:ln>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grpSp>
        <p:nvGrpSpPr>
          <p:cNvPr id="15" name="Group 10">
            <a:extLst>
              <a:ext uri="{FF2B5EF4-FFF2-40B4-BE49-F238E27FC236}">
                <a16:creationId xmlns:a16="http://schemas.microsoft.com/office/drawing/2014/main" id="{F8ACEB4E-2C99-BE9B-CEBD-056F32FEC08D}"/>
              </a:ext>
            </a:extLst>
          </p:cNvPr>
          <p:cNvGrpSpPr/>
          <p:nvPr/>
        </p:nvGrpSpPr>
        <p:grpSpPr>
          <a:xfrm>
            <a:off x="10759381" y="-1985558"/>
            <a:ext cx="3755407" cy="3219551"/>
            <a:chOff x="0" y="0"/>
            <a:chExt cx="711061" cy="609600"/>
          </a:xfrm>
        </p:grpSpPr>
        <p:sp>
          <p:nvSpPr>
            <p:cNvPr id="16" name="Freeform 11">
              <a:extLst>
                <a:ext uri="{FF2B5EF4-FFF2-40B4-BE49-F238E27FC236}">
                  <a16:creationId xmlns:a16="http://schemas.microsoft.com/office/drawing/2014/main" id="{998E84A1-C678-ECDB-C290-BBEA248B0896}"/>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7" name="TextBox 12">
              <a:extLst>
                <a:ext uri="{FF2B5EF4-FFF2-40B4-BE49-F238E27FC236}">
                  <a16:creationId xmlns:a16="http://schemas.microsoft.com/office/drawing/2014/main" id="{E3FC2B75-56BA-62F7-CE25-F0171EB900D9}"/>
                </a:ext>
              </a:extLst>
            </p:cNvPr>
            <p:cNvSpPr txBox="1"/>
            <p:nvPr/>
          </p:nvSpPr>
          <p:spPr>
            <a:xfrm>
              <a:off x="101600" y="-66675"/>
              <a:ext cx="507861" cy="676275"/>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19" name="TextBox 14">
            <a:extLst>
              <a:ext uri="{FF2B5EF4-FFF2-40B4-BE49-F238E27FC236}">
                <a16:creationId xmlns:a16="http://schemas.microsoft.com/office/drawing/2014/main" id="{819FC86D-F668-5404-4F79-381C48D938D5}"/>
              </a:ext>
            </a:extLst>
          </p:cNvPr>
          <p:cNvSpPr txBox="1"/>
          <p:nvPr/>
        </p:nvSpPr>
        <p:spPr>
          <a:xfrm>
            <a:off x="6265989" y="2159303"/>
            <a:ext cx="4755491" cy="653577"/>
          </a:xfrm>
          <a:prstGeom prst="rect">
            <a:avLst/>
          </a:prstGeom>
        </p:spPr>
        <p:txBody>
          <a:bodyPr lIns="0" tIns="0" rIns="0" bIns="0" rtlCol="0" anchor="t">
            <a:spAutoFit/>
          </a:bodyPr>
          <a:lstStyle/>
          <a:p>
            <a:pPr marL="0" marR="0" lvl="0" indent="0" algn="l" defTabSz="609585" rtl="0" eaLnBrk="1" fontAlgn="auto" latinLnBrk="0" hangingPunct="1">
              <a:lnSpc>
                <a:spcPts val="5549"/>
              </a:lnSpc>
              <a:spcBef>
                <a:spcPts val="0"/>
              </a:spcBef>
              <a:spcAft>
                <a:spcPts val="0"/>
              </a:spcAft>
              <a:buClrTx/>
              <a:buSzTx/>
              <a:buFontTx/>
              <a:buNone/>
              <a:tabLst/>
              <a:defRPr/>
            </a:pPr>
            <a:endParaRPr kumimoji="0" lang="en-US" sz="4269" b="0" i="0" u="none" strike="noStrike" kern="1200" cap="none" spc="0" normalizeH="0" baseline="0" noProof="0">
              <a:ln>
                <a:noFill/>
              </a:ln>
              <a:solidFill>
                <a:srgbClr val="365679"/>
              </a:solidFill>
              <a:effectLst/>
              <a:uLnTx/>
              <a:uFillTx/>
              <a:latin typeface="League Spartan"/>
              <a:ea typeface="League Spartan"/>
              <a:cs typeface="League Spartan"/>
              <a:sym typeface="League Spartan"/>
            </a:endParaRPr>
          </a:p>
        </p:txBody>
      </p:sp>
      <p:sp>
        <p:nvSpPr>
          <p:cNvPr id="20" name="TextBox 15">
            <a:extLst>
              <a:ext uri="{FF2B5EF4-FFF2-40B4-BE49-F238E27FC236}">
                <a16:creationId xmlns:a16="http://schemas.microsoft.com/office/drawing/2014/main" id="{6B64B047-C642-4392-0E24-1BFD6790E03C}"/>
              </a:ext>
            </a:extLst>
          </p:cNvPr>
          <p:cNvSpPr txBox="1"/>
          <p:nvPr/>
        </p:nvSpPr>
        <p:spPr>
          <a:xfrm>
            <a:off x="6265990" y="1459390"/>
            <a:ext cx="4197545" cy="653577"/>
          </a:xfrm>
          <a:prstGeom prst="rect">
            <a:avLst/>
          </a:prstGeom>
        </p:spPr>
        <p:txBody>
          <a:bodyPr lIns="0" tIns="0" rIns="0" bIns="0" rtlCol="0" anchor="t">
            <a:spAutoFit/>
          </a:bodyPr>
          <a:lstStyle/>
          <a:p>
            <a:pPr marL="0" marR="0" lvl="0" indent="0" algn="l" defTabSz="609585" rtl="0" eaLnBrk="1" fontAlgn="auto" latinLnBrk="0" hangingPunct="1">
              <a:lnSpc>
                <a:spcPts val="5549"/>
              </a:lnSpc>
              <a:spcBef>
                <a:spcPts val="0"/>
              </a:spcBef>
              <a:spcAft>
                <a:spcPts val="0"/>
              </a:spcAft>
              <a:buClrTx/>
              <a:buSzTx/>
              <a:buFontTx/>
              <a:buNone/>
              <a:tabLst/>
              <a:defRPr/>
            </a:pPr>
            <a:endParaRPr kumimoji="0" lang="en-US" sz="4269" b="0" i="0" u="none" strike="noStrike" kern="1200" cap="none" spc="0" normalizeH="0" baseline="0" noProof="0">
              <a:ln>
                <a:noFill/>
              </a:ln>
              <a:solidFill>
                <a:srgbClr val="0B1320"/>
              </a:solidFill>
              <a:effectLst/>
              <a:uLnTx/>
              <a:uFillTx/>
              <a:latin typeface="League Spartan"/>
              <a:ea typeface="League Spartan"/>
              <a:cs typeface="League Spartan"/>
              <a:sym typeface="League Spartan"/>
            </a:endParaRPr>
          </a:p>
        </p:txBody>
      </p:sp>
      <p:sp>
        <p:nvSpPr>
          <p:cNvPr id="2" name="Title 1">
            <a:extLst>
              <a:ext uri="{FF2B5EF4-FFF2-40B4-BE49-F238E27FC236}">
                <a16:creationId xmlns:a16="http://schemas.microsoft.com/office/drawing/2014/main" id="{A75443DD-9218-6FC0-A0A3-17FD54D1D349}"/>
              </a:ext>
            </a:extLst>
          </p:cNvPr>
          <p:cNvSpPr>
            <a:spLocks noGrp="1"/>
          </p:cNvSpPr>
          <p:nvPr>
            <p:ph type="title" hasCustomPrompt="1"/>
          </p:nvPr>
        </p:nvSpPr>
        <p:spPr>
          <a:xfrm>
            <a:off x="5384800" y="1816632"/>
            <a:ext cx="5636679" cy="763464"/>
          </a:xfrm>
          <a:prstGeom prst="rect">
            <a:avLst/>
          </a:prstGeom>
        </p:spPr>
        <p:txBody>
          <a:bodyPr/>
          <a:lstStyle>
            <a:lvl1pPr algn="l">
              <a:lnSpc>
                <a:spcPts val="11098"/>
              </a:lnSpc>
              <a:defRPr sz="3200"/>
            </a:lvl1pPr>
          </a:lstStyle>
          <a:p>
            <a:pPr algn="l">
              <a:lnSpc>
                <a:spcPts val="8324"/>
              </a:lnSpc>
            </a:pPr>
            <a:r>
              <a:rPr lang="en-US" sz="2933">
                <a:solidFill>
                  <a:srgbClr val="0B1320"/>
                </a:solidFill>
                <a:latin typeface="League Spartan"/>
                <a:ea typeface="League Spartan"/>
                <a:cs typeface="League Spartan"/>
                <a:sym typeface="League Spartan"/>
              </a:rPr>
              <a:t>Table Of Contents</a:t>
            </a:r>
          </a:p>
        </p:txBody>
      </p:sp>
      <p:sp>
        <p:nvSpPr>
          <p:cNvPr id="5" name="Text Placeholder 4">
            <a:extLst>
              <a:ext uri="{FF2B5EF4-FFF2-40B4-BE49-F238E27FC236}">
                <a16:creationId xmlns:a16="http://schemas.microsoft.com/office/drawing/2014/main" id="{73F16B58-1FFD-D302-157A-4B77FB226AD0}"/>
              </a:ext>
            </a:extLst>
          </p:cNvPr>
          <p:cNvSpPr>
            <a:spLocks noGrp="1"/>
          </p:cNvSpPr>
          <p:nvPr>
            <p:ph type="body" sz="quarter" idx="10" hasCustomPrompt="1"/>
          </p:nvPr>
        </p:nvSpPr>
        <p:spPr>
          <a:xfrm>
            <a:off x="5341771" y="2868899"/>
            <a:ext cx="5679708" cy="2794000"/>
          </a:xfrm>
          <a:prstGeom prst="rect">
            <a:avLst/>
          </a:prstGeom>
        </p:spPr>
        <p:txBody>
          <a:bodyPr/>
          <a:lstStyle>
            <a:lvl1pPr>
              <a:defRPr>
                <a:latin typeface="Helios Extended" panose="020B0604020202020204" charset="0"/>
              </a:defRPr>
            </a:lvl1pPr>
          </a:lstStyle>
          <a:p>
            <a:pPr lvl="0"/>
            <a:r>
              <a:rPr lang="en-US"/>
              <a:t>List of content</a:t>
            </a:r>
          </a:p>
        </p:txBody>
      </p:sp>
      <p:sp>
        <p:nvSpPr>
          <p:cNvPr id="22" name="Picture Placeholder 21">
            <a:extLst>
              <a:ext uri="{FF2B5EF4-FFF2-40B4-BE49-F238E27FC236}">
                <a16:creationId xmlns:a16="http://schemas.microsoft.com/office/drawing/2014/main" id="{E16ABAA0-9FD7-0166-9E22-06EFF878EB6C}"/>
              </a:ext>
            </a:extLst>
          </p:cNvPr>
          <p:cNvSpPr>
            <a:spLocks noGrp="1"/>
          </p:cNvSpPr>
          <p:nvPr>
            <p:ph type="pic" sz="quarter" idx="11"/>
          </p:nvPr>
        </p:nvSpPr>
        <p:spPr>
          <a:xfrm>
            <a:off x="357876" y="1810803"/>
            <a:ext cx="4675225" cy="3852447"/>
          </a:xfrm>
          <a:prstGeom prst="rect">
            <a:avLst/>
          </a:prstGeom>
        </p:spPr>
        <p:txBody>
          <a:bodyPr/>
          <a:lstStyle/>
          <a:p>
            <a:r>
              <a:rPr lang="en-US"/>
              <a:t>Click icon to add picture</a:t>
            </a:r>
          </a:p>
        </p:txBody>
      </p:sp>
      <p:pic>
        <p:nvPicPr>
          <p:cNvPr id="11" name="Picture 10" descr="A black background with text and a silhouette of a tree&#10;&#10;Description automatically generated">
            <a:extLst>
              <a:ext uri="{FF2B5EF4-FFF2-40B4-BE49-F238E27FC236}">
                <a16:creationId xmlns:a16="http://schemas.microsoft.com/office/drawing/2014/main" id="{BAE486EC-6831-C1AF-79C5-4C84A4144B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
        <p:nvSpPr>
          <p:cNvPr id="3" name="TextBox 12">
            <a:extLst>
              <a:ext uri="{FF2B5EF4-FFF2-40B4-BE49-F238E27FC236}">
                <a16:creationId xmlns:a16="http://schemas.microsoft.com/office/drawing/2014/main" id="{D5B5AD2D-ECCE-C9E6-4576-C4C4C201DE3E}"/>
              </a:ext>
            </a:extLst>
          </p:cNvPr>
          <p:cNvSpPr txBox="1"/>
          <p:nvPr userDrawn="1"/>
        </p:nvSpPr>
        <p:spPr>
          <a:xfrm>
            <a:off x="97833" y="6636181"/>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09743215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ank with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7B130-83CB-41B9-8BE1-B41DF2892808}"/>
              </a:ext>
            </a:extLst>
          </p:cNvPr>
          <p:cNvSpPr/>
          <p:nvPr userDrawn="1"/>
        </p:nvSpPr>
        <p:spPr>
          <a:xfrm>
            <a:off x="-152400" y="-135467"/>
            <a:ext cx="12530667" cy="7518400"/>
          </a:xfrm>
          <a:prstGeom prst="rect">
            <a:avLst/>
          </a:prstGeom>
          <a:solidFill>
            <a:srgbClr val="47697E"/>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474134" y="829734"/>
            <a:ext cx="11228009" cy="5678676"/>
          </a:xfrm>
          <a:prstGeom prst="rect">
            <a:avLst/>
          </a:prstGeom>
        </p:spPr>
        <p:txBody>
          <a:bodyPr vert="horz" lIns="0" tIns="0" rIns="0" bIns="0" rtlCol="0" anchor="ctr" anchorCtr="1">
            <a:normAutofit/>
          </a:bodyPr>
          <a:lstStyle>
            <a:lvl1pPr algn="ctr">
              <a:defRPr sz="5867">
                <a:solidFill>
                  <a:schemeClr val="bg1"/>
                </a:solidFill>
              </a:defRPr>
            </a:lvl1pPr>
          </a:lstStyle>
          <a:p>
            <a:r>
              <a:rPr lang="en-US"/>
              <a:t>Emphasis or “</a:t>
            </a:r>
            <a:r>
              <a:rPr lang="en-US" err="1"/>
              <a:t>quote”slide</a:t>
            </a:r>
            <a:endParaRPr lang="en-US"/>
          </a:p>
        </p:txBody>
      </p:sp>
    </p:spTree>
    <p:extLst>
      <p:ext uri="{BB962C8B-B14F-4D97-AF65-F5344CB8AC3E}">
        <p14:creationId xmlns:p14="http://schemas.microsoft.com/office/powerpoint/2010/main" val="4124230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CEE4E6"/>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B24CCB-57E3-904A-B132-26EE5155C84A}"/>
              </a:ext>
            </a:extLst>
          </p:cNvPr>
          <p:cNvSpPr/>
          <p:nvPr userDrawn="1"/>
        </p:nvSpPr>
        <p:spPr>
          <a:xfrm>
            <a:off x="0" y="0"/>
            <a:ext cx="12192000" cy="6858000"/>
          </a:xfrm>
          <a:prstGeom prst="rect">
            <a:avLst/>
          </a:prstGeom>
          <a:solidFill>
            <a:srgbClr val="FD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42305094-6851-6F47-AB6F-0ADD472FC844}"/>
              </a:ext>
            </a:extLst>
          </p:cNvPr>
          <p:cNvSpPr/>
          <p:nvPr userDrawn="1"/>
        </p:nvSpPr>
        <p:spPr>
          <a:xfrm>
            <a:off x="0" y="-14810"/>
            <a:ext cx="12192000" cy="4602191"/>
          </a:xfrm>
          <a:prstGeom prst="rect">
            <a:avLst/>
          </a:prstGeom>
          <a:solidFill>
            <a:srgbClr val="004F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E9EFF2"/>
              </a:solidFill>
              <a:effectLst/>
              <a:uLnTx/>
              <a:uFillTx/>
              <a:latin typeface="Calibri"/>
              <a:ea typeface="+mn-ea"/>
              <a:cs typeface="+mn-cs"/>
            </a:endParaRPr>
          </a:p>
        </p:txBody>
      </p:sp>
      <p:sp>
        <p:nvSpPr>
          <p:cNvPr id="2" name="Title 1"/>
          <p:cNvSpPr>
            <a:spLocks noGrp="1"/>
          </p:cNvSpPr>
          <p:nvPr>
            <p:ph type="ctrTitle" hasCustomPrompt="1"/>
          </p:nvPr>
        </p:nvSpPr>
        <p:spPr>
          <a:xfrm>
            <a:off x="863029" y="499084"/>
            <a:ext cx="5232972" cy="3992707"/>
          </a:xfrm>
          <a:prstGeom prst="rect">
            <a:avLst/>
          </a:prstGeom>
        </p:spPr>
        <p:txBody>
          <a:bodyPr wrap="square" lIns="0" tIns="0" rIns="0" bIns="0" anchor="t" anchorCtr="0">
            <a:noAutofit/>
          </a:bodyPr>
          <a:lstStyle>
            <a:lvl1pPr>
              <a:lnSpc>
                <a:spcPct val="80000"/>
              </a:lnSpc>
              <a:defRPr sz="4800" b="1" cap="none" spc="0" baseline="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hasCustomPrompt="1"/>
          </p:nvPr>
        </p:nvSpPr>
        <p:spPr>
          <a:xfrm>
            <a:off x="863028" y="1759596"/>
            <a:ext cx="5027528" cy="1145272"/>
          </a:xfrm>
          <a:prstGeom prst="rect">
            <a:avLst/>
          </a:prstGeom>
        </p:spPr>
        <p:txBody>
          <a:bodyPr wrap="square" lIns="0" tIns="0" rIns="0" bIns="0" anchor="t" anchorCtr="0">
            <a:normAutofit/>
          </a:bodyPr>
          <a:lstStyle>
            <a:lvl1pPr marL="0" indent="0" algn="l">
              <a:lnSpc>
                <a:spcPct val="80000"/>
              </a:lnSpc>
              <a:spcAft>
                <a:spcPts val="0"/>
              </a:spcAft>
              <a:buNone/>
              <a:defRPr sz="3200" b="0" i="0" cap="none" spc="0" baseline="0">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5" name="Picture 24" descr="A group of people posing for the camera&#10;&#10;Description automatically generated">
            <a:extLst>
              <a:ext uri="{FF2B5EF4-FFF2-40B4-BE49-F238E27FC236}">
                <a16:creationId xmlns:a16="http://schemas.microsoft.com/office/drawing/2014/main" id="{2901317C-A92B-46F1-8E52-BB331A1B41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5333432" y="4587380"/>
            <a:ext cx="6858569" cy="2255811"/>
          </a:xfrm>
          <a:prstGeom prst="rect">
            <a:avLst/>
          </a:prstGeom>
        </p:spPr>
      </p:pic>
      <p:pic>
        <p:nvPicPr>
          <p:cNvPr id="4" name="Picture 3" descr="A close-up of text&#10;&#10;Description automatically generated">
            <a:extLst>
              <a:ext uri="{FF2B5EF4-FFF2-40B4-BE49-F238E27FC236}">
                <a16:creationId xmlns:a16="http://schemas.microsoft.com/office/drawing/2014/main" id="{7CAE4757-411B-4D93-497B-B280FEB982E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69460" y="5086465"/>
            <a:ext cx="4194512" cy="1352860"/>
          </a:xfrm>
          <a:prstGeom prst="rect">
            <a:avLst/>
          </a:prstGeom>
        </p:spPr>
      </p:pic>
    </p:spTree>
    <p:extLst>
      <p:ext uri="{BB962C8B-B14F-4D97-AF65-F5344CB8AC3E}">
        <p14:creationId xmlns:p14="http://schemas.microsoft.com/office/powerpoint/2010/main" val="8090236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9DF56B66-8984-48B3-A480-0C5426E6ED2F}"/>
              </a:ext>
            </a:extLst>
          </p:cNvPr>
          <p:cNvGraphicFramePr>
            <a:graphicFrameLocks/>
          </p:cNvGraphicFramePr>
          <p:nvPr userDrawn="1">
            <p:extLst>
              <p:ext uri="{D42A27DB-BD31-4B8C-83A1-F6EECF244321}">
                <p14:modId xmlns:p14="http://schemas.microsoft.com/office/powerpoint/2010/main" val="4089397866"/>
              </p:ext>
            </p:extLst>
          </p:nvPr>
        </p:nvGraphicFramePr>
        <p:xfrm>
          <a:off x="6099931" y="1904078"/>
          <a:ext cx="5039784" cy="4561417"/>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C636D9C9-C419-482E-821F-FF00D3E1867D}"/>
              </a:ext>
            </a:extLst>
          </p:cNvPr>
          <p:cNvSpPr>
            <a:spLocks noGrp="1"/>
          </p:cNvSpPr>
          <p:nvPr>
            <p:ph idx="13"/>
          </p:nvPr>
        </p:nvSpPr>
        <p:spPr>
          <a:xfrm>
            <a:off x="841828" y="1912576"/>
            <a:ext cx="5040000" cy="4544425"/>
          </a:xfrm>
          <a:prstGeom prst="rect">
            <a:avLst/>
          </a:prstGeom>
        </p:spPr>
        <p:txBody>
          <a:bodyPr>
            <a:noAutofit/>
          </a:bodyPr>
          <a:lstStyle>
            <a:lvl1pPr>
              <a:defRPr>
                <a:solidFill>
                  <a:schemeClr val="tx2">
                    <a:lumMod val="75000"/>
                  </a:schemeClr>
                </a:solidFill>
              </a:defRPr>
            </a:lvl1pPr>
          </a:lstStyle>
          <a:p>
            <a:pPr lvl="0"/>
            <a:r>
              <a:rPr lang="en-US" sz="2933">
                <a:solidFill>
                  <a:schemeClr val="tx2">
                    <a:lumMod val="75000"/>
                  </a:schemeClr>
                </a:solidFill>
              </a:rPr>
              <a:t>Click to edit Master text styles</a:t>
            </a:r>
          </a:p>
          <a:p>
            <a:pPr lvl="1"/>
            <a:r>
              <a:rPr lang="en-US" sz="2933">
                <a:solidFill>
                  <a:schemeClr val="tx2">
                    <a:lumMod val="75000"/>
                  </a:schemeClr>
                </a:solidFill>
              </a:rPr>
              <a:t>Second level</a:t>
            </a:r>
          </a:p>
        </p:txBody>
      </p:sp>
      <p:sp>
        <p:nvSpPr>
          <p:cNvPr id="6" name="Title Placeholder 1">
            <a:extLst>
              <a:ext uri="{FF2B5EF4-FFF2-40B4-BE49-F238E27FC236}">
                <a16:creationId xmlns:a16="http://schemas.microsoft.com/office/drawing/2014/main" id="{DB0991E2-D9C6-4945-B43D-443A76AAC561}"/>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spTree>
    <p:extLst>
      <p:ext uri="{BB962C8B-B14F-4D97-AF65-F5344CB8AC3E}">
        <p14:creationId xmlns:p14="http://schemas.microsoft.com/office/powerpoint/2010/main" val="4086994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with title and No log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B660F3-47AF-451D-AFFF-FDA71639D8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57603" y="2826025"/>
            <a:ext cx="6321380" cy="6158820"/>
          </a:xfrm>
          <a:prstGeom prst="rect">
            <a:avLst/>
          </a:prstGeom>
        </p:spPr>
      </p:pic>
      <p:sp>
        <p:nvSpPr>
          <p:cNvPr id="5" name="Title Placeholder 1">
            <a:extLst>
              <a:ext uri="{FF2B5EF4-FFF2-40B4-BE49-F238E27FC236}">
                <a16:creationId xmlns:a16="http://schemas.microsoft.com/office/drawing/2014/main" id="{B80A4E6E-9DFA-4A89-975D-36C769895C67}"/>
              </a:ext>
            </a:extLst>
          </p:cNvPr>
          <p:cNvSpPr>
            <a:spLocks noGrp="1"/>
          </p:cNvSpPr>
          <p:nvPr>
            <p:ph type="title" hasCustomPrompt="1"/>
          </p:nvPr>
        </p:nvSpPr>
        <p:spPr>
          <a:xfrm>
            <a:off x="841829" y="136656"/>
            <a:ext cx="10297887" cy="1323845"/>
          </a:xfrm>
          <a:prstGeom prst="rect">
            <a:avLst/>
          </a:prstGeom>
        </p:spPr>
        <p:txBody>
          <a:bodyPr vert="horz" lIns="0" tIns="0" rIns="0" bIns="0" rtlCol="0" anchor="b" anchorCtr="0">
            <a:normAutofit/>
          </a:bodyPr>
          <a:lstStyle>
            <a:lvl1pPr>
              <a:defRPr/>
            </a:lvl1pPr>
          </a:lstStyle>
          <a:p>
            <a:r>
              <a:rPr lang="en-US"/>
              <a:t>Click to edit master title </a:t>
            </a:r>
          </a:p>
        </p:txBody>
      </p:sp>
      <p:graphicFrame>
        <p:nvGraphicFramePr>
          <p:cNvPr id="4" name="Content Placeholder 4">
            <a:extLst>
              <a:ext uri="{FF2B5EF4-FFF2-40B4-BE49-F238E27FC236}">
                <a16:creationId xmlns:a16="http://schemas.microsoft.com/office/drawing/2014/main" id="{45D932F1-0730-4FEF-8263-62BE5CD9D8C8}"/>
              </a:ext>
            </a:extLst>
          </p:cNvPr>
          <p:cNvGraphicFramePr>
            <a:graphicFrameLocks/>
          </p:cNvGraphicFramePr>
          <p:nvPr userDrawn="1">
            <p:extLst>
              <p:ext uri="{D42A27DB-BD31-4B8C-83A1-F6EECF244321}">
                <p14:modId xmlns:p14="http://schemas.microsoft.com/office/powerpoint/2010/main" val="2994005001"/>
              </p:ext>
            </p:extLst>
          </p:nvPr>
        </p:nvGraphicFramePr>
        <p:xfrm>
          <a:off x="863601" y="1799167"/>
          <a:ext cx="10327217" cy="45169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3700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with No logo">
    <p:bg>
      <p:bgPr>
        <a:solidFill>
          <a:srgbClr val="47697E"/>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6206532" y="775846"/>
            <a:ext cx="5704113" cy="5678676"/>
          </a:xfrm>
          <a:prstGeom prst="rect">
            <a:avLst/>
          </a:prstGeom>
        </p:spPr>
        <p:txBody>
          <a:bodyPr vert="horz" lIns="0" tIns="0" rIns="0" bIns="0" rtlCol="0" anchor="ctr" anchorCtr="1">
            <a:normAutofit/>
          </a:bodyPr>
          <a:lstStyle>
            <a:lvl1pPr algn="ctr">
              <a:defRPr sz="5867">
                <a:solidFill>
                  <a:schemeClr val="bg1"/>
                </a:solidFill>
              </a:defRPr>
            </a:lvl1pPr>
          </a:lstStyle>
          <a:p>
            <a:r>
              <a:rPr lang="en-US"/>
              <a:t>Emphasis or “</a:t>
            </a:r>
            <a:r>
              <a:rPr lang="en-US" err="1"/>
              <a:t>quote”slide</a:t>
            </a:r>
            <a:endParaRPr lang="en-US"/>
          </a:p>
        </p:txBody>
      </p:sp>
      <p:pic>
        <p:nvPicPr>
          <p:cNvPr id="4" name="Picture 3">
            <a:extLst>
              <a:ext uri="{FF2B5EF4-FFF2-40B4-BE49-F238E27FC236}">
                <a16:creationId xmlns:a16="http://schemas.microsoft.com/office/drawing/2014/main" id="{ECD51CE3-E3A5-4CA7-8467-8F91BCD82B9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2400" y="775846"/>
            <a:ext cx="5704113" cy="5695775"/>
          </a:xfrm>
          <a:prstGeom prst="rect">
            <a:avLst/>
          </a:prstGeom>
        </p:spPr>
      </p:pic>
    </p:spTree>
    <p:extLst>
      <p:ext uri="{BB962C8B-B14F-4D97-AF65-F5344CB8AC3E}">
        <p14:creationId xmlns:p14="http://schemas.microsoft.com/office/powerpoint/2010/main" val="2928859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841829" y="243839"/>
            <a:ext cx="10297887" cy="1248465"/>
          </a:xfrm>
          <a:prstGeom prst="rect">
            <a:avLst/>
          </a:prstGeom>
        </p:spPr>
        <p:txBody>
          <a:bodyPr vert="horz" lIns="0" tIns="0" rIns="0" bIns="0" rtlCol="0" anchor="b" anchorCtr="0">
            <a:normAutofit/>
          </a:bodyPr>
          <a:lstStyle>
            <a:lvl1pPr>
              <a:defRPr/>
            </a:lvl1pPr>
          </a:lstStyle>
          <a:p>
            <a:r>
              <a:rPr lang="en-US"/>
              <a:t>Click to edit master title </a:t>
            </a:r>
          </a:p>
        </p:txBody>
      </p:sp>
      <p:pic>
        <p:nvPicPr>
          <p:cNvPr id="3" name="Picture 2" descr="A couple of people posing for the camera&#10;&#10;Description automatically generated">
            <a:extLst>
              <a:ext uri="{FF2B5EF4-FFF2-40B4-BE49-F238E27FC236}">
                <a16:creationId xmlns:a16="http://schemas.microsoft.com/office/drawing/2014/main" id="{E3C5F444-F6FD-4C5D-9641-4CCC35C46C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643" y="2130251"/>
            <a:ext cx="11109444" cy="3703659"/>
          </a:xfrm>
          <a:prstGeom prst="rect">
            <a:avLst/>
          </a:prstGeom>
        </p:spPr>
      </p:pic>
    </p:spTree>
    <p:extLst>
      <p:ext uri="{BB962C8B-B14F-4D97-AF65-F5344CB8AC3E}">
        <p14:creationId xmlns:p14="http://schemas.microsoft.com/office/powerpoint/2010/main" val="2452123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339918" y="1957338"/>
            <a:ext cx="5467325"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3A6F1C96-FB73-485A-A355-F016EFE9C1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384760" y="2004481"/>
            <a:ext cx="5283200" cy="4285537"/>
          </a:xfrm>
          <a:prstGeom prst="rect">
            <a:avLst/>
          </a:prstGeom>
        </p:spPr>
      </p:pic>
    </p:spTree>
    <p:extLst>
      <p:ext uri="{BB962C8B-B14F-4D97-AF65-F5344CB8AC3E}">
        <p14:creationId xmlns:p14="http://schemas.microsoft.com/office/powerpoint/2010/main" val="21112247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339918" y="327040"/>
            <a:ext cx="11428012" cy="1325033"/>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6217479" y="1957341"/>
            <a:ext cx="5040000" cy="4379820"/>
          </a:xfrm>
          <a:prstGeom prst="rect">
            <a:avLst/>
          </a:prstGeom>
        </p:spPr>
        <p:txBody>
          <a:bodyPr/>
          <a:lstStyle>
            <a:lvl1pPr>
              <a:buClr>
                <a:srgbClr val="4287A3"/>
              </a:buClr>
              <a:buSzPct val="100000"/>
              <a:defRPr sz="3200">
                <a:solidFill>
                  <a:schemeClr val="tx2">
                    <a:lumMod val="75000"/>
                  </a:schemeClr>
                </a:solidFill>
              </a:defRPr>
            </a:lvl1pPr>
            <a:lvl2pPr>
              <a:buClr>
                <a:srgbClr val="4287A3"/>
              </a:buClr>
              <a:buSzPct val="100000"/>
              <a:defRPr sz="2667">
                <a:solidFill>
                  <a:schemeClr val="tx2">
                    <a:lumMod val="75000"/>
                  </a:schemeClr>
                </a:solidFill>
              </a:defRPr>
            </a:lvl2pPr>
            <a:lvl3pPr>
              <a:buClr>
                <a:srgbClr val="4287A3"/>
              </a:buClr>
              <a:buSzPct val="100000"/>
              <a:defRPr sz="2400">
                <a:solidFill>
                  <a:schemeClr val="tx2">
                    <a:lumMod val="75000"/>
                  </a:schemeClr>
                </a:solidFill>
              </a:defRPr>
            </a:lvl3pPr>
            <a:lvl4pPr>
              <a:buClr>
                <a:srgbClr val="4287A3"/>
              </a:buClr>
              <a:buSzPct val="100000"/>
              <a:defRPr sz="2133">
                <a:solidFill>
                  <a:schemeClr val="tx2">
                    <a:lumMod val="75000"/>
                  </a:schemeClr>
                </a:solidFill>
              </a:defRPr>
            </a:lvl4pPr>
            <a:lvl5pPr>
              <a:buClr>
                <a:srgbClr val="4287A3"/>
              </a:buClr>
              <a:buSzPct val="100000"/>
              <a:defRPr sz="1867">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7681" y="1962616"/>
            <a:ext cx="4871827" cy="4374544"/>
          </a:xfrm>
          <a:prstGeom prst="rect">
            <a:avLst/>
          </a:prstGeom>
        </p:spPr>
      </p:pic>
    </p:spTree>
    <p:extLst>
      <p:ext uri="{BB962C8B-B14F-4D97-AF65-F5344CB8AC3E}">
        <p14:creationId xmlns:p14="http://schemas.microsoft.com/office/powerpoint/2010/main" val="27149915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fr-CA"/>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fr-CA"/>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3116407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fr-CA"/>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2189204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9432"/>
            <a:ext cx="12192000" cy="3448432"/>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004F7C"/>
                </a:solidFill>
                <a:effectLst/>
                <a:uLnTx/>
                <a:uFillTx/>
                <a:latin typeface="Calibri"/>
                <a:ea typeface="+mn-ea"/>
                <a:cs typeface="+mn-cs"/>
              </a:endParaRPr>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marL="0" marR="0" lvl="0" indent="0" algn="ctr" defTabSz="609585" rtl="0" eaLnBrk="1" fontAlgn="auto" latinLnBrk="0" hangingPunct="1">
                <a:lnSpc>
                  <a:spcPts val="2213"/>
                </a:lnSpc>
                <a:spcBef>
                  <a:spcPts val="0"/>
                </a:spcBef>
                <a:spcAft>
                  <a:spcPts val="0"/>
                </a:spcAft>
                <a:buClrTx/>
                <a:buSzTx/>
                <a:buFontTx/>
                <a:buNone/>
                <a:tabLst/>
                <a:defRPr/>
              </a:pPr>
              <a:endParaRPr kumimoji="0" sz="1200" b="1" i="0" u="none" strike="noStrike" kern="1200" cap="none" spc="0" normalizeH="0" baseline="0" noProof="0">
                <a:ln>
                  <a:noFill/>
                </a:ln>
                <a:solidFill>
                  <a:srgbClr val="004F7C"/>
                </a:solidFill>
                <a:effectLst/>
                <a:uLnTx/>
                <a:uFillTx/>
                <a:latin typeface="Calibri"/>
                <a:ea typeface="+mn-ea"/>
                <a:cs typeface="+mn-cs"/>
              </a:endParaRPr>
            </a:p>
          </p:txBody>
        </p:sp>
      </p:gr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7924800" y="1752600"/>
            <a:ext cx="3505200" cy="28448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685800" y="3625406"/>
            <a:ext cx="6680200" cy="2648396"/>
          </a:xfrm>
          <a:prstGeom prst="rect">
            <a:avLst/>
          </a:prstGeom>
        </p:spPr>
        <p:txBody>
          <a:bodyPr/>
          <a:lstStyle>
            <a:lvl1pPr marL="0" indent="0">
              <a:buNone/>
              <a:defRPr>
                <a:latin typeface="Helios Extended" panose="020B0604020202020204" charset="0"/>
              </a:defRPr>
            </a:lvl1pPr>
          </a:lstStyle>
          <a:p>
            <a:pPr marL="0" marR="0" lvl="0" indent="0" algn="l" defTabSz="609585" rtl="0" eaLnBrk="1" fontAlgn="auto" latinLnBrk="0" hangingPunct="1">
              <a:lnSpc>
                <a:spcPct val="100000"/>
              </a:lnSpc>
              <a:spcBef>
                <a:spcPct val="20000"/>
              </a:spcBef>
              <a:spcAft>
                <a:spcPts val="0"/>
              </a:spcAft>
              <a:buClrTx/>
              <a:buSzTx/>
              <a:buFont typeface="Arial" pitchFamily="34" charset="0"/>
              <a:buNone/>
              <a:tabLst/>
              <a:defRPr/>
            </a:pPr>
            <a:r>
              <a:rPr lang="en-US" sz="2133">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506570" y="1414717"/>
            <a:ext cx="5190460" cy="609600"/>
          </a:xfrm>
          <a:prstGeom prst="rect">
            <a:avLst/>
          </a:prstGeom>
        </p:spPr>
        <p:txBody>
          <a:bodyPr/>
          <a:lstStyle>
            <a:lvl1pPr marL="0" indent="0">
              <a:buNone/>
              <a:defRPr sz="4533">
                <a:solidFill>
                  <a:srgbClr val="000000"/>
                </a:solidFill>
                <a:latin typeface="League Spartan" panose="020B0604020202020204" charset="0"/>
              </a:defRPr>
            </a:lvl1pPr>
          </a:lstStyle>
          <a:p>
            <a:pPr lvl="0"/>
            <a:r>
              <a:rPr lang="en-US" err="1"/>
              <a:t>firstname</a:t>
            </a:r>
            <a:endParaRPr lang="en-US"/>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506570" y="2152392"/>
            <a:ext cx="5190460" cy="673936"/>
          </a:xfrm>
          <a:prstGeom prst="rect">
            <a:avLst/>
          </a:prstGeom>
        </p:spPr>
        <p:txBody>
          <a:bodyPr/>
          <a:lstStyle>
            <a:lvl1pPr marL="0" indent="0">
              <a:buNone/>
              <a:defRPr sz="4533">
                <a:latin typeface="League Spartan" panose="020B0604020202020204" charset="0"/>
              </a:defRPr>
            </a:lvl1pPr>
          </a:lstStyle>
          <a:p>
            <a:pPr lvl="0"/>
            <a:r>
              <a:rPr lang="en-US" err="1"/>
              <a:t>lastname</a:t>
            </a:r>
            <a:endParaRPr lang="en-US"/>
          </a:p>
        </p:txBody>
      </p:sp>
      <p:sp>
        <p:nvSpPr>
          <p:cNvPr id="17" name="Content Placeholder 2">
            <a:extLst>
              <a:ext uri="{FF2B5EF4-FFF2-40B4-BE49-F238E27FC236}">
                <a16:creationId xmlns:a16="http://schemas.microsoft.com/office/drawing/2014/main" id="{C3D94373-A1DD-0086-F4B4-EF38F0305071}"/>
              </a:ext>
            </a:extLst>
          </p:cNvPr>
          <p:cNvSpPr>
            <a:spLocks noGrp="1"/>
          </p:cNvSpPr>
          <p:nvPr>
            <p:ph sz="quarter" idx="14" hasCustomPrompt="1"/>
          </p:nvPr>
        </p:nvSpPr>
        <p:spPr>
          <a:xfrm>
            <a:off x="7924800" y="4850139"/>
            <a:ext cx="3581400" cy="966461"/>
          </a:xfrm>
          <a:prstGeom prst="rect">
            <a:avLst/>
          </a:prstGeom>
        </p:spPr>
        <p:txBody>
          <a:bodyPr/>
          <a:lstStyle>
            <a:lvl1pPr marL="0" indent="0" algn="ctr">
              <a:buNone/>
              <a:defRPr sz="2133" b="1">
                <a:solidFill>
                  <a:srgbClr val="000000"/>
                </a:solidFill>
                <a:latin typeface="League Spartan" panose="020B0604020202020204" charset="0"/>
              </a:defRPr>
            </a:lvl1pPr>
          </a:lstStyle>
          <a:p>
            <a:pPr lvl="0"/>
            <a:r>
              <a:rPr lang="en-US"/>
              <a:t>POSITION</a:t>
            </a:r>
          </a:p>
        </p:txBody>
      </p:sp>
      <p:sp>
        <p:nvSpPr>
          <p:cNvPr id="18" name="Content Placeholder 6">
            <a:extLst>
              <a:ext uri="{FF2B5EF4-FFF2-40B4-BE49-F238E27FC236}">
                <a16:creationId xmlns:a16="http://schemas.microsoft.com/office/drawing/2014/main" id="{39334D1D-7D1C-4550-2055-2565D67F1659}"/>
              </a:ext>
            </a:extLst>
          </p:cNvPr>
          <p:cNvSpPr>
            <a:spLocks noGrp="1"/>
          </p:cNvSpPr>
          <p:nvPr>
            <p:ph sz="quarter" idx="15" hasCustomPrompt="1"/>
          </p:nvPr>
        </p:nvSpPr>
        <p:spPr>
          <a:xfrm>
            <a:off x="7924800" y="5981053"/>
            <a:ext cx="3581400" cy="292748"/>
          </a:xfrm>
          <a:prstGeom prst="rect">
            <a:avLst/>
          </a:prstGeom>
        </p:spPr>
        <p:txBody>
          <a:bodyPr/>
          <a:lstStyle>
            <a:lvl1pPr marL="0" indent="0" algn="ctr">
              <a:buNone/>
              <a:defRPr sz="1333">
                <a:solidFill>
                  <a:srgbClr val="000000"/>
                </a:solidFill>
                <a:latin typeface="Helios Extended" panose="020B0604020202020204" charset="0"/>
              </a:defRPr>
            </a:lvl1pPr>
          </a:lstStyle>
          <a:p>
            <a:pPr lvl="0"/>
            <a:r>
              <a:rPr lang="en-US" dirty="0"/>
              <a:t>ORANIZATION</a:t>
            </a:r>
          </a:p>
        </p:txBody>
      </p:sp>
      <p:cxnSp>
        <p:nvCxnSpPr>
          <p:cNvPr id="3" name="Straight Connector 2">
            <a:extLst>
              <a:ext uri="{FF2B5EF4-FFF2-40B4-BE49-F238E27FC236}">
                <a16:creationId xmlns:a16="http://schemas.microsoft.com/office/drawing/2014/main" id="{C0EA149E-73D3-6CB6-F84E-9FFB4A15C7DF}"/>
              </a:ext>
            </a:extLst>
          </p:cNvPr>
          <p:cNvCxnSpPr>
            <a:cxnSpLocks/>
          </p:cNvCxnSpPr>
          <p:nvPr userDrawn="1"/>
        </p:nvCxnSpPr>
        <p:spPr>
          <a:xfrm>
            <a:off x="599141" y="2970727"/>
            <a:ext cx="669817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92A7088B-1705-417C-30CD-081686E5C849}"/>
              </a:ext>
            </a:extLst>
          </p:cNvPr>
          <p:cNvSpPr txBox="1">
            <a:spLocks/>
          </p:cNvSpPr>
          <p:nvPr userDrawn="1"/>
        </p:nvSpPr>
        <p:spPr>
          <a:xfrm>
            <a:off x="3210492" y="219262"/>
            <a:ext cx="8085480" cy="1104900"/>
          </a:xfrm>
          <a:prstGeom prst="rect">
            <a:avLst/>
          </a:prstGeom>
        </p:spPr>
        <p:txBody>
          <a:bodyPr/>
          <a:lstStyle>
            <a:lvl1pPr algn="l" defTabSz="457200" rtl="0" eaLnBrk="1" latinLnBrk="0" hangingPunct="1">
              <a:spcBef>
                <a:spcPct val="0"/>
              </a:spcBef>
              <a:buNone/>
              <a:defRPr sz="4534" kern="1200">
                <a:solidFill>
                  <a:schemeClr val="tx1"/>
                </a:solidFill>
                <a:latin typeface="League Spartan" panose="020B0604020202020204" charset="0"/>
                <a:ea typeface="+mj-ea"/>
                <a:cs typeface="+mj-cs"/>
              </a:defRPr>
            </a:lvl1pPr>
          </a:lstStyle>
          <a:p>
            <a:pPr marL="0" marR="0" lvl="0" indent="0" algn="l" defTabSz="609585" rtl="0" eaLnBrk="1" fontAlgn="auto" latinLnBrk="0" hangingPunct="1">
              <a:lnSpc>
                <a:spcPct val="100000"/>
              </a:lnSpc>
              <a:spcBef>
                <a:spcPct val="0"/>
              </a:spcBef>
              <a:spcAft>
                <a:spcPts val="0"/>
              </a:spcAft>
              <a:buClrTx/>
              <a:buSzTx/>
              <a:buFontTx/>
              <a:buNone/>
              <a:tabLst/>
              <a:defRPr/>
            </a:pPr>
            <a:endParaRPr kumimoji="0" lang="en-US" sz="6045" b="0" i="0" u="none" strike="noStrike" kern="1200" cap="none" spc="0" normalizeH="0" baseline="0" noProof="0">
              <a:ln>
                <a:noFill/>
              </a:ln>
              <a:solidFill>
                <a:srgbClr val="004F7C"/>
              </a:solidFill>
              <a:effectLst/>
              <a:uLnTx/>
              <a:uFillTx/>
              <a:latin typeface="League Spartan" panose="020B0604020202020204" charset="0"/>
              <a:ea typeface="+mj-ea"/>
              <a:cs typeface="+mj-cs"/>
            </a:endParaRPr>
          </a:p>
        </p:txBody>
      </p:sp>
      <p:pic>
        <p:nvPicPr>
          <p:cNvPr id="11" name="Picture 10" descr="A black background with text and a silhouette of a tree&#10;&#10;Description automatically generated">
            <a:extLst>
              <a:ext uri="{FF2B5EF4-FFF2-40B4-BE49-F238E27FC236}">
                <a16:creationId xmlns:a16="http://schemas.microsoft.com/office/drawing/2014/main" id="{5DCA0064-B7A0-7358-47CF-12CD923C60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372601141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fr-CA"/>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fr-CA"/>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36121714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1A687903-082F-4702-B4AC-A12C97D14BA6}" type="datetimeFigureOut">
              <a:rPr lang="fr-CA" smtClean="0"/>
              <a:pPr/>
              <a:t>2025-03-12</a:t>
            </a:fld>
            <a:endParaRPr lang="fr-CA"/>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fr-CA"/>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BC843AA9-53AA-4C32-A626-A80604BC1A07}" type="slidenum">
              <a:rPr lang="fr-CA" smtClean="0"/>
              <a:pPr/>
              <a:t>‹#›</a:t>
            </a:fld>
            <a:endParaRPr lang="fr-CA"/>
          </a:p>
        </p:txBody>
      </p:sp>
    </p:spTree>
    <p:extLst>
      <p:ext uri="{BB962C8B-B14F-4D97-AF65-F5344CB8AC3E}">
        <p14:creationId xmlns:p14="http://schemas.microsoft.com/office/powerpoint/2010/main" val="34436905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Blank with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5CB865-BF9E-409E-8507-9A592F52D7EF}"/>
              </a:ext>
            </a:extLst>
          </p:cNvPr>
          <p:cNvSpPr/>
          <p:nvPr userDrawn="1"/>
        </p:nvSpPr>
        <p:spPr>
          <a:xfrm>
            <a:off x="-101600" y="-228602"/>
            <a:ext cx="3759200" cy="7185715"/>
          </a:xfrm>
          <a:prstGeom prst="rect">
            <a:avLst/>
          </a:prstGeom>
          <a:solidFill>
            <a:srgbClr val="AFC1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6" name="Content Placeholder 2">
            <a:extLst>
              <a:ext uri="{FF2B5EF4-FFF2-40B4-BE49-F238E27FC236}">
                <a16:creationId xmlns:a16="http://schemas.microsoft.com/office/drawing/2014/main" id="{CA1778E8-B783-4FDC-B46B-E721FD2E1922}"/>
              </a:ext>
            </a:extLst>
          </p:cNvPr>
          <p:cNvSpPr>
            <a:spLocks noGrp="1"/>
          </p:cNvSpPr>
          <p:nvPr>
            <p:ph idx="1"/>
          </p:nvPr>
        </p:nvSpPr>
        <p:spPr>
          <a:xfrm>
            <a:off x="4301067" y="1798573"/>
            <a:ext cx="6889448"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
        <p:nvSpPr>
          <p:cNvPr id="7" name="Title Placeholder 1">
            <a:extLst>
              <a:ext uri="{FF2B5EF4-FFF2-40B4-BE49-F238E27FC236}">
                <a16:creationId xmlns:a16="http://schemas.microsoft.com/office/drawing/2014/main" id="{488234A3-342C-4E31-80DC-4F8196214EA1}"/>
              </a:ext>
            </a:extLst>
          </p:cNvPr>
          <p:cNvSpPr>
            <a:spLocks noGrp="1"/>
          </p:cNvSpPr>
          <p:nvPr>
            <p:ph type="title" hasCustomPrompt="1"/>
          </p:nvPr>
        </p:nvSpPr>
        <p:spPr>
          <a:xfrm>
            <a:off x="299964" y="1"/>
            <a:ext cx="3206489" cy="4057113"/>
          </a:xfrm>
          <a:prstGeom prst="rect">
            <a:avLst/>
          </a:prstGeom>
        </p:spPr>
        <p:txBody>
          <a:bodyPr vert="horz" lIns="0" tIns="0" rIns="0" bIns="0" rtlCol="0" anchor="b" anchorCtr="0">
            <a:normAutofit/>
          </a:bodyPr>
          <a:lstStyle>
            <a:lvl1pPr>
              <a:defRPr>
                <a:solidFill>
                  <a:schemeClr val="bg1"/>
                </a:solidFill>
              </a:defRPr>
            </a:lvl1pPr>
          </a:lstStyle>
          <a:p>
            <a:r>
              <a:rPr lang="en-US"/>
              <a:t>Click to </a:t>
            </a:r>
            <a:br>
              <a:rPr lang="en-US"/>
            </a:br>
            <a:r>
              <a:rPr lang="en-US"/>
              <a:t>edit master </a:t>
            </a:r>
            <a:br>
              <a:rPr lang="en-US"/>
            </a:br>
            <a:r>
              <a:rPr lang="en-US"/>
              <a:t>title </a:t>
            </a:r>
          </a:p>
        </p:txBody>
      </p:sp>
      <p:sp>
        <p:nvSpPr>
          <p:cNvPr id="8" name="Rectangle 7">
            <a:extLst>
              <a:ext uri="{FF2B5EF4-FFF2-40B4-BE49-F238E27FC236}">
                <a16:creationId xmlns:a16="http://schemas.microsoft.com/office/drawing/2014/main" id="{CF1ACDF0-1D28-4BDD-950E-5125BAD216D1}"/>
              </a:ext>
            </a:extLst>
          </p:cNvPr>
          <p:cNvSpPr/>
          <p:nvPr userDrawn="1"/>
        </p:nvSpPr>
        <p:spPr>
          <a:xfrm>
            <a:off x="3657601" y="6396035"/>
            <a:ext cx="1821456" cy="4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2400"/>
          </a:p>
        </p:txBody>
      </p:sp>
      <p:sp>
        <p:nvSpPr>
          <p:cNvPr id="3" name="Rectangle 2">
            <a:extLst>
              <a:ext uri="{FF2B5EF4-FFF2-40B4-BE49-F238E27FC236}">
                <a16:creationId xmlns:a16="http://schemas.microsoft.com/office/drawing/2014/main" id="{C4CF9164-8C7E-2BBC-C310-006FC73F8301}"/>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501676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grpSp>
        <p:nvGrpSpPr>
          <p:cNvPr id="35" name="Group 5">
            <a:extLst>
              <a:ext uri="{FF2B5EF4-FFF2-40B4-BE49-F238E27FC236}">
                <a16:creationId xmlns:a16="http://schemas.microsoft.com/office/drawing/2014/main" id="{3C950F6C-A9A4-23B7-24FA-F37870E5FA98}"/>
              </a:ext>
            </a:extLst>
          </p:cNvPr>
          <p:cNvGrpSpPr/>
          <p:nvPr/>
        </p:nvGrpSpPr>
        <p:grpSpPr>
          <a:xfrm>
            <a:off x="667829" y="3084764"/>
            <a:ext cx="7256971" cy="3087435"/>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685800" y="2163245"/>
            <a:ext cx="5029200" cy="673936"/>
          </a:xfrm>
          <a:prstGeom prst="rect">
            <a:avLst/>
          </a:prstGeom>
        </p:spPr>
        <p:txBody>
          <a:bodyPr/>
          <a:lstStyle>
            <a:lvl1pPr marL="0" indent="0">
              <a:buNone/>
              <a:defRPr sz="4533">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812800" y="3429000"/>
            <a:ext cx="6705600" cy="2591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7906810" y="2087317"/>
            <a:ext cx="3599391" cy="4084883"/>
          </a:xfrm>
          <a:prstGeom prst="rect">
            <a:avLst/>
          </a:prstGeom>
        </p:spPr>
        <p:txBody>
          <a:bodyPr/>
          <a:lstStyle/>
          <a:p>
            <a:r>
              <a:rPr lang="en-US"/>
              <a:t>Click icon to add picture</a:t>
            </a:r>
          </a:p>
        </p:txBody>
      </p:sp>
      <p:pic>
        <p:nvPicPr>
          <p:cNvPr id="10" name="Picture 9" descr="A black background with text and a silhouette of a tree&#10;&#10;Description automatically generated">
            <a:extLst>
              <a:ext uri="{FF2B5EF4-FFF2-40B4-BE49-F238E27FC236}">
                <a16:creationId xmlns:a16="http://schemas.microsoft.com/office/drawing/2014/main" id="{4EAF47C7-51FE-0901-0DF1-8182F3FDEA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6718" y="264883"/>
            <a:ext cx="2339061" cy="998843"/>
          </a:xfrm>
          <a:prstGeom prst="rect">
            <a:avLst/>
          </a:prstGeom>
        </p:spPr>
      </p:pic>
    </p:spTree>
    <p:extLst>
      <p:ext uri="{BB962C8B-B14F-4D97-AF65-F5344CB8AC3E}">
        <p14:creationId xmlns:p14="http://schemas.microsoft.com/office/powerpoint/2010/main" val="193150935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3943604" y="-14236"/>
            <a:ext cx="8248397" cy="6886472"/>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244579" y="3342311"/>
            <a:ext cx="5725308" cy="3515691"/>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4165600" y="1414717"/>
            <a:ext cx="7823200" cy="52072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667831" y="1414717"/>
            <a:ext cx="3192971" cy="609600"/>
          </a:xfrm>
          <a:prstGeom prst="rect">
            <a:avLst/>
          </a:prstGeom>
        </p:spPr>
        <p:txBody>
          <a:bodyPr/>
          <a:lstStyle>
            <a:lvl1pPr marL="0" indent="0">
              <a:buNone/>
              <a:defRPr sz="4533">
                <a:solidFill>
                  <a:srgbClr val="000000"/>
                </a:solidFill>
                <a:latin typeface="League Spartan" panose="020B0604020202020204" charset="0"/>
              </a:defRPr>
            </a:lvl1pPr>
          </a:lstStyle>
          <a:p>
            <a:pPr lvl="0"/>
            <a:r>
              <a:rPr lang="en-US"/>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667829" y="2152392"/>
            <a:ext cx="3192971" cy="673936"/>
          </a:xfrm>
          <a:prstGeom prst="rect">
            <a:avLst/>
          </a:prstGeom>
        </p:spPr>
        <p:txBody>
          <a:bodyPr/>
          <a:lstStyle>
            <a:lvl1pPr marL="0" indent="0">
              <a:buNone/>
              <a:defRPr sz="4533">
                <a:latin typeface="League Spartan" panose="020B0604020202020204" charset="0"/>
              </a:defRPr>
            </a:lvl1pPr>
          </a:lstStyle>
          <a:p>
            <a:pPr lvl="0"/>
            <a:r>
              <a:rPr lang="en-US"/>
              <a:t>Header 2</a:t>
            </a:r>
          </a:p>
        </p:txBody>
      </p:sp>
      <p:pic>
        <p:nvPicPr>
          <p:cNvPr id="8" name="Picture 7" descr="A black background with text and a silhouette of a tree&#10;&#10;Description automatically generated">
            <a:extLst>
              <a:ext uri="{FF2B5EF4-FFF2-40B4-BE49-F238E27FC236}">
                <a16:creationId xmlns:a16="http://schemas.microsoft.com/office/drawing/2014/main" id="{CF3E0BC0-1B3F-8993-123F-91B71DCEEC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8512" y="262244"/>
            <a:ext cx="2339061" cy="998843"/>
          </a:xfrm>
          <a:prstGeom prst="rect">
            <a:avLst/>
          </a:prstGeom>
        </p:spPr>
      </p:pic>
      <p:sp>
        <p:nvSpPr>
          <p:cNvPr id="9" name="Rectangle 8">
            <a:extLst>
              <a:ext uri="{FF2B5EF4-FFF2-40B4-BE49-F238E27FC236}">
                <a16:creationId xmlns:a16="http://schemas.microsoft.com/office/drawing/2014/main" id="{0C41E6A2-A99C-C591-DE8B-A83FAC3BC086}"/>
              </a:ext>
            </a:extLst>
          </p:cNvPr>
          <p:cNvSpPr/>
          <p:nvPr userDrawn="1"/>
        </p:nvSpPr>
        <p:spPr>
          <a:xfrm>
            <a:off x="1" y="0"/>
            <a:ext cx="12192001"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
        <p:nvSpPr>
          <p:cNvPr id="2" name="TextBox 12">
            <a:extLst>
              <a:ext uri="{FF2B5EF4-FFF2-40B4-BE49-F238E27FC236}">
                <a16:creationId xmlns:a16="http://schemas.microsoft.com/office/drawing/2014/main" id="{6394248A-9996-73D4-7FD0-90A3C099BF6D}"/>
              </a:ext>
            </a:extLst>
          </p:cNvPr>
          <p:cNvSpPr txBox="1"/>
          <p:nvPr userDrawn="1"/>
        </p:nvSpPr>
        <p:spPr>
          <a:xfrm>
            <a:off x="97833" y="6636181"/>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1897951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359268" y="1704992"/>
            <a:ext cx="5824557" cy="4610793"/>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6263066" y="1704991"/>
            <a:ext cx="5656988" cy="4610795"/>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F7C"/>
                </a:solidFill>
                <a:effectLst/>
                <a:uLnTx/>
                <a:uFillTx/>
                <a:latin typeface="Calibri"/>
                <a:ea typeface="+mn-ea"/>
                <a:cs typeface="+mn-cs"/>
              </a:endParaRPr>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459167" y="1790305"/>
            <a:ext cx="5620043" cy="4424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6351967" y="1790305"/>
            <a:ext cx="5465363" cy="442468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AD8F8425-A639-FCD6-F1C2-A9C7319862B5}"/>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336647729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711200" y="1651000"/>
            <a:ext cx="10642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CEDE76C-6D3D-2586-4F69-0AB9AF3742CA}"/>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73471517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 2 Columns">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711200" y="1651000"/>
            <a:ext cx="5181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6096000" y="1651000"/>
            <a:ext cx="52578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DE99C87-0E99-2504-3256-5022EFF95B7B}"/>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158307160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 Table">
    <p:spTree>
      <p:nvGrpSpPr>
        <p:cNvPr id="1" name=""/>
        <p:cNvGrpSpPr/>
        <p:nvPr/>
      </p:nvGrpSpPr>
      <p:grpSpPr>
        <a:xfrm>
          <a:off x="0" y="0"/>
          <a:ext cx="0" cy="0"/>
          <a:chOff x="0" y="0"/>
          <a:chExt cx="0" cy="0"/>
        </a:xfrm>
      </p:grpSpPr>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762000" y="1651000"/>
            <a:ext cx="10591800" cy="4470400"/>
          </a:xfrm>
          <a:prstGeom prst="rect">
            <a:avLst/>
          </a:prstGeom>
        </p:spPr>
        <p:txBody>
          <a:bodyPr/>
          <a:lstStyle/>
          <a:p>
            <a:r>
              <a:rPr lang="en-US"/>
              <a:t>Click icon to add table</a:t>
            </a:r>
          </a:p>
        </p:txBody>
      </p:sp>
      <p:sp>
        <p:nvSpPr>
          <p:cNvPr id="2" name="Rectangle 1">
            <a:extLst>
              <a:ext uri="{FF2B5EF4-FFF2-40B4-BE49-F238E27FC236}">
                <a16:creationId xmlns:a16="http://schemas.microsoft.com/office/drawing/2014/main" id="{08304D2F-2AA5-F9D8-0158-573C57C94633}"/>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E9EFF2"/>
              </a:solidFill>
              <a:effectLst/>
              <a:uLnTx/>
              <a:uFillTx/>
              <a:latin typeface="Calibri"/>
              <a:ea typeface="+mn-ea"/>
              <a:cs typeface="+mn-cs"/>
            </a:endParaRPr>
          </a:p>
        </p:txBody>
      </p:sp>
    </p:spTree>
    <p:extLst>
      <p:ext uri="{BB962C8B-B14F-4D97-AF65-F5344CB8AC3E}">
        <p14:creationId xmlns:p14="http://schemas.microsoft.com/office/powerpoint/2010/main" val="1353948962"/>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801ED7-88DD-4F67-D8D7-5CFA84AC9038}"/>
              </a:ext>
            </a:extLst>
          </p:cNvPr>
          <p:cNvSpPr/>
          <p:nvPr userDrawn="1"/>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12">
            <a:extLst>
              <a:ext uri="{FF2B5EF4-FFF2-40B4-BE49-F238E27FC236}">
                <a16:creationId xmlns:a16="http://schemas.microsoft.com/office/drawing/2014/main" id="{098E2583-D252-39CD-A14C-B5E0C6478723}"/>
              </a:ext>
            </a:extLst>
          </p:cNvPr>
          <p:cNvSpPr txBox="1"/>
          <p:nvPr userDrawn="1"/>
        </p:nvSpPr>
        <p:spPr>
          <a:xfrm>
            <a:off x="97833" y="6636181"/>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pic>
        <p:nvPicPr>
          <p:cNvPr id="4" name="Picture 3" descr="A black background with text and a silhouette of a tree&#10;&#10;Description automatically generated">
            <a:extLst>
              <a:ext uri="{FF2B5EF4-FFF2-40B4-BE49-F238E27FC236}">
                <a16:creationId xmlns:a16="http://schemas.microsoft.com/office/drawing/2014/main" id="{1F2C32E0-6180-3DBB-5B21-3F1C669D5534}"/>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393652" y="254253"/>
            <a:ext cx="2339061" cy="998843"/>
          </a:xfrm>
          <a:prstGeom prst="rect">
            <a:avLst/>
          </a:prstGeom>
        </p:spPr>
      </p:pic>
    </p:spTree>
    <p:extLst>
      <p:ext uri="{BB962C8B-B14F-4D97-AF65-F5344CB8AC3E}">
        <p14:creationId xmlns:p14="http://schemas.microsoft.com/office/powerpoint/2010/main" val="486539072"/>
      </p:ext>
    </p:extLst>
  </p:cSld>
  <p:clrMap bg1="lt1" tx1="dk1" bg2="lt2" tx2="dk2" accent1="accent1" accent2="accent2" accent3="accent3" accent4="accent4" accent5="accent5" accent6="accent6" hlink="hlink" folHlink="folHlink"/>
  <p:sldLayoutIdLst>
    <p:sldLayoutId id="2147484416" r:id="rId1"/>
    <p:sldLayoutId id="2147484417" r:id="rId2"/>
    <p:sldLayoutId id="2147484418" r:id="rId3"/>
    <p:sldLayoutId id="2147484419" r:id="rId4"/>
    <p:sldLayoutId id="2147484420" r:id="rId5"/>
    <p:sldLayoutId id="2147484421" r:id="rId6"/>
    <p:sldLayoutId id="2147484422" r:id="rId7"/>
    <p:sldLayoutId id="2147484423" r:id="rId8"/>
    <p:sldLayoutId id="2147484424" r:id="rId9"/>
    <p:sldLayoutId id="2147484425" r:id="rId10"/>
    <p:sldLayoutId id="2147484448" r:id="rId11"/>
    <p:sldLayoutId id="2147484426" r:id="rId12"/>
    <p:sldLayoutId id="2147484427" r:id="rId13"/>
    <p:sldLayoutId id="2147484428" r:id="rId14"/>
    <p:sldLayoutId id="2147484429" r:id="rId15"/>
    <p:sldLayoutId id="2147484430" r:id="rId16"/>
    <p:sldLayoutId id="2147484431" r:id="rId17"/>
    <p:sldLayoutId id="2147484432" r:id="rId18"/>
    <p:sldLayoutId id="2147484433" r:id="rId19"/>
    <p:sldLayoutId id="2147484434" r:id="rId20"/>
    <p:sldLayoutId id="2147484435" r:id="rId21"/>
    <p:sldLayoutId id="2147484436" r:id="rId22"/>
    <p:sldLayoutId id="2147484437" r:id="rId23"/>
    <p:sldLayoutId id="2147484438" r:id="rId24"/>
    <p:sldLayoutId id="2147484439" r:id="rId25"/>
    <p:sldLayoutId id="2147484440" r:id="rId26"/>
    <p:sldLayoutId id="2147484441" r:id="rId27"/>
    <p:sldLayoutId id="2147484442" r:id="rId28"/>
    <p:sldLayoutId id="2147484444" r:id="rId29"/>
    <p:sldLayoutId id="2147484445" r:id="rId30"/>
    <p:sldLayoutId id="2147484447" r:id="rId31"/>
    <p:sldLayoutId id="2147484449" r:id="rId32"/>
  </p:sldLayoutIdLst>
  <p:hf hdr="0" ftr="0" dt="0"/>
  <p:txStyles>
    <p:titleStyle>
      <a:lvl1pPr algn="ctr" defTabSz="609585" rtl="0" eaLnBrk="1" latinLnBrk="0" hangingPunct="1">
        <a:spcBef>
          <a:spcPct val="0"/>
        </a:spcBef>
        <a:buNone/>
        <a:defRPr sz="2933" kern="1200">
          <a:solidFill>
            <a:schemeClr val="tx1"/>
          </a:solidFill>
          <a:latin typeface="+mj-lt"/>
          <a:ea typeface="+mj-ea"/>
          <a:cs typeface="+mj-cs"/>
        </a:defRPr>
      </a:lvl1pPr>
    </p:titleStyle>
    <p:bodyStyle>
      <a:lvl1pPr marL="228594" indent="-228594" algn="l" defTabSz="60958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4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28.xm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image" Target="../media/image25.svg"/><Relationship Id="rId4" Type="http://schemas.openxmlformats.org/officeDocument/2006/relationships/image" Target="../media/image2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9.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1.xml"/><Relationship Id="rId1" Type="http://schemas.openxmlformats.org/officeDocument/2006/relationships/slideLayout" Target="../slideLayouts/slideLayout31.xml"/><Relationship Id="rId5" Type="http://schemas.openxmlformats.org/officeDocument/2006/relationships/image" Target="../media/image36.png"/><Relationship Id="rId4" Type="http://schemas.openxmlformats.org/officeDocument/2006/relationships/image" Target="../media/image35.emf"/></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3" Type="http://schemas.openxmlformats.org/officeDocument/2006/relationships/hyperlink" Target="https://www.behaviouralsupportsontario.ca/" TargetMode="External"/><Relationship Id="rId2" Type="http://schemas.openxmlformats.org/officeDocument/2006/relationships/notesSlide" Target="../notesSlides/notesSlide63.xml"/><Relationship Id="rId1" Type="http://schemas.openxmlformats.org/officeDocument/2006/relationships/slideLayout" Target="../slideLayouts/slideLayout28.xml"/><Relationship Id="rId4" Type="http://schemas.openxmlformats.org/officeDocument/2006/relationships/image" Target="../media/image37.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3" Type="http://schemas.openxmlformats.org/officeDocument/2006/relationships/hyperlink" Target="https://brainxchange.ca/Public/Files/Caregiving/Shifting_Focus_Guide_-full_version.aspx" TargetMode="External"/><Relationship Id="rId2" Type="http://schemas.openxmlformats.org/officeDocument/2006/relationships/notesSlide" Target="../notesSlides/notesSlide65.xml"/><Relationship Id="rId1" Type="http://schemas.openxmlformats.org/officeDocument/2006/relationships/slideLayout" Target="../slideLayouts/slideLayout28.xml"/><Relationship Id="rId4" Type="http://schemas.openxmlformats.org/officeDocument/2006/relationships/image" Target="../media/image38.png"/></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8.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1.xml"/><Relationship Id="rId1" Type="http://schemas.openxmlformats.org/officeDocument/2006/relationships/slideLayout" Target="../slideLayouts/slideLayout28.xml"/><Relationship Id="rId4" Type="http://schemas.openxmlformats.org/officeDocument/2006/relationships/image" Target="../media/image42.svg"/></Relationships>
</file>

<file path=ppt/slides/_rels/slide7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2.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3.xml"/><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9.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hyperlink" Target="http://alumni.mcmaster.ca/" TargetMode="External"/><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8.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8" Type="http://schemas.openxmlformats.org/officeDocument/2006/relationships/hyperlink" Target="http://dementianewsforum.com/" TargetMode="External"/><Relationship Id="rId3" Type="http://schemas.openxmlformats.org/officeDocument/2006/relationships/hyperlink" Target="http://alzheimer-ottawa-rc.org/" TargetMode="External"/><Relationship Id="rId7" Type="http://schemas.openxmlformats.org/officeDocument/2006/relationships/hyperlink" Target="http://www.alz.uci.edu/alzheimers-disease/what-is-alzheimers/mild-cognitive-impairment/" TargetMode="External"/><Relationship Id="rId2" Type="http://schemas.openxmlformats.org/officeDocument/2006/relationships/notesSlide" Target="../notesSlides/notesSlide83.xml"/><Relationship Id="rId1" Type="http://schemas.openxmlformats.org/officeDocument/2006/relationships/slideLayout" Target="../slideLayouts/slideLayout17.xml"/><Relationship Id="rId6" Type="http://schemas.openxmlformats.org/officeDocument/2006/relationships/hyperlink" Target="http://www.nia.nih.gov/health/how-aging-brain-affects-thinking" TargetMode="External"/><Relationship Id="rId11" Type="http://schemas.openxmlformats.org/officeDocument/2006/relationships/hyperlink" Target="https://dementiahelp.ca/" TargetMode="External"/><Relationship Id="rId5" Type="http://schemas.openxmlformats.org/officeDocument/2006/relationships/hyperlink" Target="http://alumni.mcmaster.ca/" TargetMode="External"/><Relationship Id="rId10" Type="http://schemas.openxmlformats.org/officeDocument/2006/relationships/hyperlink" Target="https://alzheimer.ca/sites/default/files/documents/Canadian-Charter-of-Rights-for-People-with-Dementia_Alzheimer-Society-Canada.pdf" TargetMode="External"/><Relationship Id="rId4" Type="http://schemas.openxmlformats.org/officeDocument/2006/relationships/hyperlink" Target="http://www.csha.ca/" TargetMode="External"/><Relationship Id="rId9" Type="http://schemas.openxmlformats.org/officeDocument/2006/relationships/hyperlink" Target="http://www.mocatest.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FF022-479F-42DD-FBD7-ABEB9D4CEB0D}"/>
              </a:ext>
            </a:extLst>
          </p:cNvPr>
          <p:cNvSpPr>
            <a:spLocks noGrp="1"/>
          </p:cNvSpPr>
          <p:nvPr>
            <p:ph type="body" sz="quarter" idx="11"/>
          </p:nvPr>
        </p:nvSpPr>
        <p:spPr>
          <a:xfrm>
            <a:off x="573505" y="3551434"/>
            <a:ext cx="7570984" cy="2646459"/>
          </a:xfrm>
        </p:spPr>
        <p:txBody>
          <a:bodyPr/>
          <a:lstStyle/>
          <a:p>
            <a:pPr>
              <a:lnSpc>
                <a:spcPct val="107000"/>
              </a:lnSpc>
              <a:spcAft>
                <a:spcPts val="800"/>
              </a:spcAft>
            </a:pPr>
            <a:r>
              <a:rPr lang="en-US" sz="1600" b="1" dirty="0">
                <a:effectLst/>
                <a:latin typeface="Helios Extended" panose="020B0604020202020204"/>
                <a:ea typeface="Calibri" panose="020F0502020204030204" pitchFamily="34" charset="0"/>
                <a:cs typeface="Times New Roman" panose="02020603050405020304" pitchFamily="18" charset="0"/>
              </a:rPr>
              <a:t>Jennifer</a:t>
            </a:r>
            <a:r>
              <a:rPr lang="en-US" sz="1600" dirty="0">
                <a:effectLst/>
                <a:latin typeface="Helios Extended" panose="020B0604020202020204"/>
                <a:ea typeface="Calibri" panose="020F0502020204030204" pitchFamily="34" charset="0"/>
                <a:cs typeface="Times New Roman" panose="02020603050405020304" pitchFamily="18" charset="0"/>
              </a:rPr>
              <a:t> is an Advanced Practice Nurse (APN) working at The Ottawa Hospital in the Division of Geriatrics, specializing in Dementia Care. She started her specialization in Geriatrics as a Geriatric Emergency Management Nurse conducting targeted geriatric assessments in the Emergency Department and connecting at risk older adults to further specialized geriatric care and services in the community. Next, she joined the In-patient Geriatric Medicine Consult Team providing recommendations for the care of admitted patients with geriatric concerns through comprehensive geriatric assessments. She completed her Master’s in Nursing with a leadership focus and special interest in delirium and patient and family education. Currently, in her role as APN she is committed to improving clinical outcomes for people living with dementia through advanced nursing practice, program development, consultation, research, education, and leadership. </a:t>
            </a:r>
            <a:endParaRPr lang="en-CA" sz="1600" dirty="0">
              <a:effectLst/>
              <a:latin typeface="Helios Extended" panose="020B0604020202020204"/>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7B6F21A1-4B5F-5953-4874-BF8299EF39AD}"/>
              </a:ext>
            </a:extLst>
          </p:cNvPr>
          <p:cNvSpPr>
            <a:spLocks noGrp="1"/>
          </p:cNvSpPr>
          <p:nvPr>
            <p:ph sz="quarter" idx="12"/>
          </p:nvPr>
        </p:nvSpPr>
        <p:spPr>
          <a:xfrm>
            <a:off x="498744" y="1651005"/>
            <a:ext cx="5029200" cy="609600"/>
          </a:xfrm>
        </p:spPr>
        <p:txBody>
          <a:bodyPr/>
          <a:lstStyle/>
          <a:p>
            <a:r>
              <a:rPr lang="en-US"/>
              <a:t>Jennifer</a:t>
            </a:r>
          </a:p>
        </p:txBody>
      </p:sp>
      <p:sp>
        <p:nvSpPr>
          <p:cNvPr id="5" name="Content Placeholder 4">
            <a:extLst>
              <a:ext uri="{FF2B5EF4-FFF2-40B4-BE49-F238E27FC236}">
                <a16:creationId xmlns:a16="http://schemas.microsoft.com/office/drawing/2014/main" id="{D51954FC-08E5-BC00-DA86-9E23BA2F3E3A}"/>
              </a:ext>
            </a:extLst>
          </p:cNvPr>
          <p:cNvSpPr>
            <a:spLocks noGrp="1"/>
          </p:cNvSpPr>
          <p:nvPr>
            <p:ph sz="quarter" idx="13"/>
          </p:nvPr>
        </p:nvSpPr>
        <p:spPr>
          <a:xfrm>
            <a:off x="498744" y="2217392"/>
            <a:ext cx="5029200" cy="673936"/>
          </a:xfrm>
        </p:spPr>
        <p:txBody>
          <a:bodyPr/>
          <a:lstStyle/>
          <a:p>
            <a:r>
              <a:rPr lang="en-US" dirty="0"/>
              <a:t>Koop</a:t>
            </a:r>
          </a:p>
        </p:txBody>
      </p:sp>
      <p:sp>
        <p:nvSpPr>
          <p:cNvPr id="15" name="Title 1">
            <a:extLst>
              <a:ext uri="{FF2B5EF4-FFF2-40B4-BE49-F238E27FC236}">
                <a16:creationId xmlns:a16="http://schemas.microsoft.com/office/drawing/2014/main" id="{0479DE37-4EFD-DD4D-0C91-4C3BC55C5410}"/>
              </a:ext>
            </a:extLst>
          </p:cNvPr>
          <p:cNvSpPr txBox="1">
            <a:spLocks/>
          </p:cNvSpPr>
          <p:nvPr/>
        </p:nvSpPr>
        <p:spPr>
          <a:xfrm>
            <a:off x="884767" y="98716"/>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7200" b="1">
                <a:latin typeface="Helios Extended" panose="020B0604020202020204" charset="0"/>
                <a:cs typeface="Helios Extended" panose="020B0604020202020204" charset="0"/>
              </a:rPr>
              <a:t>INTRODUCING</a:t>
            </a:r>
          </a:p>
        </p:txBody>
      </p:sp>
      <p:cxnSp>
        <p:nvCxnSpPr>
          <p:cNvPr id="16" name="Straight Connector 15">
            <a:extLst>
              <a:ext uri="{FF2B5EF4-FFF2-40B4-BE49-F238E27FC236}">
                <a16:creationId xmlns:a16="http://schemas.microsoft.com/office/drawing/2014/main" id="{16A5B89E-FFA5-1190-9445-0356573AC56C}"/>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197F8E8C-1451-DE69-D2CC-8071FB30A97A}"/>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descr="A person leaning against a pillar&#10;&#10;AI-generated content may be incorrect.">
            <a:extLst>
              <a:ext uri="{FF2B5EF4-FFF2-40B4-BE49-F238E27FC236}">
                <a16:creationId xmlns:a16="http://schemas.microsoft.com/office/drawing/2014/main" id="{0CABAE14-1615-3626-A15C-ED802E372DE2}"/>
              </a:ext>
            </a:extLst>
          </p:cNvPr>
          <p:cNvPicPr>
            <a:picLocks noChangeAspect="1"/>
          </p:cNvPicPr>
          <p:nvPr/>
        </p:nvPicPr>
        <p:blipFill>
          <a:blip r:embed="rId3">
            <a:extLst>
              <a:ext uri="{28A0092B-C50C-407E-A947-70E740481C1C}">
                <a14:useLocalDpi xmlns:a14="http://schemas.microsoft.com/office/drawing/2010/main" val="0"/>
              </a:ext>
            </a:extLst>
          </a:blip>
          <a:srcRect l="10942"/>
          <a:stretch/>
        </p:blipFill>
        <p:spPr>
          <a:xfrm>
            <a:off x="8301356" y="2311938"/>
            <a:ext cx="3423463" cy="2562725"/>
          </a:xfrm>
          <a:prstGeom prst="roundRect">
            <a:avLst/>
          </a:prstGeom>
          <a:solidFill>
            <a:srgbClr val="FFFFFF">
              <a:shade val="85000"/>
            </a:srgbClr>
          </a:solidFill>
          <a:ln>
            <a:noFill/>
          </a:ln>
          <a:effectLst>
            <a:reflection blurRad="12700" stA="38000" endPos="28000" dist="5000" dir="5400000" sy="-100000" algn="bl" rotWithShape="0"/>
          </a:effectLst>
        </p:spPr>
      </p:pic>
      <p:sp>
        <p:nvSpPr>
          <p:cNvPr id="2" name="Content Placeholder 2">
            <a:extLst>
              <a:ext uri="{FF2B5EF4-FFF2-40B4-BE49-F238E27FC236}">
                <a16:creationId xmlns:a16="http://schemas.microsoft.com/office/drawing/2014/main" id="{14C02969-4B09-F7B0-C895-2EE164818652}"/>
              </a:ext>
            </a:extLst>
          </p:cNvPr>
          <p:cNvSpPr txBox="1">
            <a:spLocks/>
          </p:cNvSpPr>
          <p:nvPr/>
        </p:nvSpPr>
        <p:spPr>
          <a:xfrm>
            <a:off x="8222388" y="4997313"/>
            <a:ext cx="3581400" cy="966461"/>
          </a:xfrm>
          <a:prstGeom prst="rect">
            <a:avLst/>
          </a:prstGeom>
        </p:spPr>
        <p:txBody>
          <a:bodyPr/>
          <a:lstStyle>
            <a:lvl1pPr marL="0" indent="0" algn="ctr" defTabSz="609585" rtl="0" eaLnBrk="1" latinLnBrk="0" hangingPunct="1">
              <a:spcBef>
                <a:spcPct val="20000"/>
              </a:spcBef>
              <a:buFont typeface="Arial" pitchFamily="34" charset="0"/>
              <a:buNone/>
              <a:defRPr sz="2133" b="1" kern="1200">
                <a:solidFill>
                  <a:srgbClr val="000000"/>
                </a:solidFill>
                <a:latin typeface="League Spartan" panose="020B0604020202020204" charset="0"/>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r>
              <a:rPr lang="en-US" dirty="0"/>
              <a:t>ADVANCED PRACTICE NURSE</a:t>
            </a:r>
          </a:p>
          <a:p>
            <a:r>
              <a:rPr lang="en-US" dirty="0"/>
              <a:t>DEMENTIA CARE</a:t>
            </a:r>
          </a:p>
        </p:txBody>
      </p:sp>
      <p:sp>
        <p:nvSpPr>
          <p:cNvPr id="7" name="Content Placeholder 6">
            <a:extLst>
              <a:ext uri="{FF2B5EF4-FFF2-40B4-BE49-F238E27FC236}">
                <a16:creationId xmlns:a16="http://schemas.microsoft.com/office/drawing/2014/main" id="{1C5D2B76-44AF-62B3-C2A8-212ACC2C643C}"/>
              </a:ext>
            </a:extLst>
          </p:cNvPr>
          <p:cNvSpPr txBox="1">
            <a:spLocks/>
          </p:cNvSpPr>
          <p:nvPr/>
        </p:nvSpPr>
        <p:spPr>
          <a:xfrm>
            <a:off x="8222388" y="5817400"/>
            <a:ext cx="3581400" cy="292748"/>
          </a:xfrm>
          <a:prstGeom prst="rect">
            <a:avLst/>
          </a:prstGeom>
        </p:spPr>
        <p:txBody>
          <a:bodyPr/>
          <a:lstStyle>
            <a:lvl1pPr marL="0" indent="0" algn="ctr" defTabSz="609585" rtl="0" eaLnBrk="1" latinLnBrk="0" hangingPunct="1">
              <a:spcBef>
                <a:spcPct val="20000"/>
              </a:spcBef>
              <a:buFont typeface="Arial" pitchFamily="34" charset="0"/>
              <a:buNone/>
              <a:defRPr sz="1333" kern="1200">
                <a:solidFill>
                  <a:srgbClr val="000000"/>
                </a:solidFill>
                <a:latin typeface="Helios Extended" panose="020B0604020202020204" charset="0"/>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r>
              <a:rPr lang="en-US" dirty="0"/>
              <a:t>THE OTTAWA HOSPITAL</a:t>
            </a:r>
          </a:p>
        </p:txBody>
      </p:sp>
    </p:spTree>
    <p:extLst>
      <p:ext uri="{BB962C8B-B14F-4D97-AF65-F5344CB8AC3E}">
        <p14:creationId xmlns:p14="http://schemas.microsoft.com/office/powerpoint/2010/main" val="887297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298D4-F356-FE4D-EADD-CB6079D8DF0C}"/>
              </a:ext>
            </a:extLst>
          </p:cNvPr>
          <p:cNvSpPr txBox="1">
            <a:spLocks/>
          </p:cNvSpPr>
          <p:nvPr/>
        </p:nvSpPr>
        <p:spPr>
          <a:xfrm>
            <a:off x="609601" y="1583553"/>
            <a:ext cx="3112655" cy="1107100"/>
          </a:xfrm>
          <a:prstGeom prst="rect">
            <a:avLst/>
          </a:prstGeom>
        </p:spPr>
        <p:txBody>
          <a:bodyPr anchor="ctr"/>
          <a:lstStyle>
            <a:lvl1pPr algn="ctr" defTabSz="609585" rtl="0" eaLnBrk="1" latinLnBrk="0" hangingPunct="1">
              <a:spcBef>
                <a:spcPct val="0"/>
              </a:spcBef>
              <a:buNone/>
              <a:defRPr sz="2933" kern="1200">
                <a:solidFill>
                  <a:schemeClr val="tx1"/>
                </a:solidFill>
                <a:latin typeface="+mj-lt"/>
                <a:ea typeface="+mj-ea"/>
                <a:cs typeface="+mj-cs"/>
              </a:defRPr>
            </a:lvl1pPr>
          </a:lstStyle>
          <a:p>
            <a:r>
              <a:rPr lang="en-US" sz="8000" b="1">
                <a:latin typeface="Helios Extended" panose="020B0604020202020204" charset="0"/>
                <a:cs typeface="Helios Extended" panose="020B0604020202020204" charset="0"/>
              </a:rPr>
              <a:t>POLL</a:t>
            </a:r>
          </a:p>
        </p:txBody>
      </p:sp>
      <p:sp>
        <p:nvSpPr>
          <p:cNvPr id="3" name="Content Placeholder 2">
            <a:extLst>
              <a:ext uri="{FF2B5EF4-FFF2-40B4-BE49-F238E27FC236}">
                <a16:creationId xmlns:a16="http://schemas.microsoft.com/office/drawing/2014/main" id="{0AB783DC-E6CC-A34A-098D-91C29E19ED76}"/>
              </a:ext>
            </a:extLst>
          </p:cNvPr>
          <p:cNvSpPr txBox="1">
            <a:spLocks/>
          </p:cNvSpPr>
          <p:nvPr/>
        </p:nvSpPr>
        <p:spPr>
          <a:xfrm>
            <a:off x="4919241" y="578735"/>
            <a:ext cx="6917159" cy="5988224"/>
          </a:xfrm>
          <a:prstGeom prst="rect">
            <a:avLst/>
          </a:prstGeom>
        </p:spPr>
        <p:txBody>
          <a:bodyPr/>
          <a:lstStyle>
            <a:lvl1pPr marL="228594" indent="-228594" algn="l" defTabSz="60958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buFont typeface="Arial" pitchFamily="34" charset="0"/>
              <a:buNone/>
            </a:pPr>
            <a:endParaRPr lang="en-US" sz="4400">
              <a:latin typeface="League Spartan" panose="020B0604020202020204" charset="0"/>
              <a:cs typeface="League Spartan" panose="020B0604020202020204" charset="0"/>
            </a:endParaRPr>
          </a:p>
          <a:p>
            <a:pPr marL="0" indent="0" algn="ctr">
              <a:buFont typeface="Arial" pitchFamily="34" charset="0"/>
              <a:buNone/>
            </a:pPr>
            <a:endParaRPr lang="en-US" sz="4000">
              <a:latin typeface="League Spartan" panose="020B0604020202020204" charset="0"/>
              <a:cs typeface="League Spartan" panose="020B0604020202020204" charset="0"/>
            </a:endParaRPr>
          </a:p>
          <a:p>
            <a:pPr marL="0" indent="0" algn="ctr">
              <a:buFont typeface="Arial" pitchFamily="34" charset="0"/>
              <a:buNone/>
            </a:pPr>
            <a:r>
              <a:rPr lang="en-US" sz="4000">
                <a:latin typeface="League Spartan" panose="020B0604020202020204" charset="0"/>
                <a:cs typeface="League Spartan" panose="020B0604020202020204" charset="0"/>
              </a:rPr>
              <a:t>Cognitive changes are normal with aging. </a:t>
            </a:r>
            <a:br>
              <a:rPr lang="en-US" sz="4400">
                <a:latin typeface="League Spartan" panose="020B0604020202020204" charset="0"/>
                <a:cs typeface="League Spartan" panose="020B0604020202020204" charset="0"/>
              </a:rPr>
            </a:br>
            <a:endParaRPr lang="en-US" sz="4400">
              <a:latin typeface="League Spartan" panose="020B0604020202020204" charset="0"/>
              <a:cs typeface="League Spartan" panose="020B0604020202020204" charset="0"/>
            </a:endParaRPr>
          </a:p>
          <a:p>
            <a:pPr marL="0" indent="0" algn="ctr">
              <a:buFont typeface="Arial" pitchFamily="34" charset="0"/>
              <a:buNone/>
            </a:pPr>
            <a:br>
              <a:rPr lang="en-US" sz="4400">
                <a:latin typeface="League Spartan" panose="020B0604020202020204" charset="0"/>
                <a:cs typeface="League Spartan" panose="020B0604020202020204" charset="0"/>
              </a:rPr>
            </a:br>
            <a:r>
              <a:rPr lang="en-US" sz="4400">
                <a:latin typeface="League Spartan" panose="020B0604020202020204" charset="0"/>
                <a:cs typeface="League Spartan" panose="020B0604020202020204" charset="0"/>
              </a:rPr>
              <a:t>True or False? </a:t>
            </a:r>
            <a:endParaRPr lang="en-CA" sz="4400">
              <a:latin typeface="League Spartan" panose="020B0604020202020204" charset="0"/>
              <a:cs typeface="League Spartan" panose="020B0604020202020204" charset="0"/>
            </a:endParaRPr>
          </a:p>
          <a:p>
            <a:pPr algn="ctr"/>
            <a:endParaRPr lang="en-US" sz="4000">
              <a:latin typeface="League Spartan" panose="020B0604020202020204" charset="0"/>
              <a:cs typeface="League Spartan" panose="020B0604020202020204" charset="0"/>
            </a:endParaRPr>
          </a:p>
        </p:txBody>
      </p:sp>
      <p:cxnSp>
        <p:nvCxnSpPr>
          <p:cNvPr id="4" name="Straight Connector 3">
            <a:extLst>
              <a:ext uri="{FF2B5EF4-FFF2-40B4-BE49-F238E27FC236}">
                <a16:creationId xmlns:a16="http://schemas.microsoft.com/office/drawing/2014/main" id="{E9C71E28-6914-82FD-EAFF-03E134748982}"/>
              </a:ext>
            </a:extLst>
          </p:cNvPr>
          <p:cNvCxnSpPr>
            <a:cxnSpLocks/>
          </p:cNvCxnSpPr>
          <p:nvPr/>
        </p:nvCxnSpPr>
        <p:spPr>
          <a:xfrm>
            <a:off x="5486399" y="4060249"/>
            <a:ext cx="561372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14741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a:normAutofit fontScale="92500" lnSpcReduction="10000"/>
          </a:bodyPr>
          <a:lstStyle/>
          <a:p>
            <a:r>
              <a:rPr lang="en-CA" altLang="en-US" sz="2400">
                <a:latin typeface="League Spartan" panose="020B0604020202020204" charset="0"/>
                <a:cs typeface="League Spartan" panose="020B0604020202020204" charset="0"/>
              </a:rPr>
              <a:t>Decreased brain weight</a:t>
            </a:r>
          </a:p>
          <a:p>
            <a:endParaRPr lang="en-CA" altLang="en-US" sz="2400">
              <a:latin typeface="League Spartan" panose="020B0604020202020204" charset="0"/>
              <a:cs typeface="League Spartan" panose="020B0604020202020204" charset="0"/>
            </a:endParaRPr>
          </a:p>
          <a:p>
            <a:r>
              <a:rPr lang="en-CA" altLang="en-US" sz="2400">
                <a:latin typeface="League Spartan" panose="020B0604020202020204" charset="0"/>
                <a:cs typeface="League Spartan" panose="020B0604020202020204" charset="0"/>
              </a:rPr>
              <a:t>Decreased blood flow </a:t>
            </a:r>
          </a:p>
          <a:p>
            <a:endParaRPr lang="en-CA" altLang="en-US" sz="2400">
              <a:latin typeface="League Spartan" panose="020B0604020202020204" charset="0"/>
              <a:cs typeface="League Spartan" panose="020B0604020202020204" charset="0"/>
            </a:endParaRPr>
          </a:p>
          <a:p>
            <a:r>
              <a:rPr lang="en-CA" altLang="en-US" sz="2400">
                <a:latin typeface="League Spartan" panose="020B0604020202020204" charset="0"/>
                <a:cs typeface="League Spartan" panose="020B0604020202020204" charset="0"/>
              </a:rPr>
              <a:t>Decreased number and functioning of CNS neurons</a:t>
            </a:r>
          </a:p>
          <a:p>
            <a:endParaRPr lang="en-CA" altLang="en-US" sz="2400">
              <a:latin typeface="League Spartan" panose="020B0604020202020204" charset="0"/>
              <a:cs typeface="League Spartan" panose="020B0604020202020204" charset="0"/>
            </a:endParaRPr>
          </a:p>
          <a:p>
            <a:r>
              <a:rPr lang="en-CA" altLang="en-US" sz="2400">
                <a:latin typeface="League Spartan" panose="020B0604020202020204" charset="0"/>
                <a:cs typeface="League Spartan" panose="020B0604020202020204" charset="0"/>
              </a:rPr>
              <a:t>Increased neurofibrillary tangles and senile plaques</a:t>
            </a:r>
          </a:p>
          <a:p>
            <a:endParaRPr lang="en-CA" altLang="en-US" sz="2400">
              <a:latin typeface="League Spartan" panose="020B0604020202020204" charset="0"/>
              <a:cs typeface="League Spartan" panose="020B0604020202020204" charset="0"/>
            </a:endParaRPr>
          </a:p>
          <a:p>
            <a:r>
              <a:rPr lang="en-CA" altLang="en-US" sz="2400">
                <a:latin typeface="League Spartan" panose="020B0604020202020204" charset="0"/>
                <a:cs typeface="League Spartan" panose="020B0604020202020204" charset="0"/>
              </a:rPr>
              <a:t>Changes in neurotransmitter systems</a:t>
            </a:r>
          </a:p>
          <a:p>
            <a:endParaRPr lang="en-CA" altLang="en-US" sz="2400">
              <a:latin typeface="League Spartan" panose="020B0604020202020204" charset="0"/>
              <a:cs typeface="League Spartan" panose="020B0604020202020204" charset="0"/>
            </a:endParaRPr>
          </a:p>
          <a:p>
            <a:r>
              <a:rPr lang="en-CA" altLang="en-US" sz="2400">
                <a:latin typeface="League Spartan" panose="020B0604020202020204" charset="0"/>
                <a:cs typeface="League Spartan" panose="020B0604020202020204" charset="0"/>
              </a:rPr>
              <a:t>Accumulation of free radicals</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86415" y="563999"/>
            <a:ext cx="8448431"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3200" b="1">
                <a:latin typeface="Helios Extended" panose="020B0604020202020204" charset="0"/>
                <a:cs typeface="Helios Extended" panose="020B0604020202020204" charset="0"/>
              </a:rPr>
              <a:t>NORMAL AGE-RELATED CHANGES IN THE BRAIN </a:t>
            </a:r>
            <a:endParaRPr lang="en-US" sz="18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08200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a:normAutofit fontScale="92500" lnSpcReduction="10000"/>
          </a:bodyPr>
          <a:lstStyle/>
          <a:p>
            <a:r>
              <a:rPr lang="en-CA" sz="2400">
                <a:solidFill>
                  <a:schemeClr val="accent6">
                    <a:lumMod val="10000"/>
                  </a:schemeClr>
                </a:solidFill>
                <a:latin typeface="League Spartan" panose="020B0604020202020204" charset="0"/>
                <a:cs typeface="League Spartan" panose="020B0604020202020204" charset="0"/>
              </a:rPr>
              <a:t>The changes are subtle</a:t>
            </a:r>
          </a:p>
          <a:p>
            <a:r>
              <a:rPr lang="en-CA" sz="2400">
                <a:solidFill>
                  <a:schemeClr val="accent6">
                    <a:lumMod val="10000"/>
                  </a:schemeClr>
                </a:solidFill>
                <a:latin typeface="League Spartan" panose="020B0604020202020204" charset="0"/>
                <a:cs typeface="League Spartan" panose="020B0604020202020204" charset="0"/>
              </a:rPr>
              <a:t>Can vary from person to person</a:t>
            </a:r>
          </a:p>
          <a:p>
            <a:r>
              <a:rPr lang="en-CA" sz="2400">
                <a:solidFill>
                  <a:schemeClr val="accent6">
                    <a:lumMod val="10000"/>
                  </a:schemeClr>
                </a:solidFill>
                <a:latin typeface="League Spartan" panose="020B0604020202020204" charset="0"/>
                <a:cs typeface="League Spartan" panose="020B0604020202020204" charset="0"/>
              </a:rPr>
              <a:t>Some cognitive abilities gradually decline: </a:t>
            </a:r>
          </a:p>
          <a:p>
            <a:pPr lvl="3"/>
            <a:r>
              <a:rPr lang="en-CA" sz="2400">
                <a:latin typeface="League Spartan" panose="020B0604020202020204" charset="0"/>
                <a:cs typeface="League Spartan" panose="020B0604020202020204" charset="0"/>
              </a:rPr>
              <a:t>Can’t remember as much when learning new information</a:t>
            </a:r>
          </a:p>
          <a:p>
            <a:pPr lvl="3"/>
            <a:r>
              <a:rPr lang="en-CA" sz="2400">
                <a:latin typeface="League Spartan" panose="020B0604020202020204" charset="0"/>
                <a:cs typeface="League Spartan" panose="020B0604020202020204" charset="0"/>
              </a:rPr>
              <a:t>Don’t process things quite as fast</a:t>
            </a:r>
          </a:p>
          <a:p>
            <a:pPr lvl="3"/>
            <a:r>
              <a:rPr lang="en-CA" sz="2400">
                <a:latin typeface="League Spartan" panose="020B0604020202020204" charset="0"/>
                <a:cs typeface="League Spartan" panose="020B0604020202020204" charset="0"/>
              </a:rPr>
              <a:t>Learning more complicated tasks become more difficult</a:t>
            </a:r>
          </a:p>
          <a:p>
            <a:r>
              <a:rPr lang="fr-CA" sz="2400" err="1">
                <a:solidFill>
                  <a:schemeClr val="accent6">
                    <a:lumMod val="10000"/>
                  </a:schemeClr>
                </a:solidFill>
                <a:latin typeface="League Spartan" panose="020B0604020202020204" charset="0"/>
                <a:cs typeface="League Spartan" panose="020B0604020202020204" charset="0"/>
              </a:rPr>
              <a:t>However</a:t>
            </a:r>
            <a:r>
              <a:rPr lang="fr-CA" sz="2400">
                <a:solidFill>
                  <a:schemeClr val="accent6">
                    <a:lumMod val="10000"/>
                  </a:schemeClr>
                </a:solidFill>
                <a:latin typeface="League Spartan" panose="020B0604020202020204" charset="0"/>
                <a:cs typeface="League Spartan" panose="020B0604020202020204" charset="0"/>
              </a:rPr>
              <a:t>, </a:t>
            </a:r>
            <a:r>
              <a:rPr lang="fr-CA" sz="2400" err="1">
                <a:solidFill>
                  <a:schemeClr val="accent6">
                    <a:lumMod val="10000"/>
                  </a:schemeClr>
                </a:solidFill>
                <a:latin typeface="League Spartan" panose="020B0604020202020204" charset="0"/>
                <a:cs typeface="League Spartan" panose="020B0604020202020204" charset="0"/>
              </a:rPr>
              <a:t>older</a:t>
            </a:r>
            <a:r>
              <a:rPr lang="fr-CA" sz="2400">
                <a:solidFill>
                  <a:schemeClr val="accent6">
                    <a:lumMod val="10000"/>
                  </a:schemeClr>
                </a:solidFill>
                <a:latin typeface="League Spartan" panose="020B0604020202020204" charset="0"/>
                <a:cs typeface="League Spartan" panose="020B0604020202020204" charset="0"/>
              </a:rPr>
              <a:t> </a:t>
            </a:r>
            <a:r>
              <a:rPr lang="fr-CA" sz="2400" err="1">
                <a:solidFill>
                  <a:schemeClr val="accent6">
                    <a:lumMod val="10000"/>
                  </a:schemeClr>
                </a:solidFill>
                <a:latin typeface="League Spartan" panose="020B0604020202020204" charset="0"/>
                <a:cs typeface="League Spartan" panose="020B0604020202020204" charset="0"/>
              </a:rPr>
              <a:t>adults</a:t>
            </a:r>
            <a:r>
              <a:rPr lang="fr-CA" sz="2400">
                <a:solidFill>
                  <a:schemeClr val="accent6">
                    <a:lumMod val="10000"/>
                  </a:schemeClr>
                </a:solidFill>
                <a:latin typeface="League Spartan" panose="020B0604020202020204" charset="0"/>
                <a:cs typeface="League Spartan" panose="020B0604020202020204" charset="0"/>
              </a:rPr>
              <a:t> can </a:t>
            </a:r>
            <a:r>
              <a:rPr lang="fr-CA" sz="2400" err="1">
                <a:solidFill>
                  <a:schemeClr val="accent6">
                    <a:lumMod val="10000"/>
                  </a:schemeClr>
                </a:solidFill>
                <a:latin typeface="League Spartan" panose="020B0604020202020204" charset="0"/>
                <a:cs typeface="League Spartan" panose="020B0604020202020204" charset="0"/>
              </a:rPr>
              <a:t>still</a:t>
            </a:r>
            <a:r>
              <a:rPr lang="fr-CA" sz="2400">
                <a:solidFill>
                  <a:schemeClr val="accent6">
                    <a:lumMod val="10000"/>
                  </a:schemeClr>
                </a:solidFill>
                <a:latin typeface="League Spartan" panose="020B0604020202020204" charset="0"/>
                <a:cs typeface="League Spartan" panose="020B0604020202020204" charset="0"/>
              </a:rPr>
              <a:t>: </a:t>
            </a:r>
          </a:p>
          <a:p>
            <a:pPr lvl="3"/>
            <a:r>
              <a:rPr lang="fr-CA" sz="2400" err="1">
                <a:latin typeface="League Spartan" panose="020B0604020202020204" charset="0"/>
                <a:cs typeface="League Spartan" panose="020B0604020202020204" charset="0"/>
              </a:rPr>
              <a:t>Learn</a:t>
            </a:r>
            <a:r>
              <a:rPr lang="fr-CA" sz="2400">
                <a:latin typeface="League Spartan" panose="020B0604020202020204" charset="0"/>
                <a:cs typeface="League Spartan" panose="020B0604020202020204" charset="0"/>
              </a:rPr>
              <a:t> new </a:t>
            </a:r>
            <a:r>
              <a:rPr lang="fr-CA" sz="2400" err="1">
                <a:latin typeface="League Spartan" panose="020B0604020202020204" charset="0"/>
                <a:cs typeface="League Spartan" panose="020B0604020202020204" charset="0"/>
              </a:rPr>
              <a:t>things</a:t>
            </a:r>
            <a:endParaRPr lang="fr-CA" sz="2400">
              <a:latin typeface="League Spartan" panose="020B0604020202020204" charset="0"/>
              <a:cs typeface="League Spartan" panose="020B0604020202020204" charset="0"/>
            </a:endParaRPr>
          </a:p>
          <a:p>
            <a:pPr lvl="3"/>
            <a:r>
              <a:rPr lang="fr-CA" sz="2400" err="1">
                <a:latin typeface="League Spartan" panose="020B0604020202020204" charset="0"/>
                <a:cs typeface="League Spartan" panose="020B0604020202020204" charset="0"/>
              </a:rPr>
              <a:t>Create</a:t>
            </a:r>
            <a:r>
              <a:rPr lang="fr-CA" sz="2400">
                <a:latin typeface="League Spartan" panose="020B0604020202020204" charset="0"/>
                <a:cs typeface="League Spartan" panose="020B0604020202020204" charset="0"/>
              </a:rPr>
              <a:t> new </a:t>
            </a:r>
            <a:r>
              <a:rPr lang="fr-CA" sz="2400" err="1">
                <a:latin typeface="League Spartan" panose="020B0604020202020204" charset="0"/>
                <a:cs typeface="League Spartan" panose="020B0604020202020204" charset="0"/>
              </a:rPr>
              <a:t>memories</a:t>
            </a:r>
            <a:endParaRPr lang="fr-CA" sz="2400">
              <a:latin typeface="League Spartan" panose="020B0604020202020204" charset="0"/>
              <a:cs typeface="League Spartan" panose="020B0604020202020204" charset="0"/>
            </a:endParaRPr>
          </a:p>
          <a:p>
            <a:pPr lvl="3"/>
            <a:r>
              <a:rPr lang="fr-CA" sz="2400" err="1">
                <a:latin typeface="League Spartan" panose="020B0604020202020204" charset="0"/>
                <a:cs typeface="League Spartan" panose="020B0604020202020204" charset="0"/>
              </a:rPr>
              <a:t>Improve</a:t>
            </a:r>
            <a:r>
              <a:rPr lang="fr-CA" sz="2400">
                <a:latin typeface="League Spartan" panose="020B0604020202020204" charset="0"/>
                <a:cs typeface="League Spartan" panose="020B0604020202020204" charset="0"/>
              </a:rPr>
              <a:t> </a:t>
            </a:r>
            <a:r>
              <a:rPr lang="fr-CA" sz="2400" err="1">
                <a:latin typeface="League Spartan" panose="020B0604020202020204" charset="0"/>
                <a:cs typeface="League Spartan" panose="020B0604020202020204" charset="0"/>
              </a:rPr>
              <a:t>vocabulary</a:t>
            </a:r>
            <a:r>
              <a:rPr lang="fr-CA" sz="2400">
                <a:latin typeface="League Spartan" panose="020B0604020202020204" charset="0"/>
                <a:cs typeface="League Spartan" panose="020B0604020202020204" charset="0"/>
              </a:rPr>
              <a:t> and </a:t>
            </a:r>
            <a:r>
              <a:rPr lang="fr-CA" sz="2400" err="1">
                <a:latin typeface="League Spartan" panose="020B0604020202020204" charset="0"/>
                <a:cs typeface="League Spartan" panose="020B0604020202020204" charset="0"/>
              </a:rPr>
              <a:t>language</a:t>
            </a:r>
            <a:r>
              <a:rPr lang="fr-CA" sz="2400">
                <a:latin typeface="League Spartan" panose="020B0604020202020204" charset="0"/>
                <a:cs typeface="League Spartan" panose="020B0604020202020204" charset="0"/>
              </a:rPr>
              <a:t> </a:t>
            </a:r>
            <a:r>
              <a:rPr lang="fr-CA" sz="2400" err="1">
                <a:latin typeface="League Spartan" panose="020B0604020202020204" charset="0"/>
                <a:cs typeface="League Spartan" panose="020B0604020202020204" charset="0"/>
              </a:rPr>
              <a:t>skills</a:t>
            </a:r>
            <a:endParaRPr lang="fr-CA" sz="2400">
              <a:latin typeface="League Spartan" panose="020B0604020202020204" charset="0"/>
              <a:cs typeface="League Spartan" panose="020B0604020202020204" charset="0"/>
            </a:endParaRPr>
          </a:p>
          <a:p>
            <a:pPr>
              <a:buNone/>
            </a:pPr>
            <a:r>
              <a:rPr lang="fr-CA" sz="1400">
                <a:latin typeface="League Spartan" panose="020B0604020202020204" charset="0"/>
                <a:cs typeface="League Spartan" panose="020B0604020202020204" charset="0"/>
              </a:rPr>
              <a:t>														Levinson &amp; </a:t>
            </a:r>
            <a:r>
              <a:rPr lang="fr-CA" sz="1400" err="1">
                <a:latin typeface="League Spartan" panose="020B0604020202020204" charset="0"/>
                <a:cs typeface="League Spartan" panose="020B0604020202020204" charset="0"/>
              </a:rPr>
              <a:t>Sztramko</a:t>
            </a:r>
            <a:endParaRPr lang="fr-CA" sz="140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86414" y="616581"/>
            <a:ext cx="8203259"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2800" b="1">
                <a:latin typeface="Helios Extended" panose="020B0604020202020204" charset="0"/>
                <a:cs typeface="Helios Extended" panose="020B0604020202020204" charset="0"/>
              </a:rPr>
              <a:t>COGNITIVE CHANGES RELATED TO NORMAL AGING</a:t>
            </a:r>
            <a:endParaRPr lang="en-US" sz="28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78966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a:normAutofit/>
          </a:bodyPr>
          <a:lstStyle/>
          <a:p>
            <a:pPr eaLnBrk="1" hangingPunct="1">
              <a:buFont typeface="Arial" panose="020B0604020202020204" pitchFamily="34" charset="0"/>
              <a:buChar char="•"/>
            </a:pPr>
            <a:endParaRPr lang="en-CA" altLang="en-US" sz="3200" b="1">
              <a:latin typeface="League Spartan" panose="020B0604020202020204" charset="0"/>
              <a:cs typeface="League Spartan" panose="020B0604020202020204" charset="0"/>
            </a:endParaRPr>
          </a:p>
          <a:p>
            <a:pPr lvl="1" eaLnBrk="1" hangingPunct="1">
              <a:buFont typeface="Arial" panose="020B0604020202020204" pitchFamily="34" charset="0"/>
              <a:buChar char="•"/>
            </a:pPr>
            <a:r>
              <a:rPr lang="en-CA" altLang="en-US" sz="2800">
                <a:latin typeface="League Spartan" panose="020B0604020202020204" charset="0"/>
                <a:cs typeface="League Spartan" panose="020B0604020202020204" charset="0"/>
              </a:rPr>
              <a:t>Subjective complaints, but no concerns by family</a:t>
            </a:r>
          </a:p>
          <a:p>
            <a:pPr lvl="1" eaLnBrk="1" hangingPunct="1">
              <a:buFont typeface="Arial" panose="020B0604020202020204" pitchFamily="34" charset="0"/>
              <a:buChar char="•"/>
            </a:pPr>
            <a:r>
              <a:rPr lang="en-CA" altLang="en-US" sz="2800">
                <a:latin typeface="League Spartan" panose="020B0604020202020204" charset="0"/>
                <a:cs typeface="League Spartan" panose="020B0604020202020204" charset="0"/>
              </a:rPr>
              <a:t>No objective findings of memory loss</a:t>
            </a:r>
          </a:p>
          <a:p>
            <a:pPr lvl="1" eaLnBrk="1" hangingPunct="1">
              <a:buFont typeface="Arial" panose="020B0604020202020204" pitchFamily="34" charset="0"/>
              <a:buChar char="•"/>
            </a:pPr>
            <a:r>
              <a:rPr lang="en-CA" altLang="en-US" sz="2800">
                <a:latin typeface="League Spartan" panose="020B0604020202020204" charset="0"/>
                <a:cs typeface="League Spartan" panose="020B0604020202020204" charset="0"/>
              </a:rPr>
              <a:t>Information is slower to be retrieved, but comes later</a:t>
            </a:r>
          </a:p>
          <a:p>
            <a:pPr lvl="1" eaLnBrk="1" hangingPunct="1">
              <a:buFont typeface="Arial" panose="020B0604020202020204" pitchFamily="34" charset="0"/>
              <a:buChar char="•"/>
            </a:pPr>
            <a:r>
              <a:rPr lang="en-CA" altLang="en-US" sz="2800">
                <a:latin typeface="League Spartan" panose="020B0604020202020204" charset="0"/>
                <a:cs typeface="League Spartan" panose="020B0604020202020204" charset="0"/>
              </a:rPr>
              <a:t>Cognition does not impact on daily functioning</a:t>
            </a:r>
          </a:p>
          <a:p>
            <a:pPr lvl="1" eaLnBrk="1" hangingPunct="1">
              <a:buFont typeface="Arial" panose="020B0604020202020204" pitchFamily="34" charset="0"/>
              <a:buChar char="•"/>
            </a:pPr>
            <a:endParaRPr lang="en-CA" altLang="en-US" sz="280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35182" y="320159"/>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5400" b="1">
                <a:latin typeface="Helios Extended" panose="020B0604020202020204" charset="0"/>
                <a:cs typeface="Helios Extended" panose="020B0604020202020204" charset="0"/>
              </a:rPr>
              <a:t>NORMAL AGING</a:t>
            </a:r>
            <a:endParaRPr lang="en-US" sz="54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47768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a:normAutofit lnSpcReduction="10000"/>
          </a:bodyPr>
          <a:lstStyle/>
          <a:p>
            <a:pPr lvl="1">
              <a:buFont typeface="Arial" panose="020B0604020202020204" pitchFamily="34" charset="0"/>
              <a:buChar char="•"/>
            </a:pPr>
            <a:r>
              <a:rPr lang="en-CA" altLang="en-US">
                <a:latin typeface="League Spartan" panose="020B0604020202020204" charset="0"/>
                <a:cs typeface="League Spartan" panose="020B0604020202020204" charset="0"/>
              </a:rPr>
              <a:t>Challenging the brain</a:t>
            </a:r>
          </a:p>
          <a:p>
            <a:pPr lvl="1" eaLnBrk="1" hangingPunct="1">
              <a:buFont typeface="Arial" panose="020B0604020202020204" pitchFamily="34" charset="0"/>
              <a:buChar char="•"/>
            </a:pPr>
            <a:endParaRPr lang="en-CA" altLang="en-US">
              <a:latin typeface="League Spartan" panose="020B0604020202020204" charset="0"/>
              <a:cs typeface="League Spartan" panose="020B0604020202020204" charset="0"/>
            </a:endParaRPr>
          </a:p>
          <a:p>
            <a:pPr lvl="1" eaLnBrk="1" hangingPunct="1">
              <a:buFont typeface="Arial" panose="020B0604020202020204" pitchFamily="34" charset="0"/>
              <a:buChar char="•"/>
            </a:pPr>
            <a:r>
              <a:rPr lang="en-CA" altLang="en-US">
                <a:latin typeface="League Spartan" panose="020B0604020202020204" charset="0"/>
                <a:cs typeface="League Spartan" panose="020B0604020202020204" charset="0"/>
              </a:rPr>
              <a:t>Being socially active</a:t>
            </a:r>
          </a:p>
          <a:p>
            <a:pPr lvl="1" eaLnBrk="1" hangingPunct="1">
              <a:buFont typeface="Arial" panose="020B0604020202020204" pitchFamily="34" charset="0"/>
              <a:buChar char="•"/>
            </a:pPr>
            <a:endParaRPr lang="en-CA" altLang="en-US">
              <a:latin typeface="League Spartan" panose="020B0604020202020204" charset="0"/>
              <a:cs typeface="League Spartan" panose="020B0604020202020204" charset="0"/>
            </a:endParaRPr>
          </a:p>
          <a:p>
            <a:pPr lvl="1" eaLnBrk="1" hangingPunct="1">
              <a:buFont typeface="Arial" panose="020B0604020202020204" pitchFamily="34" charset="0"/>
              <a:buChar char="•"/>
            </a:pPr>
            <a:r>
              <a:rPr lang="en-CA" altLang="en-US">
                <a:latin typeface="League Spartan" panose="020B0604020202020204" charset="0"/>
                <a:cs typeface="League Spartan" panose="020B0604020202020204" charset="0"/>
              </a:rPr>
              <a:t>Choosing a healthy lifestyle:</a:t>
            </a:r>
          </a:p>
          <a:p>
            <a:pPr lvl="2" eaLnBrk="1" hangingPunct="1">
              <a:buFont typeface="Wingdings" panose="05000000000000000000" pitchFamily="2" charset="2"/>
              <a:buChar char="§"/>
            </a:pPr>
            <a:r>
              <a:rPr lang="en-CA" altLang="en-US">
                <a:latin typeface="League Spartan" panose="020B0604020202020204" charset="0"/>
                <a:cs typeface="League Spartan" panose="020B0604020202020204" charset="0"/>
              </a:rPr>
              <a:t>Healthy food choices, </a:t>
            </a:r>
          </a:p>
          <a:p>
            <a:pPr lvl="2" eaLnBrk="1" hangingPunct="1">
              <a:buFont typeface="Wingdings" panose="05000000000000000000" pitchFamily="2" charset="2"/>
              <a:buChar char="§"/>
            </a:pPr>
            <a:r>
              <a:rPr lang="en-CA" altLang="en-US">
                <a:latin typeface="League Spartan" panose="020B0604020202020204" charset="0"/>
                <a:cs typeface="League Spartan" panose="020B0604020202020204" charset="0"/>
              </a:rPr>
              <a:t>Regular physical activity, </a:t>
            </a:r>
          </a:p>
          <a:p>
            <a:pPr lvl="2" eaLnBrk="1" hangingPunct="1">
              <a:buFont typeface="Wingdings" panose="05000000000000000000" pitchFamily="2" charset="2"/>
              <a:buChar char="§"/>
            </a:pPr>
            <a:r>
              <a:rPr lang="en-CA" altLang="en-US">
                <a:latin typeface="League Spartan" panose="020B0604020202020204" charset="0"/>
                <a:cs typeface="League Spartan" panose="020B0604020202020204" charset="0"/>
              </a:rPr>
              <a:t>Managing vascular risk factors – HTN, diabetes, </a:t>
            </a:r>
            <a:r>
              <a:rPr lang="en-CA" altLang="en-US" err="1">
                <a:latin typeface="League Spartan" panose="020B0604020202020204" charset="0"/>
                <a:cs typeface="League Spartan" panose="020B0604020202020204" charset="0"/>
              </a:rPr>
              <a:t>ect</a:t>
            </a:r>
            <a:r>
              <a:rPr lang="en-CA" altLang="en-US">
                <a:latin typeface="League Spartan" panose="020B0604020202020204" charset="0"/>
                <a:cs typeface="League Spartan" panose="020B0604020202020204" charset="0"/>
              </a:rPr>
              <a:t>  </a:t>
            </a:r>
          </a:p>
          <a:p>
            <a:pPr lvl="2" eaLnBrk="1" hangingPunct="1">
              <a:buFont typeface="Wingdings" panose="05000000000000000000" pitchFamily="2" charset="2"/>
              <a:buChar char="§"/>
            </a:pPr>
            <a:r>
              <a:rPr lang="en-CA" altLang="en-US">
                <a:latin typeface="League Spartan" panose="020B0604020202020204" charset="0"/>
                <a:cs typeface="League Spartan" panose="020B0604020202020204" charset="0"/>
              </a:rPr>
              <a:t>Reducing stress </a:t>
            </a:r>
          </a:p>
          <a:p>
            <a:pPr lvl="2" eaLnBrk="1" hangingPunct="1">
              <a:buFont typeface="Wingdings" panose="05000000000000000000" pitchFamily="2" charset="2"/>
              <a:buChar char="§"/>
            </a:pPr>
            <a:r>
              <a:rPr lang="en-CA" altLang="en-US">
                <a:latin typeface="League Spartan" panose="020B0604020202020204" charset="0"/>
                <a:cs typeface="League Spartan" panose="020B0604020202020204" charset="0"/>
              </a:rPr>
              <a:t>Getting enough sleep</a:t>
            </a:r>
          </a:p>
          <a:p>
            <a:pPr lvl="2" eaLnBrk="1" hangingPunct="1">
              <a:buFont typeface="Wingdings" panose="05000000000000000000" pitchFamily="2" charset="2"/>
              <a:buChar char="§"/>
            </a:pPr>
            <a:r>
              <a:rPr lang="en-CA" altLang="en-US">
                <a:latin typeface="League Spartan" panose="020B0604020202020204" charset="0"/>
                <a:cs typeface="League Spartan" panose="020B0604020202020204" charset="0"/>
              </a:rPr>
              <a:t>Quitting or avoiding smoking</a:t>
            </a:r>
          </a:p>
          <a:p>
            <a:pPr lvl="2" eaLnBrk="1" hangingPunct="1">
              <a:buFont typeface="Wingdings" panose="05000000000000000000" pitchFamily="2" charset="2"/>
              <a:buChar char="§"/>
            </a:pPr>
            <a:r>
              <a:rPr lang="en-CA" altLang="en-US">
                <a:latin typeface="League Spartan" panose="020B0604020202020204" charset="0"/>
                <a:cs typeface="League Spartan" panose="020B0604020202020204" charset="0"/>
              </a:rPr>
              <a:t>Avoiding excessive alcohol consumption</a:t>
            </a:r>
          </a:p>
          <a:p>
            <a:pPr lvl="1" eaLnBrk="1" hangingPunct="1">
              <a:buFont typeface="Arial" panose="020B0604020202020204" pitchFamily="34" charset="0"/>
              <a:buChar char="•"/>
            </a:pPr>
            <a:endParaRPr lang="en-CA" altLang="en-US">
              <a:latin typeface="League Spartan" panose="020B0604020202020204" charset="0"/>
              <a:cs typeface="League Spartan" panose="020B0604020202020204" charset="0"/>
            </a:endParaRPr>
          </a:p>
          <a:p>
            <a:pPr lvl="1" eaLnBrk="1" hangingPunct="1">
              <a:buFont typeface="Arial" panose="020B0604020202020204" pitchFamily="34" charset="0"/>
              <a:buChar char="•"/>
            </a:pPr>
            <a:r>
              <a:rPr lang="en-CA" altLang="en-US">
                <a:latin typeface="League Spartan" panose="020B0604020202020204" charset="0"/>
                <a:cs typeface="League Spartan" panose="020B0604020202020204" charset="0"/>
              </a:rPr>
              <a:t>Protect the head		                                                                              (Alzheimer’s Society)</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74839" y="459827"/>
            <a:ext cx="8297961"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000" b="1">
                <a:latin typeface="Helios Extended" panose="020B0604020202020204" charset="0"/>
                <a:cs typeface="Helios Extended" panose="020B0604020202020204" charset="0"/>
              </a:rPr>
              <a:t>KEEPING THE AGING BRAIN HEALTHY</a:t>
            </a:r>
            <a:endParaRPr lang="en-US" sz="32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36333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2" descr="Progression from normal aging to Alzheimer's disease or another dementia">
            <a:extLst>
              <a:ext uri="{FF2B5EF4-FFF2-40B4-BE49-F238E27FC236}">
                <a16:creationId xmlns:a16="http://schemas.microsoft.com/office/drawing/2014/main" id="{23F53047-A0CF-48CB-95C0-7B7BA3E576E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11583" y="1595922"/>
            <a:ext cx="8168833" cy="4604251"/>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5604" name="TextBox 5">
            <a:extLst>
              <a:ext uri="{FF2B5EF4-FFF2-40B4-BE49-F238E27FC236}">
                <a16:creationId xmlns:a16="http://schemas.microsoft.com/office/drawing/2014/main" id="{D7EC5436-3139-43EA-93CA-8FC6689CE26B}"/>
              </a:ext>
            </a:extLst>
          </p:cNvPr>
          <p:cNvSpPr txBox="1">
            <a:spLocks noChangeArrowheads="1"/>
          </p:cNvSpPr>
          <p:nvPr/>
        </p:nvSpPr>
        <p:spPr bwMode="auto">
          <a:xfrm>
            <a:off x="1981200" y="6315922"/>
            <a:ext cx="8305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1200">
                <a:latin typeface="Calibri" panose="020F0502020204030204" pitchFamily="34" charset="0"/>
              </a:rPr>
              <a:t>http://www.alz.uci.edu/alzheimers-disease/what-is-alzheimers/mild-cognitive-impairment/</a:t>
            </a:r>
          </a:p>
        </p:txBody>
      </p:sp>
      <p:sp>
        <p:nvSpPr>
          <p:cNvPr id="3" name="Title 1">
            <a:extLst>
              <a:ext uri="{FF2B5EF4-FFF2-40B4-BE49-F238E27FC236}">
                <a16:creationId xmlns:a16="http://schemas.microsoft.com/office/drawing/2014/main" id="{56088E89-0A08-7D76-31EC-A9BA3BCA7177}"/>
              </a:ext>
            </a:extLst>
          </p:cNvPr>
          <p:cNvSpPr txBox="1">
            <a:spLocks/>
          </p:cNvSpPr>
          <p:nvPr/>
        </p:nvSpPr>
        <p:spPr>
          <a:xfrm>
            <a:off x="2616966" y="587149"/>
            <a:ext cx="8305801"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2800" b="1">
                <a:latin typeface="Helios Extended" panose="020B0604020202020204" charset="0"/>
                <a:cs typeface="Helios Extended" panose="020B0604020202020204" charset="0"/>
              </a:rPr>
              <a:t>PROGRESSION FROM NORMAL AGING TO DEMENTIA</a:t>
            </a:r>
            <a:endParaRPr lang="en-US" sz="16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63CEF075-C3E3-D668-82BB-B7A69FD4E265}"/>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lIns="91440" tIns="45720" rIns="91440" bIns="45720" anchor="t">
            <a:normAutofit/>
          </a:bodyPr>
          <a:lstStyle/>
          <a:p>
            <a:pPr marL="227965" indent="-227965"/>
            <a:r>
              <a:rPr lang="en-US" altLang="en-US" sz="2100">
                <a:latin typeface="League Spartan"/>
                <a:cs typeface="League Spartan" panose="020B0604020202020204" charset="0"/>
              </a:rPr>
              <a:t>Also known as Mild Neurocognitive Disorder (DSM-5-TR)</a:t>
            </a:r>
            <a:endParaRPr lang="en-US" sz="2100">
              <a:latin typeface="League Spartan"/>
            </a:endParaRPr>
          </a:p>
          <a:p>
            <a:pPr marL="227965" indent="-227965"/>
            <a:r>
              <a:rPr lang="en-US" altLang="en-US">
                <a:latin typeface="League Spartan" panose="020B0604020202020204" charset="0"/>
                <a:cs typeface="League Spartan" panose="020B0604020202020204" charset="0"/>
              </a:rPr>
              <a:t>A clinical condition in which a person may have problems with: </a:t>
            </a:r>
          </a:p>
          <a:p>
            <a:pPr marL="494665" lvl="1" indent="-189865">
              <a:buFont typeface="Wingdings" panose="05000000000000000000" pitchFamily="2" charset="2"/>
              <a:buChar char="§"/>
            </a:pPr>
            <a:r>
              <a:rPr lang="en-US" altLang="en-US" b="1">
                <a:latin typeface="League Spartan" panose="020B0604020202020204" charset="0"/>
                <a:cs typeface="League Spartan" panose="020B0604020202020204" charset="0"/>
              </a:rPr>
              <a:t>Memory</a:t>
            </a:r>
            <a:r>
              <a:rPr lang="en-US" altLang="en-US">
                <a:latin typeface="League Spartan" panose="020B0604020202020204" charset="0"/>
                <a:cs typeface="League Spartan" panose="020B0604020202020204" charset="0"/>
              </a:rPr>
              <a:t> (ex: Forgetting info such as appointments, conversations or recent events)</a:t>
            </a:r>
          </a:p>
          <a:p>
            <a:pPr marL="494665" lvl="1" indent="-189865">
              <a:buFont typeface="Wingdings" panose="05000000000000000000" pitchFamily="2" charset="2"/>
              <a:buChar char="§"/>
            </a:pPr>
            <a:r>
              <a:rPr lang="en-US" altLang="en-US" b="1">
                <a:latin typeface="League Spartan" panose="020B0604020202020204" charset="0"/>
                <a:cs typeface="League Spartan" panose="020B0604020202020204" charset="0"/>
              </a:rPr>
              <a:t>Impaired thinking </a:t>
            </a:r>
            <a:r>
              <a:rPr lang="en-US" altLang="en-US">
                <a:latin typeface="League Spartan" panose="020B0604020202020204" charset="0"/>
                <a:cs typeface="League Spartan" panose="020B0604020202020204" charset="0"/>
              </a:rPr>
              <a:t>(ex: Losing train of thought, difficulty organizing or planning) </a:t>
            </a:r>
          </a:p>
          <a:p>
            <a:pPr marL="494665" lvl="1" indent="-189865">
              <a:buFont typeface="Wingdings" panose="05000000000000000000" pitchFamily="2" charset="2"/>
              <a:buChar char="§"/>
            </a:pPr>
            <a:r>
              <a:rPr lang="en-US" altLang="en-US" b="1">
                <a:latin typeface="League Spartan" panose="020B0604020202020204" charset="0"/>
                <a:cs typeface="League Spartan" panose="020B0604020202020204" charset="0"/>
              </a:rPr>
              <a:t>Language difficulties </a:t>
            </a:r>
            <a:r>
              <a:rPr lang="en-US" altLang="en-US">
                <a:latin typeface="League Spartan" panose="020B0604020202020204" charset="0"/>
                <a:cs typeface="League Spartan" panose="020B0604020202020204" charset="0"/>
              </a:rPr>
              <a:t>(ex: Trouble finding the right word) </a:t>
            </a:r>
          </a:p>
          <a:p>
            <a:pPr marL="494665" lvl="1" indent="-189865">
              <a:buFont typeface="Wingdings" panose="05000000000000000000" pitchFamily="2" charset="2"/>
              <a:buChar char="§"/>
            </a:pPr>
            <a:r>
              <a:rPr lang="en-US" altLang="en-US" b="1">
                <a:latin typeface="League Spartan" panose="020B0604020202020204" charset="0"/>
                <a:cs typeface="League Spartan" panose="020B0604020202020204" charset="0"/>
              </a:rPr>
              <a:t>Disorientation in time and space </a:t>
            </a:r>
            <a:r>
              <a:rPr lang="en-US" altLang="en-US">
                <a:latin typeface="League Spartan" panose="020B0604020202020204" charset="0"/>
                <a:cs typeface="League Spartan" panose="020B0604020202020204" charset="0"/>
              </a:rPr>
              <a:t>(ex: Getting lost in a familiar environment) </a:t>
            </a:r>
          </a:p>
          <a:p>
            <a:pPr marL="494665" lvl="1" indent="-189865">
              <a:buFont typeface="Wingdings" panose="05000000000000000000" pitchFamily="2" charset="2"/>
              <a:buChar char="§"/>
            </a:pPr>
            <a:r>
              <a:rPr lang="en-US" altLang="en-US" b="1">
                <a:latin typeface="League Spartan" panose="020B0604020202020204" charset="0"/>
                <a:cs typeface="League Spartan" panose="020B0604020202020204" charset="0"/>
              </a:rPr>
              <a:t>Poor judgment </a:t>
            </a:r>
            <a:r>
              <a:rPr lang="en-US" altLang="en-US">
                <a:latin typeface="League Spartan" panose="020B0604020202020204" charset="0"/>
                <a:cs typeface="League Spartan" panose="020B0604020202020204" charset="0"/>
              </a:rPr>
              <a:t>(ex: Wearing a jacket on hot summer day)</a:t>
            </a:r>
          </a:p>
          <a:p>
            <a:pPr marL="494665" lvl="1" indent="-189865">
              <a:buFont typeface="Wingdings" panose="05000000000000000000" pitchFamily="2" charset="2"/>
              <a:buChar char="§"/>
            </a:pPr>
            <a:r>
              <a:rPr lang="en-US" altLang="en-US" b="1">
                <a:latin typeface="League Spartan" panose="020B0604020202020204" charset="0"/>
                <a:cs typeface="League Spartan" panose="020B0604020202020204" charset="0"/>
              </a:rPr>
              <a:t>Impaired depth perception </a:t>
            </a:r>
            <a:r>
              <a:rPr lang="en-US" altLang="en-US">
                <a:latin typeface="League Spartan" panose="020B0604020202020204" charset="0"/>
                <a:cs typeface="League Spartan" panose="020B0604020202020204" charset="0"/>
              </a:rPr>
              <a:t>(ex: Confusing a dark rug for a hole)</a:t>
            </a:r>
          </a:p>
          <a:p>
            <a:pPr marL="227965" indent="-227965">
              <a:buFont typeface="Wingdings" panose="05000000000000000000" pitchFamily="2" charset="2"/>
              <a:buChar char="ü"/>
            </a:pPr>
            <a:r>
              <a:rPr lang="en-US" altLang="en-US">
                <a:latin typeface="League Spartan" panose="020B0604020202020204" charset="0"/>
                <a:cs typeface="League Spartan" panose="020B0604020202020204" charset="0"/>
              </a:rPr>
              <a:t>***</a:t>
            </a:r>
            <a:r>
              <a:rPr lang="en-US" altLang="en-US" b="1">
                <a:latin typeface="League Spartan" panose="020B0604020202020204" charset="0"/>
                <a:cs typeface="League Spartan" panose="020B0604020202020204" charset="0"/>
              </a:rPr>
              <a:t>NO</a:t>
            </a:r>
            <a:r>
              <a:rPr lang="en-US" altLang="en-US">
                <a:latin typeface="League Spartan" panose="020B0604020202020204" charset="0"/>
                <a:cs typeface="League Spartan" panose="020B0604020202020204" charset="0"/>
              </a:rPr>
              <a:t> impact on function</a:t>
            </a:r>
          </a:p>
          <a:p>
            <a:pPr marL="227965" indent="-227965">
              <a:buFont typeface="Wingdings" panose="05000000000000000000" pitchFamily="2" charset="2"/>
              <a:buChar char="ü"/>
            </a:pPr>
            <a:r>
              <a:rPr lang="en-US" altLang="en-US" sz="2100">
                <a:latin typeface="League Spartan"/>
                <a:cs typeface="League Spartan" panose="020B0604020202020204" charset="0"/>
              </a:rPr>
              <a:t>The cognitive deficits are not due to a medical or mental health disorder (ex: depression, hypothyroidism, </a:t>
            </a:r>
            <a:r>
              <a:rPr lang="en-US" altLang="en-US" sz="2100" err="1">
                <a:latin typeface="League Spartan"/>
                <a:cs typeface="League Spartan" panose="020B0604020202020204" charset="0"/>
              </a:rPr>
              <a:t>etc</a:t>
            </a:r>
            <a:r>
              <a:rPr lang="en-US" altLang="en-US" sz="2100">
                <a:latin typeface="League Spartan"/>
                <a:cs typeface="League Spartan" panose="020B0604020202020204" charset="0"/>
              </a:rPr>
              <a:t>).</a:t>
            </a:r>
          </a:p>
          <a:p>
            <a:pPr marL="494665" lvl="1" indent="-189865" eaLnBrk="1" hangingPunct="1">
              <a:buFont typeface="Arial" panose="020B0604020202020204" pitchFamily="34" charset="0"/>
              <a:buChar char="•"/>
            </a:pPr>
            <a:endParaRPr lang="en-CA" altLang="en-US">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74839" y="459827"/>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000" b="1">
                <a:latin typeface="Helios Extended" panose="020B0604020202020204" charset="0"/>
                <a:cs typeface="Helios Extended" panose="020B0604020202020204" charset="0"/>
              </a:rPr>
              <a:t>MILD COGNITIVE IMPAIRMENT (MCI)</a:t>
            </a:r>
            <a:endParaRPr lang="en-US" sz="24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60022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a:normAutofit lnSpcReduction="10000"/>
          </a:bodyPr>
          <a:lstStyle/>
          <a:p>
            <a:r>
              <a:rPr lang="en-US" altLang="en-US" sz="2800">
                <a:latin typeface="League Spartan" panose="020B0604020202020204" charset="0"/>
                <a:cs typeface="League Spartan" panose="020B0604020202020204" charset="0"/>
              </a:rPr>
              <a:t>Conversion over to dementia – 10-15% of persons with MCI progress to dementia each year</a:t>
            </a:r>
          </a:p>
          <a:p>
            <a:endParaRPr lang="en-US" altLang="en-US" sz="2800">
              <a:latin typeface="League Spartan" panose="020B0604020202020204" charset="0"/>
              <a:cs typeface="League Spartan" panose="020B0604020202020204" charset="0"/>
            </a:endParaRPr>
          </a:p>
          <a:p>
            <a:r>
              <a:rPr lang="en-US" altLang="en-US" sz="2800">
                <a:latin typeface="League Spartan" panose="020B0604020202020204" charset="0"/>
                <a:cs typeface="League Spartan" panose="020B0604020202020204" charset="0"/>
              </a:rPr>
              <a:t>No drugs available</a:t>
            </a:r>
          </a:p>
          <a:p>
            <a:endParaRPr lang="en-US" altLang="en-US" sz="2800">
              <a:latin typeface="League Spartan" panose="020B0604020202020204" charset="0"/>
              <a:cs typeface="League Spartan" panose="020B0604020202020204" charset="0"/>
            </a:endParaRPr>
          </a:p>
          <a:p>
            <a:r>
              <a:rPr lang="en-US" altLang="en-US" sz="2800">
                <a:latin typeface="League Spartan" panose="020B0604020202020204" charset="0"/>
                <a:cs typeface="League Spartan" panose="020B0604020202020204" charset="0"/>
              </a:rPr>
              <a:t>Practical memory strategies can be helpful</a:t>
            </a:r>
          </a:p>
          <a:p>
            <a:endParaRPr lang="en-US" altLang="en-US" sz="2800">
              <a:latin typeface="League Spartan" panose="020B0604020202020204" charset="0"/>
              <a:cs typeface="League Spartan" panose="020B0604020202020204" charset="0"/>
            </a:endParaRPr>
          </a:p>
          <a:p>
            <a:r>
              <a:rPr lang="en-US" altLang="en-US" sz="2800">
                <a:latin typeface="League Spartan" panose="020B0604020202020204" charset="0"/>
                <a:cs typeface="League Spartan" panose="020B0604020202020204" charset="0"/>
              </a:rPr>
              <a:t>A diagnosis can lead to acknowledgement and treatment of risk factors for dementia</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74839" y="459827"/>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000" b="1">
                <a:latin typeface="Helios Extended" panose="020B0604020202020204" charset="0"/>
                <a:cs typeface="Helios Extended" panose="020B0604020202020204" charset="0"/>
              </a:rPr>
              <a:t>MILD COGNITIVE IMPAIRMENT (MCI)</a:t>
            </a:r>
            <a:endParaRPr lang="en-US" sz="24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88504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679027"/>
            <a:ext cx="10093124" cy="4447137"/>
          </a:xfrm>
        </p:spPr>
        <p:txBody>
          <a:bodyPr>
            <a:normAutofit fontScale="92500" lnSpcReduction="20000"/>
          </a:bodyPr>
          <a:lstStyle/>
          <a:p>
            <a:r>
              <a:rPr lang="en-CA" altLang="en-US" sz="2800">
                <a:latin typeface="League Spartan" panose="020B0604020202020204" charset="0"/>
                <a:cs typeface="League Spartan" panose="020B0604020202020204" charset="0"/>
              </a:rPr>
              <a:t>Age</a:t>
            </a:r>
          </a:p>
          <a:p>
            <a:r>
              <a:rPr lang="en-CA" altLang="en-US" sz="2800">
                <a:latin typeface="League Spartan" panose="020B0604020202020204" charset="0"/>
                <a:cs typeface="League Spartan" panose="020B0604020202020204" charset="0"/>
              </a:rPr>
              <a:t>Family history</a:t>
            </a:r>
          </a:p>
          <a:p>
            <a:r>
              <a:rPr lang="en-CA" altLang="en-US" sz="2800">
                <a:latin typeface="League Spartan" panose="020B0604020202020204" charset="0"/>
                <a:cs typeface="League Spartan" panose="020B0604020202020204" charset="0"/>
              </a:rPr>
              <a:t>Vascular risk factors (diabetes, hypercholesterolemia, hypertension, metabolic syndrome)</a:t>
            </a:r>
          </a:p>
          <a:p>
            <a:r>
              <a:rPr lang="en-CA" altLang="en-US" sz="2800">
                <a:latin typeface="League Spartan" panose="020B0604020202020204" charset="0"/>
                <a:cs typeface="League Spartan" panose="020B0604020202020204" charset="0"/>
              </a:rPr>
              <a:t>Post stroke</a:t>
            </a:r>
          </a:p>
          <a:p>
            <a:r>
              <a:rPr lang="en-CA" altLang="en-US" sz="2800">
                <a:latin typeface="League Spartan" panose="020B0604020202020204" charset="0"/>
                <a:cs typeface="League Spartan" panose="020B0604020202020204" charset="0"/>
              </a:rPr>
              <a:t>History delirium</a:t>
            </a:r>
          </a:p>
          <a:p>
            <a:r>
              <a:rPr lang="en-CA" altLang="en-US" sz="2800">
                <a:latin typeface="League Spartan" panose="020B0604020202020204" charset="0"/>
                <a:cs typeface="League Spartan" panose="020B0604020202020204" charset="0"/>
              </a:rPr>
              <a:t>Onset of depression after 65 </a:t>
            </a:r>
          </a:p>
          <a:p>
            <a:r>
              <a:rPr lang="en-CA" altLang="en-US" sz="2800">
                <a:latin typeface="League Spartan" panose="020B0604020202020204" charset="0"/>
                <a:cs typeface="League Spartan" panose="020B0604020202020204" charset="0"/>
              </a:rPr>
              <a:t>Head injury</a:t>
            </a:r>
          </a:p>
          <a:p>
            <a:r>
              <a:rPr lang="en-CA" altLang="en-US" sz="2800">
                <a:latin typeface="League Spartan" panose="020B0604020202020204" charset="0"/>
                <a:cs typeface="League Spartan" panose="020B0604020202020204" charset="0"/>
              </a:rPr>
              <a:t>Alcohol abuse</a:t>
            </a:r>
          </a:p>
          <a:p>
            <a:r>
              <a:rPr lang="en-CA" altLang="en-US" sz="2800">
                <a:latin typeface="League Spartan" panose="020B0604020202020204" charset="0"/>
                <a:cs typeface="League Spartan" panose="020B0604020202020204" charset="0"/>
              </a:rPr>
              <a:t>Low education, physical frailty, low social support, never being married</a:t>
            </a:r>
            <a:endParaRPr lang="en-CA" altLang="en-US" sz="900">
              <a:latin typeface="League Spartan" panose="020B0604020202020204" charset="0"/>
              <a:cs typeface="League Spartan" panose="020B0604020202020204" charset="0"/>
            </a:endParaRPr>
          </a:p>
          <a:p>
            <a:pPr marL="0" indent="0">
              <a:buNone/>
            </a:pPr>
            <a:endParaRPr lang="en-CA" altLang="en-US" sz="1600">
              <a:latin typeface="League Spartan" panose="020B0604020202020204" charset="0"/>
              <a:cs typeface="League Spartan" panose="020B0604020202020204" charset="0"/>
            </a:endParaRPr>
          </a:p>
          <a:p>
            <a:pPr marL="0" indent="0">
              <a:buNone/>
            </a:pPr>
            <a:r>
              <a:rPr lang="en-CA" altLang="en-US" sz="1600">
                <a:latin typeface="League Spartan" panose="020B0604020202020204" charset="0"/>
                <a:cs typeface="League Spartan" panose="020B0604020202020204" charset="0"/>
              </a:rPr>
              <a:t>US preventive Services Task Force( 2020): cognitive impairment in Older Adults: Screening)</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74839" y="574127"/>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3200" b="1">
                <a:latin typeface="Helios Extended" panose="020B0604020202020204" charset="0"/>
                <a:cs typeface="Helios Extended" panose="020B0604020202020204" charset="0"/>
              </a:rPr>
              <a:t>RISK FACTORS FOR DEVELOPING DEMENTIA</a:t>
            </a:r>
            <a:endParaRPr lang="en-US" sz="14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80777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679027"/>
            <a:ext cx="10093124" cy="4447137"/>
          </a:xfrm>
        </p:spPr>
        <p:txBody>
          <a:bodyPr>
            <a:normAutofit/>
          </a:bodyPr>
          <a:lstStyle/>
          <a:p>
            <a:pPr lvl="1">
              <a:lnSpc>
                <a:spcPct val="90000"/>
              </a:lnSpc>
              <a:buFont typeface="Arial" panose="020B0604020202020204" pitchFamily="34" charset="0"/>
              <a:buChar char="•"/>
            </a:pPr>
            <a:r>
              <a:rPr lang="en-CA" altLang="en-US" sz="2800" b="1"/>
              <a:t>Substantial cognitive decline from a previous level of performance </a:t>
            </a:r>
            <a:r>
              <a:rPr lang="en-CA" altLang="en-US" sz="2800"/>
              <a:t>in one or more cognitive domains such as memory, orientation, language, perception, performance of motor tasks and ability to plan, organize, sequence or think abstractly. </a:t>
            </a:r>
          </a:p>
          <a:p>
            <a:pPr lvl="1" eaLnBrk="1" hangingPunct="1">
              <a:lnSpc>
                <a:spcPct val="90000"/>
              </a:lnSpc>
              <a:buFont typeface="Arial" panose="020B0604020202020204" pitchFamily="34" charset="0"/>
              <a:buChar char="•"/>
            </a:pPr>
            <a:endParaRPr lang="en-CA" altLang="en-US" sz="2800"/>
          </a:p>
          <a:p>
            <a:pPr lvl="1" eaLnBrk="1" hangingPunct="1">
              <a:lnSpc>
                <a:spcPct val="90000"/>
              </a:lnSpc>
              <a:buFont typeface="Arial" panose="020B0604020202020204" pitchFamily="34" charset="0"/>
              <a:buChar char="•"/>
            </a:pPr>
            <a:r>
              <a:rPr lang="en-CA" altLang="en-US" sz="2800" b="1"/>
              <a:t>The cognitive deficits are sufficient to interfere with one’s ability to perform normal activities (IADLs/ADLs)</a:t>
            </a:r>
            <a:endParaRPr lang="en-CA" altLang="en-US" sz="2800"/>
          </a:p>
          <a:p>
            <a:pPr lvl="1" eaLnBrk="1" hangingPunct="1">
              <a:lnSpc>
                <a:spcPct val="90000"/>
              </a:lnSpc>
              <a:buFont typeface="Times" panose="02020603050405020304" pitchFamily="18" charset="0"/>
              <a:buNone/>
            </a:pPr>
            <a:endParaRPr lang="en-CA" altLang="en-US" sz="2800"/>
          </a:p>
          <a:p>
            <a:pPr lvl="1" eaLnBrk="1" hangingPunct="1">
              <a:lnSpc>
                <a:spcPct val="90000"/>
              </a:lnSpc>
              <a:buFont typeface="Arial" panose="020B0604020202020204" pitchFamily="34" charset="0"/>
              <a:buChar char="•"/>
            </a:pPr>
            <a:r>
              <a:rPr lang="en-CA" altLang="en-US" sz="2800"/>
              <a:t>Commonly caused by changes in the brain related to toxic proteins and/or blood vessel damage in the brain  </a:t>
            </a:r>
          </a:p>
          <a:p>
            <a:pPr lvl="1" eaLnBrk="1" hangingPunct="1">
              <a:lnSpc>
                <a:spcPct val="90000"/>
              </a:lnSpc>
              <a:buFont typeface="Arial" panose="020B0604020202020204" pitchFamily="34" charset="0"/>
              <a:buChar char="•"/>
            </a:pPr>
            <a:endParaRPr lang="en-CA" altLang="en-US" sz="2800"/>
          </a:p>
          <a:p>
            <a:pPr lvl="1" eaLnBrk="1" hangingPunct="1">
              <a:lnSpc>
                <a:spcPct val="90000"/>
              </a:lnSpc>
              <a:buFont typeface="Arial" panose="020B0604020202020204" pitchFamily="34" charset="0"/>
              <a:buChar char="•"/>
            </a:pPr>
            <a:endParaRPr lang="en-CA" altLang="en-US" sz="2800"/>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74839" y="574127"/>
            <a:ext cx="10814493" cy="1104900"/>
          </a:xfrm>
          <a:prstGeom prst="rect">
            <a:avLst/>
          </a:prstGeom>
        </p:spPr>
        <p:txBody>
          <a:bodyPr lIns="91440" tIns="45720" rIns="91440" bIns="45720" anchor="t"/>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000" b="1">
                <a:latin typeface="Helios Extended"/>
                <a:cs typeface="Helios Extended" panose="020B0604020202020204" charset="0"/>
              </a:rPr>
              <a:t>DEMENTIA </a:t>
            </a:r>
            <a:r>
              <a:rPr lang="en-CA" altLang="en-US" sz="1800">
                <a:latin typeface="Helios Extended"/>
                <a:cs typeface="Helios Extended" panose="020B0604020202020204" charset="0"/>
              </a:rPr>
              <a:t>DSM-5-TR criteria for major neurocognitive disorders</a:t>
            </a:r>
            <a:endParaRPr lang="en-US" sz="1400">
              <a:latin typeface="Helios Extended"/>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42330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FF022-479F-42DD-FBD7-ABEB9D4CEB0D}"/>
              </a:ext>
            </a:extLst>
          </p:cNvPr>
          <p:cNvSpPr>
            <a:spLocks noGrp="1"/>
          </p:cNvSpPr>
          <p:nvPr>
            <p:ph type="body" sz="quarter" idx="11"/>
          </p:nvPr>
        </p:nvSpPr>
        <p:spPr>
          <a:xfrm>
            <a:off x="498744" y="3625405"/>
            <a:ext cx="6867256" cy="2844800"/>
          </a:xfrm>
        </p:spPr>
        <p:txBody>
          <a:bodyPr lIns="91440" tIns="45720" rIns="91440" bIns="45720" anchor="t"/>
          <a:lstStyle/>
          <a:p>
            <a:r>
              <a:rPr lang="en-US" sz="1600" b="1" dirty="0">
                <a:latin typeface="Helios Extended"/>
              </a:rPr>
              <a:t>Lisa White </a:t>
            </a:r>
            <a:r>
              <a:rPr lang="en-US" sz="1600" dirty="0">
                <a:latin typeface="Helios Extended"/>
              </a:rPr>
              <a:t>is a Registered Nurse with a Bachelor’s of Science in Nursing from Georgian College and York University’s collaborative Nursing program.  She is currently a member of The Royal’s Geriatric Psychiatry Outreach and </a:t>
            </a:r>
            <a:r>
              <a:rPr lang="en-US" sz="1600" dirty="0" err="1">
                <a:latin typeface="Helios Extended"/>
              </a:rPr>
              <a:t>Behaviour</a:t>
            </a:r>
            <a:r>
              <a:rPr lang="en-US" sz="1600" dirty="0">
                <a:latin typeface="Helios Extended"/>
              </a:rPr>
              <a:t> Supports Ontario (BSO) team.  Prior to this, she worked on the Geriatric Psychiatry inpatient unit at The Royal.  Her initial start in Geriatric Nursing began as a Unit Nurse at The Perley and Rideau Veterans' Health Centre.  Lisa’s passion for advancing care in the Geriatric population and continuing education was the inspiration for her to return to school as a mature student and enter the Nursing profession.</a:t>
            </a:r>
          </a:p>
          <a:p>
            <a:endParaRPr lang="en-US" sz="1400" dirty="0"/>
          </a:p>
        </p:txBody>
      </p:sp>
      <p:sp>
        <p:nvSpPr>
          <p:cNvPr id="4" name="Content Placeholder 3">
            <a:extLst>
              <a:ext uri="{FF2B5EF4-FFF2-40B4-BE49-F238E27FC236}">
                <a16:creationId xmlns:a16="http://schemas.microsoft.com/office/drawing/2014/main" id="{7B6F21A1-4B5F-5953-4874-BF8299EF39AD}"/>
              </a:ext>
            </a:extLst>
          </p:cNvPr>
          <p:cNvSpPr>
            <a:spLocks noGrp="1"/>
          </p:cNvSpPr>
          <p:nvPr>
            <p:ph sz="quarter" idx="12"/>
          </p:nvPr>
        </p:nvSpPr>
        <p:spPr>
          <a:xfrm>
            <a:off x="498744" y="1651005"/>
            <a:ext cx="5029200" cy="609600"/>
          </a:xfrm>
        </p:spPr>
        <p:txBody>
          <a:bodyPr lIns="91440" tIns="45720" rIns="91440" bIns="45720" anchor="t"/>
          <a:lstStyle/>
          <a:p>
            <a:r>
              <a:rPr lang="en-US" sz="4500">
                <a:latin typeface="League Spartan"/>
              </a:rPr>
              <a:t>Lisa</a:t>
            </a:r>
            <a:endParaRPr lang="en-US"/>
          </a:p>
        </p:txBody>
      </p:sp>
      <p:sp>
        <p:nvSpPr>
          <p:cNvPr id="5" name="Content Placeholder 4">
            <a:extLst>
              <a:ext uri="{FF2B5EF4-FFF2-40B4-BE49-F238E27FC236}">
                <a16:creationId xmlns:a16="http://schemas.microsoft.com/office/drawing/2014/main" id="{D51954FC-08E5-BC00-DA86-9E23BA2F3E3A}"/>
              </a:ext>
            </a:extLst>
          </p:cNvPr>
          <p:cNvSpPr>
            <a:spLocks noGrp="1"/>
          </p:cNvSpPr>
          <p:nvPr>
            <p:ph sz="quarter" idx="13"/>
          </p:nvPr>
        </p:nvSpPr>
        <p:spPr>
          <a:xfrm>
            <a:off x="498744" y="2217392"/>
            <a:ext cx="5029200" cy="673936"/>
          </a:xfrm>
        </p:spPr>
        <p:txBody>
          <a:bodyPr lIns="91440" tIns="45720" rIns="91440" bIns="45720" anchor="t"/>
          <a:lstStyle/>
          <a:p>
            <a:r>
              <a:rPr lang="en-US" sz="4500">
                <a:latin typeface="League Spartan"/>
              </a:rPr>
              <a:t>White</a:t>
            </a:r>
            <a:endParaRPr lang="en-US" sz="4500"/>
          </a:p>
        </p:txBody>
      </p:sp>
      <p:sp>
        <p:nvSpPr>
          <p:cNvPr id="6" name="Content Placeholder 5">
            <a:extLst>
              <a:ext uri="{FF2B5EF4-FFF2-40B4-BE49-F238E27FC236}">
                <a16:creationId xmlns:a16="http://schemas.microsoft.com/office/drawing/2014/main" id="{90B2321E-35FC-A50A-E22D-C2FFD0FA985E}"/>
              </a:ext>
            </a:extLst>
          </p:cNvPr>
          <p:cNvSpPr>
            <a:spLocks noGrp="1"/>
          </p:cNvSpPr>
          <p:nvPr>
            <p:ph sz="quarter" idx="14"/>
          </p:nvPr>
        </p:nvSpPr>
        <p:spPr>
          <a:xfrm>
            <a:off x="7556821" y="4687463"/>
            <a:ext cx="4317357" cy="966461"/>
          </a:xfrm>
        </p:spPr>
        <p:txBody>
          <a:bodyPr/>
          <a:lstStyle/>
          <a:p>
            <a:pPr marL="0" marR="0">
              <a:spcBef>
                <a:spcPts val="0"/>
              </a:spcBef>
              <a:spcAft>
                <a:spcPts val="0"/>
              </a:spcAft>
            </a:pPr>
            <a:r>
              <a:rPr lang="en-US" sz="2400" dirty="0">
                <a:effectLst/>
                <a:ea typeface="Calibri" panose="020F0502020204030204" pitchFamily="34" charset="0"/>
                <a:cs typeface="League Spartan" panose="020B0604020202020204" charset="0"/>
              </a:rPr>
              <a:t>GERIATRIC PSYCHIATRY OUTREACH NURSE</a:t>
            </a:r>
          </a:p>
        </p:txBody>
      </p:sp>
      <p:sp>
        <p:nvSpPr>
          <p:cNvPr id="7" name="Content Placeholder 6">
            <a:extLst>
              <a:ext uri="{FF2B5EF4-FFF2-40B4-BE49-F238E27FC236}">
                <a16:creationId xmlns:a16="http://schemas.microsoft.com/office/drawing/2014/main" id="{04A08E5E-00E6-90BA-75C3-E50985B711AD}"/>
              </a:ext>
            </a:extLst>
          </p:cNvPr>
          <p:cNvSpPr>
            <a:spLocks noGrp="1"/>
          </p:cNvSpPr>
          <p:nvPr>
            <p:ph sz="quarter" idx="15"/>
          </p:nvPr>
        </p:nvSpPr>
        <p:spPr>
          <a:xfrm>
            <a:off x="7957997" y="5509223"/>
            <a:ext cx="3581400" cy="966460"/>
          </a:xfrm>
        </p:spPr>
        <p:txBody>
          <a:bodyPr/>
          <a:lstStyle/>
          <a:p>
            <a:r>
              <a:rPr lang="en-US"/>
              <a:t>THE ROYAL OTTAWA</a:t>
            </a:r>
          </a:p>
        </p:txBody>
      </p:sp>
      <p:cxnSp>
        <p:nvCxnSpPr>
          <p:cNvPr id="16" name="Straight Connector 15">
            <a:extLst>
              <a:ext uri="{FF2B5EF4-FFF2-40B4-BE49-F238E27FC236}">
                <a16:creationId xmlns:a16="http://schemas.microsoft.com/office/drawing/2014/main" id="{16A5B89E-FFA5-1190-9445-0356573AC56C}"/>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197F8E8C-1451-DE69-D2CC-8071FB30A97A}"/>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itle 1">
            <a:extLst>
              <a:ext uri="{FF2B5EF4-FFF2-40B4-BE49-F238E27FC236}">
                <a16:creationId xmlns:a16="http://schemas.microsoft.com/office/drawing/2014/main" id="{6E6F557E-C85B-0320-AC32-C5BD1DE1CCB6}"/>
              </a:ext>
            </a:extLst>
          </p:cNvPr>
          <p:cNvSpPr txBox="1">
            <a:spLocks/>
          </p:cNvSpPr>
          <p:nvPr/>
        </p:nvSpPr>
        <p:spPr>
          <a:xfrm>
            <a:off x="884767" y="98716"/>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7200" b="1">
                <a:latin typeface="Helios Extended" panose="020B0604020202020204" charset="0"/>
                <a:cs typeface="Helios Extended" panose="020B0604020202020204" charset="0"/>
              </a:rPr>
              <a:t>INTRODUCING</a:t>
            </a:r>
          </a:p>
        </p:txBody>
      </p:sp>
      <p:pic>
        <p:nvPicPr>
          <p:cNvPr id="2" name="Picture 1" descr="A person with sunglasses on her head&#10;&#10;AI-generated content may be incorrect.">
            <a:extLst>
              <a:ext uri="{FF2B5EF4-FFF2-40B4-BE49-F238E27FC236}">
                <a16:creationId xmlns:a16="http://schemas.microsoft.com/office/drawing/2014/main" id="{B1622719-798F-4E24-8D08-C13FC1696EE2}"/>
              </a:ext>
            </a:extLst>
          </p:cNvPr>
          <p:cNvPicPr>
            <a:picLocks noChangeAspect="1"/>
          </p:cNvPicPr>
          <p:nvPr/>
        </p:nvPicPr>
        <p:blipFill>
          <a:blip r:embed="rId3"/>
          <a:stretch>
            <a:fillRect/>
          </a:stretch>
        </p:blipFill>
        <p:spPr>
          <a:xfrm>
            <a:off x="8101953" y="1525309"/>
            <a:ext cx="3312515" cy="29717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95456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679027"/>
            <a:ext cx="10093124" cy="4447137"/>
          </a:xfrm>
        </p:spPr>
        <p:txBody>
          <a:bodyPr>
            <a:normAutofit/>
          </a:bodyPr>
          <a:lstStyle/>
          <a:p>
            <a:r>
              <a:rPr lang="en-CA" altLang="en-US" sz="3200" b="1">
                <a:latin typeface="League Spartan" panose="020B0604020202020204" charset="0"/>
                <a:cs typeface="League Spartan" panose="020B0604020202020204" charset="0"/>
              </a:rPr>
              <a:t>A</a:t>
            </a:r>
            <a:r>
              <a:rPr lang="en-CA" altLang="en-US" sz="2800">
                <a:latin typeface="League Spartan" panose="020B0604020202020204" charset="0"/>
                <a:cs typeface="League Spartan" panose="020B0604020202020204" charset="0"/>
              </a:rPr>
              <a:t>DLs/IADLs </a:t>
            </a:r>
            <a:r>
              <a:rPr lang="en-CA" altLang="en-US" sz="2800" b="1">
                <a:latin typeface="League Spartan" panose="020B0604020202020204" charset="0"/>
                <a:cs typeface="League Spartan" panose="020B0604020202020204" charset="0"/>
              </a:rPr>
              <a:t>– </a:t>
            </a:r>
            <a:r>
              <a:rPr lang="en-CA" altLang="en-US" sz="2800">
                <a:latin typeface="League Spartan" panose="020B0604020202020204" charset="0"/>
                <a:cs typeface="League Spartan" panose="020B0604020202020204" charset="0"/>
              </a:rPr>
              <a:t>Functional ability to carrying out daily activities</a:t>
            </a:r>
          </a:p>
          <a:p>
            <a:pPr eaLnBrk="1" hangingPunct="1"/>
            <a:endParaRPr lang="en-CA" altLang="en-US" sz="2800" b="1">
              <a:latin typeface="League Spartan" panose="020B0604020202020204" charset="0"/>
              <a:cs typeface="League Spartan" panose="020B0604020202020204" charset="0"/>
            </a:endParaRPr>
          </a:p>
          <a:p>
            <a:pPr eaLnBrk="1" hangingPunct="1"/>
            <a:r>
              <a:rPr lang="en-CA" altLang="en-US" sz="3200" b="1">
                <a:latin typeface="League Spartan" panose="020B0604020202020204" charset="0"/>
                <a:cs typeface="League Spartan" panose="020B0604020202020204" charset="0"/>
              </a:rPr>
              <a:t>B</a:t>
            </a:r>
            <a:r>
              <a:rPr lang="en-CA" altLang="en-US" sz="2800">
                <a:latin typeface="League Spartan" panose="020B0604020202020204" charset="0"/>
                <a:cs typeface="League Spartan" panose="020B0604020202020204" charset="0"/>
              </a:rPr>
              <a:t>ehaviour</a:t>
            </a:r>
            <a:r>
              <a:rPr lang="en-CA" altLang="en-US" sz="2800" b="1">
                <a:latin typeface="League Spartan" panose="020B0604020202020204" charset="0"/>
                <a:cs typeface="League Spartan" panose="020B0604020202020204" charset="0"/>
              </a:rPr>
              <a:t>, </a:t>
            </a:r>
            <a:r>
              <a:rPr lang="en-CA" altLang="en-US" sz="2800">
                <a:latin typeface="League Spartan" panose="020B0604020202020204" charset="0"/>
                <a:cs typeface="League Spartan" panose="020B0604020202020204" charset="0"/>
              </a:rPr>
              <a:t>personality, mood</a:t>
            </a:r>
          </a:p>
          <a:p>
            <a:pPr eaLnBrk="1" hangingPunct="1"/>
            <a:endParaRPr lang="en-CA" altLang="en-US" sz="2800">
              <a:latin typeface="League Spartan" panose="020B0604020202020204" charset="0"/>
              <a:cs typeface="League Spartan" panose="020B0604020202020204" charset="0"/>
            </a:endParaRPr>
          </a:p>
          <a:p>
            <a:pPr eaLnBrk="1" hangingPunct="1"/>
            <a:r>
              <a:rPr lang="en-CA" altLang="en-US" sz="3200" b="1">
                <a:latin typeface="League Spartan" panose="020B0604020202020204" charset="0"/>
                <a:cs typeface="League Spartan" panose="020B0604020202020204" charset="0"/>
              </a:rPr>
              <a:t>C</a:t>
            </a:r>
            <a:r>
              <a:rPr lang="en-CA" altLang="en-US" sz="2800">
                <a:latin typeface="League Spartan" panose="020B0604020202020204" charset="0"/>
                <a:cs typeface="League Spartan" panose="020B0604020202020204" charset="0"/>
              </a:rPr>
              <a:t>ognitive Abilities - memory, orientation, language, judgement and reasoning, concentration, ability to sequence tasks,  and motor planning deficits</a:t>
            </a:r>
          </a:p>
          <a:p>
            <a:pPr eaLnBrk="1" hangingPunct="1"/>
            <a:endParaRPr lang="en-CA" altLang="en-US" sz="2800">
              <a:latin typeface="League Spartan" panose="020B0604020202020204" charset="0"/>
              <a:cs typeface="League Spartan" panose="020B0604020202020204" charset="0"/>
            </a:endParaRPr>
          </a:p>
          <a:p>
            <a:pPr eaLnBrk="1" hangingPunct="1"/>
            <a:endParaRPr lang="en-CA" altLang="en-US" sz="280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74839" y="574127"/>
            <a:ext cx="793774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2800" b="1">
                <a:latin typeface="Helios Extended" panose="020B0604020202020204" charset="0"/>
                <a:cs typeface="Helios Extended" panose="020B0604020202020204" charset="0"/>
              </a:rPr>
              <a:t>DEMENTIA IS MUCH MORE THAN MEMORY LOSS</a:t>
            </a:r>
            <a:endParaRPr lang="en-US" sz="9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18870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2" descr="dementia umbrella.jpg">
            <a:extLst>
              <a:ext uri="{FF2B5EF4-FFF2-40B4-BE49-F238E27FC236}">
                <a16:creationId xmlns:a16="http://schemas.microsoft.com/office/drawing/2014/main" id="{C0AA056D-6C05-4F5F-B751-DC286EB37F0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8900" y="518701"/>
            <a:ext cx="7721600" cy="5820597"/>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9940" name="Rectangle 3">
            <a:extLst>
              <a:ext uri="{FF2B5EF4-FFF2-40B4-BE49-F238E27FC236}">
                <a16:creationId xmlns:a16="http://schemas.microsoft.com/office/drawing/2014/main" id="{656856E1-825B-4053-8615-CB34C95D11BF}"/>
              </a:ext>
            </a:extLst>
          </p:cNvPr>
          <p:cNvSpPr>
            <a:spLocks noChangeArrowheads="1"/>
          </p:cNvSpPr>
          <p:nvPr/>
        </p:nvSpPr>
        <p:spPr bwMode="auto">
          <a:xfrm>
            <a:off x="152401" y="5868988"/>
            <a:ext cx="31001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US" altLang="en-US" sz="1200">
                <a:latin typeface="League Spartan" panose="020B0604020202020204" charset="0"/>
                <a:cs typeface="League Spartan" panose="020B0604020202020204" charset="0"/>
              </a:rPr>
              <a:t>Image source: Shutterstock 2012. A </a:t>
            </a:r>
            <a:r>
              <a:rPr lang="en-US" altLang="en-US" sz="1200" err="1">
                <a:latin typeface="League Spartan" panose="020B0604020202020204" charset="0"/>
                <a:cs typeface="League Spartan" panose="020B0604020202020204" charset="0"/>
              </a:rPr>
              <a:t>Dobos</a:t>
            </a:r>
            <a:endParaRPr lang="en-US" altLang="en-US" sz="1200">
              <a:latin typeface="League Spartan" panose="020B0604020202020204" charset="0"/>
              <a:cs typeface="League Spartan" panose="020B0604020202020204" charset="0"/>
            </a:endParaRPr>
          </a:p>
          <a:p>
            <a:pPr>
              <a:spcBef>
                <a:spcPct val="0"/>
              </a:spcBef>
              <a:buClrTx/>
              <a:buFontTx/>
              <a:buNone/>
            </a:pPr>
            <a:r>
              <a:rPr lang="en-US" altLang="en-US" sz="1200">
                <a:latin typeface="League Spartan" panose="020B0604020202020204" charset="0"/>
                <a:cs typeface="League Spartan" panose="020B0604020202020204" charset="0"/>
              </a:rPr>
              <a:t>http://dementianewsforum.com</a:t>
            </a:r>
          </a:p>
          <a:p>
            <a:pPr>
              <a:spcBef>
                <a:spcPct val="0"/>
              </a:spcBef>
              <a:buClrTx/>
              <a:buFontTx/>
              <a:buNone/>
            </a:pPr>
            <a:endParaRPr lang="en-US" altLang="en-US" sz="1200">
              <a:latin typeface="League Spartan" panose="020B0604020202020204" charset="0"/>
              <a:cs typeface="League Spartan" panose="020B0604020202020204"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DBFF8-8671-0100-E72C-8F7A6CB02C3D}"/>
              </a:ext>
            </a:extLst>
          </p:cNvPr>
          <p:cNvSpPr txBox="1">
            <a:spLocks/>
          </p:cNvSpPr>
          <p:nvPr/>
        </p:nvSpPr>
        <p:spPr>
          <a:xfrm>
            <a:off x="609601" y="1583553"/>
            <a:ext cx="3112655" cy="1107100"/>
          </a:xfrm>
          <a:prstGeom prst="rect">
            <a:avLst/>
          </a:prstGeom>
        </p:spPr>
        <p:txBody>
          <a:bodyPr anchor="ctr"/>
          <a:lstStyle>
            <a:lvl1pPr algn="ctr" defTabSz="609585" rtl="0" eaLnBrk="1" latinLnBrk="0" hangingPunct="1">
              <a:spcBef>
                <a:spcPct val="0"/>
              </a:spcBef>
              <a:buNone/>
              <a:defRPr sz="2933" kern="1200">
                <a:solidFill>
                  <a:schemeClr val="tx1"/>
                </a:solidFill>
                <a:latin typeface="+mj-lt"/>
                <a:ea typeface="+mj-ea"/>
                <a:cs typeface="+mj-cs"/>
              </a:defRPr>
            </a:lvl1pPr>
          </a:lstStyle>
          <a:p>
            <a:r>
              <a:rPr lang="en-US" sz="8000" b="1">
                <a:latin typeface="Helios Extended" panose="020B0604020202020204" charset="0"/>
                <a:cs typeface="Helios Extended" panose="020B0604020202020204" charset="0"/>
              </a:rPr>
              <a:t>POLL</a:t>
            </a:r>
          </a:p>
        </p:txBody>
      </p:sp>
      <p:sp>
        <p:nvSpPr>
          <p:cNvPr id="5" name="Content Placeholder 2">
            <a:extLst>
              <a:ext uri="{FF2B5EF4-FFF2-40B4-BE49-F238E27FC236}">
                <a16:creationId xmlns:a16="http://schemas.microsoft.com/office/drawing/2014/main" id="{0AB783DC-E6CC-A34A-098D-91C29E19ED76}"/>
              </a:ext>
            </a:extLst>
          </p:cNvPr>
          <p:cNvSpPr txBox="1">
            <a:spLocks/>
          </p:cNvSpPr>
          <p:nvPr/>
        </p:nvSpPr>
        <p:spPr>
          <a:xfrm>
            <a:off x="5069541" y="847165"/>
            <a:ext cx="6766859" cy="5719794"/>
          </a:xfrm>
          <a:prstGeom prst="rect">
            <a:avLst/>
          </a:prstGeom>
        </p:spPr>
        <p:txBody>
          <a:bodyPr anchor="ctr"/>
          <a:lstStyle>
            <a:lvl1pPr marL="228594" indent="-228594" algn="l" defTabSz="60958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r>
              <a:rPr lang="en-CA" sz="3200">
                <a:latin typeface="League Spartan" panose="020B0604020202020204" charset="0"/>
                <a:cs typeface="League Spartan" panose="020B0604020202020204" charset="0"/>
              </a:rPr>
              <a:t>Difficulties with problem solving, reasoning and hallucination are common early features of which type of dementia:</a:t>
            </a:r>
          </a:p>
          <a:p>
            <a:pPr marL="0" indent="0">
              <a:buFont typeface="Arial" pitchFamily="34" charset="0"/>
              <a:buNone/>
            </a:pPr>
            <a:endParaRPr lang="en-CA" sz="3200">
              <a:latin typeface="League Spartan" panose="020B0604020202020204" charset="0"/>
              <a:cs typeface="League Spartan" panose="020B0604020202020204" charset="0"/>
            </a:endParaRPr>
          </a:p>
          <a:p>
            <a:pPr marL="457200" indent="-457200">
              <a:buFont typeface="Arial" pitchFamily="34" charset="0"/>
              <a:buAutoNum type="alphaUcParenR"/>
            </a:pPr>
            <a:r>
              <a:rPr lang="en-CA" sz="3200" err="1">
                <a:latin typeface="League Spartan" panose="020B0604020202020204" charset="0"/>
                <a:cs typeface="League Spartan" panose="020B0604020202020204" charset="0"/>
              </a:rPr>
              <a:t>Fronto</a:t>
            </a:r>
            <a:r>
              <a:rPr lang="en-CA" sz="3200">
                <a:latin typeface="League Spartan" panose="020B0604020202020204" charset="0"/>
                <a:cs typeface="League Spartan" panose="020B0604020202020204" charset="0"/>
              </a:rPr>
              <a:t>-temporal Dementia</a:t>
            </a:r>
          </a:p>
          <a:p>
            <a:pPr marL="457200" indent="-457200">
              <a:buFont typeface="Arial" pitchFamily="34" charset="0"/>
              <a:buAutoNum type="alphaUcParenR"/>
            </a:pPr>
            <a:r>
              <a:rPr lang="en-CA" sz="3200">
                <a:latin typeface="League Spartan" panose="020B0604020202020204" charset="0"/>
                <a:cs typeface="League Spartan" panose="020B0604020202020204" charset="0"/>
              </a:rPr>
              <a:t>Alzheimer’s Dementia</a:t>
            </a:r>
          </a:p>
          <a:p>
            <a:pPr marL="457200" indent="-457200">
              <a:buFont typeface="Arial" pitchFamily="34" charset="0"/>
              <a:buAutoNum type="alphaUcParenR"/>
            </a:pPr>
            <a:r>
              <a:rPr lang="en-CA" sz="3200">
                <a:latin typeface="League Spartan" panose="020B0604020202020204" charset="0"/>
                <a:cs typeface="League Spartan" panose="020B0604020202020204" charset="0"/>
              </a:rPr>
              <a:t>Vascular Dementia</a:t>
            </a:r>
          </a:p>
          <a:p>
            <a:pPr marL="457200" indent="-457200">
              <a:buFont typeface="Arial" pitchFamily="34" charset="0"/>
              <a:buAutoNum type="alphaUcParenR"/>
            </a:pPr>
            <a:r>
              <a:rPr lang="en-CA" sz="3200">
                <a:latin typeface="League Spartan" panose="020B0604020202020204" charset="0"/>
                <a:cs typeface="League Spartan" panose="020B0604020202020204" charset="0"/>
              </a:rPr>
              <a:t>Lewy-body Dementia</a:t>
            </a:r>
          </a:p>
          <a:p>
            <a:pPr>
              <a:defRPr/>
            </a:pPr>
            <a:endParaRPr lang="en-CA" sz="320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1982333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half" idx="1"/>
            <p:extLst>
              <p:ext uri="{D42A27DB-BD31-4B8C-83A1-F6EECF244321}">
                <p14:modId xmlns:p14="http://schemas.microsoft.com/office/powerpoint/2010/main" val="1346913583"/>
              </p:ext>
            </p:extLst>
          </p:nvPr>
        </p:nvGraphicFramePr>
        <p:xfrm>
          <a:off x="565150" y="1625599"/>
          <a:ext cx="11061700" cy="4572000"/>
        </p:xfrm>
        <a:graphic>
          <a:graphicData uri="http://schemas.openxmlformats.org/drawingml/2006/table">
            <a:tbl>
              <a:tblPr firstRow="1" bandRow="1">
                <a:tableStyleId>{5C22544A-7EE6-4342-B048-85BDC9FD1C3A}</a:tableStyleId>
              </a:tblPr>
              <a:tblGrid>
                <a:gridCol w="4951428">
                  <a:extLst>
                    <a:ext uri="{9D8B030D-6E8A-4147-A177-3AD203B41FA5}">
                      <a16:colId xmlns:a16="http://schemas.microsoft.com/office/drawing/2014/main" val="20000"/>
                    </a:ext>
                  </a:extLst>
                </a:gridCol>
                <a:gridCol w="6110272">
                  <a:extLst>
                    <a:ext uri="{9D8B030D-6E8A-4147-A177-3AD203B41FA5}">
                      <a16:colId xmlns:a16="http://schemas.microsoft.com/office/drawing/2014/main" val="20001"/>
                    </a:ext>
                  </a:extLst>
                </a:gridCol>
              </a:tblGrid>
              <a:tr h="1005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a:t>Alzheimer’s Dementia</a:t>
                      </a:r>
                    </a:p>
                    <a:p>
                      <a:endParaRPr lang="fr-CA"/>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a:t>Most common type – characterised by a progressive decline &amp; short term memory loss.</a:t>
                      </a:r>
                    </a:p>
                    <a:p>
                      <a:endParaRPr lang="fr-CA"/>
                    </a:p>
                  </a:txBody>
                  <a:tcPr/>
                </a:tc>
                <a:extLst>
                  <a:ext uri="{0D108BD9-81ED-4DB2-BD59-A6C34878D82A}">
                    <a16:rowId xmlns:a16="http://schemas.microsoft.com/office/drawing/2014/main" val="10000"/>
                  </a:ext>
                </a:extLst>
              </a:tr>
              <a:tr h="8229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Vascular Dementia</a:t>
                      </a:r>
                    </a:p>
                    <a:p>
                      <a:endParaRPr lang="en-CA" noProof="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Microangiopathic changes leading to cell death. It is characterized by a step wise decline that is unpredictable.</a:t>
                      </a:r>
                    </a:p>
                    <a:p>
                      <a:endParaRPr lang="en-CA" noProof="0"/>
                    </a:p>
                  </a:txBody>
                  <a:tcPr/>
                </a:tc>
                <a:extLst>
                  <a:ext uri="{0D108BD9-81ED-4DB2-BD59-A6C34878D82A}">
                    <a16:rowId xmlns:a16="http://schemas.microsoft.com/office/drawing/2014/main" val="10001"/>
                  </a:ext>
                </a:extLst>
              </a:tr>
              <a:tr h="8229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Fronto-Temporal Dementia</a:t>
                      </a:r>
                    </a:p>
                    <a:p>
                      <a:endParaRPr lang="en-CA" noProof="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Early onset. Short term memory may not be affected. Common deficits: disinhibition, poor judgement changes to language.</a:t>
                      </a:r>
                    </a:p>
                    <a:p>
                      <a:endParaRPr lang="en-CA" noProof="0"/>
                    </a:p>
                  </a:txBody>
                  <a:tcPr/>
                </a:tc>
                <a:extLst>
                  <a:ext uri="{0D108BD9-81ED-4DB2-BD59-A6C34878D82A}">
                    <a16:rowId xmlns:a16="http://schemas.microsoft.com/office/drawing/2014/main" val="10002"/>
                  </a:ext>
                </a:extLst>
              </a:tr>
              <a:tr h="8229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Lewy-Body Dementia</a:t>
                      </a:r>
                    </a:p>
                    <a:p>
                      <a:endParaRPr lang="en-CA" noProof="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Its characterized by a triad symptoms that present in the early stages of the dementia – memory, mobility, visual hallucinations.</a:t>
                      </a:r>
                    </a:p>
                    <a:p>
                      <a:endParaRPr lang="en-CA" noProof="0"/>
                    </a:p>
                  </a:txBody>
                  <a:tcPr/>
                </a:tc>
                <a:extLst>
                  <a:ext uri="{0D108BD9-81ED-4DB2-BD59-A6C34878D82A}">
                    <a16:rowId xmlns:a16="http://schemas.microsoft.com/office/drawing/2014/main" val="10003"/>
                  </a:ext>
                </a:extLst>
              </a:tr>
              <a:tr h="8229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Parkinson’s Disease Dementia</a:t>
                      </a:r>
                    </a:p>
                    <a:p>
                      <a:endParaRPr lang="en-CA" noProof="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sz="1800" noProof="0"/>
                        <a:t>Characterized by slowness of thought and speech combined with cognitive and emotional issues.</a:t>
                      </a:r>
                    </a:p>
                  </a:txBody>
                  <a:tcPr/>
                </a:tc>
                <a:extLst>
                  <a:ext uri="{0D108BD9-81ED-4DB2-BD59-A6C34878D82A}">
                    <a16:rowId xmlns:a16="http://schemas.microsoft.com/office/drawing/2014/main" val="10004"/>
                  </a:ext>
                </a:extLst>
              </a:tr>
            </a:tbl>
          </a:graphicData>
        </a:graphic>
      </p:graphicFrame>
      <p:sp>
        <p:nvSpPr>
          <p:cNvPr id="5" name="Title 1">
            <a:extLst>
              <a:ext uri="{FF2B5EF4-FFF2-40B4-BE49-F238E27FC236}">
                <a16:creationId xmlns:a16="http://schemas.microsoft.com/office/drawing/2014/main" id="{C2695761-BA74-4F62-9D2D-A23C43B8DDA0}"/>
              </a:ext>
            </a:extLst>
          </p:cNvPr>
          <p:cNvSpPr txBox="1">
            <a:spLocks/>
          </p:cNvSpPr>
          <p:nvPr/>
        </p:nvSpPr>
        <p:spPr>
          <a:xfrm>
            <a:off x="2878039" y="320126"/>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800" b="1">
                <a:latin typeface="Helios Extended" panose="020B0604020202020204" charset="0"/>
                <a:cs typeface="Helios Extended" panose="020B0604020202020204" charset="0"/>
              </a:rPr>
              <a:t>TYPES OF DEMENTIA</a:t>
            </a:r>
            <a:endParaRPr lang="en-US" sz="1400" b="1">
              <a:latin typeface="Helios Extended" panose="020B0604020202020204" charset="0"/>
              <a:cs typeface="Helios Extended" panose="020B0604020202020204" charset="0"/>
            </a:endParaRPr>
          </a:p>
        </p:txBody>
      </p:sp>
      <p:cxnSp>
        <p:nvCxnSpPr>
          <p:cNvPr id="7" name="Straight Connector 6">
            <a:extLst>
              <a:ext uri="{FF2B5EF4-FFF2-40B4-BE49-F238E27FC236}">
                <a16:creationId xmlns:a16="http://schemas.microsoft.com/office/drawing/2014/main" id="{19201E07-D14B-557B-765A-1137E56B9E75}"/>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03821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679027"/>
            <a:ext cx="10093124" cy="4447137"/>
          </a:xfrm>
        </p:spPr>
        <p:txBody>
          <a:bodyPr lIns="91440" tIns="45720" rIns="91440" bIns="45720" anchor="t">
            <a:normAutofit/>
          </a:bodyPr>
          <a:lstStyle/>
          <a:p>
            <a:pPr marL="227965" indent="-227965">
              <a:buNone/>
            </a:pPr>
            <a:r>
              <a:rPr lang="en-CA" altLang="en-US" sz="3200">
                <a:latin typeface="League Spartan"/>
                <a:cs typeface="League Spartan" panose="020B0604020202020204" charset="0"/>
              </a:rPr>
              <a:t>Only a physician can give a diagnosis of dementia. </a:t>
            </a:r>
            <a:endParaRPr lang="en-US">
              <a:latin typeface="League Spartan"/>
            </a:endParaRPr>
          </a:p>
          <a:p>
            <a:pPr marL="227965" indent="-227965">
              <a:buFont typeface="Times" panose="02020603050405020304" pitchFamily="18" charset="0"/>
              <a:buNone/>
            </a:pPr>
            <a:endParaRPr lang="en-CA" altLang="en-US" sz="3200">
              <a:latin typeface="League Spartan" panose="020B0604020202020204" charset="0"/>
              <a:cs typeface="League Spartan" panose="020B0604020202020204" charset="0"/>
            </a:endParaRPr>
          </a:p>
          <a:p>
            <a:pPr marL="227965" indent="-227965">
              <a:buNone/>
            </a:pPr>
            <a:r>
              <a:rPr lang="en-CA" altLang="en-US" sz="3200" dirty="0">
                <a:latin typeface="League Spartan"/>
                <a:cs typeface="League Spartan" panose="020B0604020202020204" charset="0"/>
              </a:rPr>
              <a:t>Physician's may order tests to identify potential contributing factors, such underlying medical issues or </a:t>
            </a:r>
            <a:r>
              <a:rPr lang="en-CA" altLang="en-US" sz="3200">
                <a:latin typeface="League Spartan"/>
                <a:cs typeface="League Spartan" panose="020B0604020202020204" charset="0"/>
              </a:rPr>
              <a:t>conduct cognitive testing in addition to performing in </a:t>
            </a:r>
            <a:r>
              <a:rPr lang="en-CA" altLang="en-US" sz="3200" dirty="0">
                <a:latin typeface="League Spartan"/>
                <a:cs typeface="League Spartan" panose="020B0604020202020204" charset="0"/>
              </a:rPr>
              <a:t>person assessments</a:t>
            </a:r>
            <a:endParaRPr lang="en-CA" altLang="en-US" sz="3200" dirty="0">
              <a:latin typeface="League Spartan" panose="020B0604020202020204" charset="0"/>
              <a:cs typeface="League Spartan" panose="020B0604020202020204" charset="0"/>
            </a:endParaRPr>
          </a:p>
          <a:p>
            <a:pPr marL="227965" indent="-227965"/>
            <a:endParaRPr lang="fr-CA" altLang="en-US" sz="320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00239" y="346840"/>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fr-CA" altLang="en-US" sz="4800" b="1">
                <a:latin typeface="Helios Extended" panose="020B0604020202020204" charset="0"/>
                <a:cs typeface="Helios Extended" panose="020B0604020202020204" charset="0"/>
              </a:rPr>
              <a:t>DEMENTIA – DIAGNOSIS</a:t>
            </a:r>
            <a:endParaRPr lang="en-US" sz="11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18066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679027"/>
            <a:ext cx="10093124" cy="4447137"/>
          </a:xfrm>
        </p:spPr>
        <p:txBody>
          <a:bodyPr lIns="91440" tIns="45720" rIns="91440" bIns="45720" anchor="t">
            <a:normAutofit fontScale="77500" lnSpcReduction="20000"/>
          </a:bodyPr>
          <a:lstStyle/>
          <a:p>
            <a:pPr marL="227965" indent="-227965"/>
            <a:r>
              <a:rPr lang="en-CA" altLang="en-US" sz="3200">
                <a:latin typeface="League Spartan" panose="020B0604020202020204" charset="0"/>
                <a:cs typeface="League Spartan" panose="020B0604020202020204" charset="0"/>
              </a:rPr>
              <a:t>Delirium (Infections)</a:t>
            </a:r>
            <a:endParaRPr lang="en-US"/>
          </a:p>
          <a:p>
            <a:pPr marL="227965" indent="-227965"/>
            <a:r>
              <a:rPr lang="en-CA" altLang="en-US" sz="3200">
                <a:latin typeface="League Spartan" panose="020B0604020202020204" charset="0"/>
                <a:cs typeface="League Spartan" panose="020B0604020202020204" charset="0"/>
              </a:rPr>
              <a:t>Depression</a:t>
            </a:r>
          </a:p>
          <a:p>
            <a:pPr marL="227965" indent="-227965"/>
            <a:r>
              <a:rPr lang="en-CA" altLang="en-US" sz="3200">
                <a:latin typeface="League Spartan" panose="020B0604020202020204" charset="0"/>
                <a:cs typeface="League Spartan" panose="020B0604020202020204" charset="0"/>
              </a:rPr>
              <a:t>Medications (side effects, drug interactions, drug overdose)</a:t>
            </a:r>
          </a:p>
          <a:p>
            <a:pPr marL="227965" indent="-227965"/>
            <a:r>
              <a:rPr lang="en-CA" altLang="en-US" sz="3200">
                <a:latin typeface="League Spartan" panose="020B0604020202020204" charset="0"/>
                <a:cs typeface="League Spartan" panose="020B0604020202020204" charset="0"/>
              </a:rPr>
              <a:t>Alcohol and other drugs </a:t>
            </a:r>
          </a:p>
          <a:p>
            <a:pPr marL="227965" indent="-227965"/>
            <a:r>
              <a:rPr lang="en-CA" altLang="en-US" sz="3200">
                <a:latin typeface="League Spartan" panose="020B0604020202020204" charset="0"/>
                <a:cs typeface="League Spartan" panose="020B0604020202020204" charset="0"/>
              </a:rPr>
              <a:t>Concussions/head injury</a:t>
            </a:r>
          </a:p>
          <a:p>
            <a:pPr marL="227965" indent="-227965"/>
            <a:r>
              <a:rPr lang="en-CA" altLang="en-US" sz="3200">
                <a:latin typeface="League Spartan" panose="020B0604020202020204" charset="0"/>
                <a:cs typeface="League Spartan" panose="020B0604020202020204" charset="0"/>
              </a:rPr>
              <a:t>Thyroid conditions</a:t>
            </a:r>
          </a:p>
          <a:p>
            <a:pPr marL="227965" indent="-227965"/>
            <a:r>
              <a:rPr lang="en-CA" altLang="en-US" sz="3200">
                <a:latin typeface="League Spartan"/>
                <a:cs typeface="League Spartan" panose="020B0604020202020204" charset="0"/>
              </a:rPr>
              <a:t>Metabolic disorders (dehydration, kidney failure, COPD)</a:t>
            </a:r>
            <a:endParaRPr lang="en-CA" altLang="en-US" sz="3200">
              <a:latin typeface="League Spartan" panose="020B0604020202020204" charset="0"/>
              <a:cs typeface="League Spartan" panose="020B0604020202020204" charset="0"/>
            </a:endParaRPr>
          </a:p>
          <a:p>
            <a:pPr marL="227965" indent="-227965"/>
            <a:r>
              <a:rPr lang="en-CA" altLang="en-US" sz="3200">
                <a:latin typeface="League Spartan" panose="020B0604020202020204" charset="0"/>
                <a:cs typeface="League Spartan" panose="020B0604020202020204" charset="0"/>
              </a:rPr>
              <a:t>Heart disease</a:t>
            </a:r>
          </a:p>
          <a:p>
            <a:pPr marL="227965" indent="-227965"/>
            <a:r>
              <a:rPr lang="en-CA" altLang="en-US" sz="3200">
                <a:latin typeface="League Spartan" panose="020B0604020202020204" charset="0"/>
                <a:cs typeface="League Spartan" panose="020B0604020202020204" charset="0"/>
              </a:rPr>
              <a:t>Brain disease (ex. tumours)</a:t>
            </a:r>
          </a:p>
          <a:p>
            <a:pPr marL="227965" indent="-227965"/>
            <a:r>
              <a:rPr lang="en-CA" altLang="en-US" sz="3200">
                <a:latin typeface="League Spartan" panose="020B0604020202020204" charset="0"/>
                <a:cs typeface="League Spartan" panose="020B0604020202020204" charset="0"/>
              </a:rPr>
              <a:t>Dietary, vitamin and mineral deficiencies</a:t>
            </a:r>
          </a:p>
          <a:p>
            <a:pPr marL="227965" indent="-227965"/>
            <a:r>
              <a:rPr lang="en-CA" altLang="en-US" sz="3200">
                <a:latin typeface="League Spartan" panose="020B0604020202020204" charset="0"/>
                <a:cs typeface="League Spartan" panose="020B0604020202020204" charset="0"/>
              </a:rPr>
              <a:t>Environmental toxins</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674839" y="574127"/>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2800" b="1">
                <a:latin typeface="Helios Extended" panose="020B0604020202020204" charset="0"/>
                <a:cs typeface="Helios Extended" panose="020B0604020202020204" charset="0"/>
              </a:rPr>
              <a:t>REVERSIBLE CAUSES OF COGNITIVE IMPAIRMENT</a:t>
            </a:r>
            <a:endParaRPr lang="en-US" sz="5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13635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lIns="91440" tIns="45720" rIns="91440" bIns="45720" anchor="t">
            <a:normAutofit/>
          </a:bodyPr>
          <a:lstStyle/>
          <a:p>
            <a:pPr marL="227965" indent="-227965"/>
            <a:r>
              <a:rPr lang="en-CA" altLang="en-US" sz="2100">
                <a:latin typeface="League Spartan"/>
                <a:cs typeface="League Spartan" panose="020B0604020202020204" charset="0"/>
              </a:rPr>
              <a:t>Pharmacotherapy: Cholinesterase inhibitors &amp;  Memantine - NMDA (N-methyl-D-aspartate) receptor antagonist</a:t>
            </a:r>
            <a:endParaRPr lang="en-US" sz="2100">
              <a:latin typeface="League Spartan"/>
            </a:endParaRPr>
          </a:p>
          <a:p>
            <a:pPr marL="227965" indent="-227965"/>
            <a:endParaRPr lang="en-CA" altLang="en-US">
              <a:latin typeface="League Spartan" panose="020B0604020202020204" charset="0"/>
              <a:cs typeface="League Spartan" panose="020B0604020202020204" charset="0"/>
            </a:endParaRPr>
          </a:p>
          <a:p>
            <a:pPr marL="227965" indent="-227965"/>
            <a:r>
              <a:rPr lang="en-CA" altLang="en-US" sz="2100">
                <a:latin typeface="League Spartan"/>
                <a:cs typeface="League Spartan" panose="020B0604020202020204" charset="0"/>
              </a:rPr>
              <a:t>Optimizing brain health</a:t>
            </a:r>
          </a:p>
          <a:p>
            <a:pPr marL="494665" lvl="1" indent="-189865">
              <a:buFont typeface="Wingdings" panose="05000000000000000000" pitchFamily="2" charset="2"/>
              <a:buChar char="Ø"/>
            </a:pPr>
            <a:r>
              <a:rPr lang="en-CA" altLang="en-US" sz="1850">
                <a:latin typeface="League Spartan"/>
                <a:cs typeface="League Spartan" panose="020B0604020202020204" charset="0"/>
              </a:rPr>
              <a:t>Physical activity</a:t>
            </a:r>
          </a:p>
          <a:p>
            <a:pPr marL="494665" lvl="1" indent="-189865">
              <a:buFont typeface="Wingdings" panose="05000000000000000000" pitchFamily="2" charset="2"/>
              <a:buChar char="Ø"/>
            </a:pPr>
            <a:r>
              <a:rPr lang="en-CA" altLang="en-US" sz="1850">
                <a:latin typeface="League Spartan"/>
                <a:cs typeface="League Spartan" panose="020B0604020202020204" charset="0"/>
              </a:rPr>
              <a:t>Social activity</a:t>
            </a:r>
          </a:p>
          <a:p>
            <a:pPr marL="494665" lvl="1" indent="-189865">
              <a:buFont typeface="Wingdings" panose="05000000000000000000" pitchFamily="2" charset="2"/>
              <a:buChar char="Ø"/>
            </a:pPr>
            <a:r>
              <a:rPr lang="en-CA" altLang="en-US" sz="1850">
                <a:latin typeface="League Spartan"/>
                <a:cs typeface="League Spartan" panose="020B0604020202020204" charset="0"/>
              </a:rPr>
              <a:t>Mental stimulation</a:t>
            </a:r>
          </a:p>
          <a:p>
            <a:pPr marL="494665" lvl="1" indent="-189865">
              <a:buFont typeface="Wingdings" panose="05000000000000000000" pitchFamily="2" charset="2"/>
              <a:buChar char="Ø"/>
            </a:pPr>
            <a:endParaRPr lang="en-CA" altLang="en-US">
              <a:latin typeface="League Spartan" panose="020B0604020202020204" charset="0"/>
              <a:cs typeface="League Spartan" panose="020B0604020202020204" charset="0"/>
            </a:endParaRPr>
          </a:p>
          <a:p>
            <a:pPr marL="227965" indent="-227965"/>
            <a:r>
              <a:rPr lang="en-CA" altLang="en-US" sz="2100">
                <a:latin typeface="League Spartan"/>
                <a:cs typeface="League Spartan" panose="020B0604020202020204" charset="0"/>
              </a:rPr>
              <a:t>Non-pharmacological approaches</a:t>
            </a:r>
          </a:p>
          <a:p>
            <a:pPr marL="494665" lvl="1" indent="-189865">
              <a:buFont typeface="Wingdings" panose="05000000000000000000" pitchFamily="2" charset="2"/>
              <a:buChar char="Ø"/>
            </a:pPr>
            <a:r>
              <a:rPr lang="en-CA" altLang="en-US" sz="1850">
                <a:latin typeface="League Spartan"/>
                <a:cs typeface="League Spartan" panose="020B0604020202020204" charset="0"/>
              </a:rPr>
              <a:t>Aromatherapy</a:t>
            </a:r>
          </a:p>
          <a:p>
            <a:pPr marL="494665" lvl="1" indent="-189865">
              <a:buFont typeface="Wingdings" panose="05000000000000000000" pitchFamily="2" charset="2"/>
              <a:buChar char="Ø"/>
            </a:pPr>
            <a:r>
              <a:rPr lang="en-CA" altLang="en-US" sz="1850">
                <a:latin typeface="League Spartan"/>
                <a:cs typeface="League Spartan" panose="020B0604020202020204" charset="0"/>
              </a:rPr>
              <a:t>Music therapy</a:t>
            </a:r>
          </a:p>
          <a:p>
            <a:pPr marL="494665" lvl="1" indent="-189865">
              <a:buFont typeface="Wingdings" panose="05000000000000000000" pitchFamily="2" charset="2"/>
              <a:buChar char="Ø"/>
            </a:pPr>
            <a:r>
              <a:rPr lang="en-CA" altLang="en-US" sz="1850">
                <a:latin typeface="League Spartan"/>
                <a:cs typeface="League Spartan" panose="020B0604020202020204" charset="0"/>
              </a:rPr>
              <a:t>Pet therapy</a:t>
            </a:r>
          </a:p>
          <a:p>
            <a:pPr marL="494665" lvl="1" indent="-189865">
              <a:buFont typeface="Wingdings" panose="05000000000000000000" pitchFamily="2" charset="2"/>
              <a:buChar char="Ø"/>
            </a:pPr>
            <a:r>
              <a:rPr lang="en-CA" altLang="en-US" sz="1850">
                <a:latin typeface="League Spartan"/>
                <a:cs typeface="League Spartan" panose="020B0604020202020204" charset="0"/>
              </a:rPr>
              <a:t>Massage</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00239" y="346840"/>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fr-CA" altLang="en-US" sz="4800" b="1">
                <a:latin typeface="Helios Extended" panose="020B0604020202020204" charset="0"/>
                <a:cs typeface="Helios Extended" panose="020B0604020202020204" charset="0"/>
              </a:rPr>
              <a:t>DEMENTIA – TREATMENT</a:t>
            </a:r>
            <a:endParaRPr lang="en-US" sz="11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77096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7B82A-647B-71D8-BF4E-65530FE09ABF}"/>
              </a:ext>
            </a:extLst>
          </p:cNvPr>
          <p:cNvSpPr>
            <a:spLocks noGrp="1"/>
          </p:cNvSpPr>
          <p:nvPr>
            <p:ph type="title"/>
          </p:nvPr>
        </p:nvSpPr>
        <p:spPr/>
        <p:txBody>
          <a:bodyPr lIns="91440" tIns="45720" rIns="91440" bIns="45720" anchor="t"/>
          <a:lstStyle/>
          <a:p>
            <a:r>
              <a:rPr lang="en-US" sz="2900">
                <a:ea typeface="Calibri"/>
                <a:cs typeface="Calibri"/>
              </a:rPr>
              <a:t>Treating the Client Recognizing Rights</a:t>
            </a:r>
            <a:endParaRPr lang="en-US"/>
          </a:p>
        </p:txBody>
      </p:sp>
      <p:sp>
        <p:nvSpPr>
          <p:cNvPr id="3" name="Content Placeholder 2">
            <a:extLst>
              <a:ext uri="{FF2B5EF4-FFF2-40B4-BE49-F238E27FC236}">
                <a16:creationId xmlns:a16="http://schemas.microsoft.com/office/drawing/2014/main" id="{BF138DC2-1AFE-AAB1-76AC-7E61EB8F21CD}"/>
              </a:ext>
            </a:extLst>
          </p:cNvPr>
          <p:cNvSpPr>
            <a:spLocks noGrp="1"/>
          </p:cNvSpPr>
          <p:nvPr>
            <p:ph idx="1"/>
          </p:nvPr>
        </p:nvSpPr>
        <p:spPr/>
        <p:txBody>
          <a:bodyPr lIns="91440" tIns="45720" rIns="91440" bIns="45720" anchor="t"/>
          <a:lstStyle/>
          <a:p>
            <a:pPr marL="0" indent="0">
              <a:buNone/>
            </a:pPr>
            <a:r>
              <a:rPr lang="en-US" sz="2100" u="sng">
                <a:ea typeface="Calibri"/>
                <a:cs typeface="Calibri"/>
              </a:rPr>
              <a:t>Client Rights</a:t>
            </a:r>
            <a:endParaRPr lang="en-US" u="sng"/>
          </a:p>
          <a:p>
            <a:pPr marL="227965" indent="-227965"/>
            <a:endParaRPr lang="en-US" sz="2100" dirty="0">
              <a:ea typeface="Calibri"/>
              <a:cs typeface="Calibri"/>
            </a:endParaRPr>
          </a:p>
          <a:p>
            <a:pPr marL="227965" indent="-227965">
              <a:spcBef>
                <a:spcPts val="20"/>
              </a:spcBef>
            </a:pPr>
            <a:r>
              <a:rPr lang="en-US" sz="2100">
                <a:ea typeface="Calibri"/>
                <a:cs typeface="Calibri"/>
              </a:rPr>
              <a:t>As we gain better education, access to care, increased visibility and hopefully a reduction of stigma re: dementia we can identify symptoms earlier and begin interventions sooner to more effectively address outcomes improving quality of life</a:t>
            </a:r>
          </a:p>
          <a:p>
            <a:pPr marL="227965" indent="-227965">
              <a:spcBef>
                <a:spcPts val="20"/>
              </a:spcBef>
            </a:pPr>
            <a:endParaRPr lang="en-US" sz="2100" dirty="0">
              <a:ea typeface="Calibri"/>
              <a:cs typeface="Calibri"/>
            </a:endParaRPr>
          </a:p>
          <a:p>
            <a:pPr marL="227965" indent="-227965">
              <a:spcBef>
                <a:spcPts val="20"/>
              </a:spcBef>
            </a:pPr>
            <a:r>
              <a:rPr lang="en-US" sz="2100">
                <a:ea typeface="Calibri"/>
                <a:cs typeface="Calibri"/>
              </a:rPr>
              <a:t>In caring for our Clients we acknowledge their rights ie. Dementia Bill of rights (Bell &amp; Troxel 2013), Canadian Charter of Rights for People with Dementia (2018)</a:t>
            </a:r>
          </a:p>
          <a:p>
            <a:pPr marL="227965" indent="-227965"/>
            <a:endParaRPr lang="en-US" sz="2100">
              <a:ea typeface="Calibri"/>
              <a:cs typeface="Calibri"/>
            </a:endParaRPr>
          </a:p>
        </p:txBody>
      </p:sp>
    </p:spTree>
    <p:extLst>
      <p:ext uri="{BB962C8B-B14F-4D97-AF65-F5344CB8AC3E}">
        <p14:creationId xmlns:p14="http://schemas.microsoft.com/office/powerpoint/2010/main" val="399822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lIns="91440" tIns="45720" rIns="91440" bIns="45720" anchor="t">
            <a:normAutofit fontScale="92500" lnSpcReduction="10000"/>
          </a:bodyPr>
          <a:lstStyle/>
          <a:p>
            <a:pPr marL="227965" indent="-227965">
              <a:lnSpc>
                <a:spcPct val="90000"/>
              </a:lnSpc>
            </a:pPr>
            <a:r>
              <a:rPr lang="en-US" altLang="en-US" sz="2400" b="1">
                <a:latin typeface="League Spartan"/>
                <a:cs typeface="League Spartan" panose="020B0604020202020204" charset="0"/>
              </a:rPr>
              <a:t>Treating the Client &amp; their Caregivers</a:t>
            </a:r>
            <a:endParaRPr lang="en-US"/>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Has the </a:t>
            </a:r>
            <a:r>
              <a:rPr lang="en-US" altLang="en-US" sz="2400" b="1" u="sng">
                <a:latin typeface="League Spartan"/>
                <a:cs typeface="League Spartan" panose="020B0604020202020204" charset="0"/>
              </a:rPr>
              <a:t>diagnosis</a:t>
            </a:r>
            <a:r>
              <a:rPr lang="en-US" altLang="en-US" sz="2400">
                <a:latin typeface="League Spartan"/>
                <a:cs typeface="League Spartan" panose="020B0604020202020204" charset="0"/>
              </a:rPr>
              <a:t> has been clearly established and conveyed?</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Do they </a:t>
            </a:r>
            <a:r>
              <a:rPr lang="en-US" altLang="en-US" sz="2400" b="1" u="sng">
                <a:latin typeface="League Spartan"/>
                <a:cs typeface="League Spartan" panose="020B0604020202020204" charset="0"/>
              </a:rPr>
              <a:t>accept/understand </a:t>
            </a:r>
            <a:r>
              <a:rPr lang="en-US" altLang="en-US" sz="2400">
                <a:latin typeface="League Spartan"/>
                <a:cs typeface="League Spartan" panose="020B0604020202020204" charset="0"/>
              </a:rPr>
              <a:t>diagnosis?</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Do they truly </a:t>
            </a:r>
            <a:r>
              <a:rPr lang="en-US" altLang="en-US" sz="2400" b="1" u="sng">
                <a:latin typeface="League Spartan"/>
                <a:cs typeface="League Spartan" panose="020B0604020202020204" charset="0"/>
              </a:rPr>
              <a:t>accept</a:t>
            </a:r>
            <a:r>
              <a:rPr lang="en-US" altLang="en-US" sz="2400">
                <a:latin typeface="League Spartan"/>
                <a:cs typeface="League Spartan" panose="020B0604020202020204" charset="0"/>
              </a:rPr>
              <a:t> BPSD as involuntary?</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What is their </a:t>
            </a:r>
            <a:r>
              <a:rPr lang="en-US" altLang="en-US" sz="2400" b="1" u="sng">
                <a:latin typeface="League Spartan"/>
                <a:cs typeface="League Spartan" panose="020B0604020202020204" charset="0"/>
              </a:rPr>
              <a:t>level of knowledge </a:t>
            </a:r>
            <a:r>
              <a:rPr lang="en-US" altLang="en-US" sz="2400">
                <a:latin typeface="League Spartan"/>
                <a:cs typeface="League Spartan" panose="020B0604020202020204" charset="0"/>
              </a:rPr>
              <a:t>about the disease?</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Do they have realistic </a:t>
            </a:r>
            <a:r>
              <a:rPr lang="en-US" altLang="en-US" sz="2400" b="1" u="sng">
                <a:latin typeface="League Spartan"/>
                <a:cs typeface="League Spartan" panose="020B0604020202020204" charset="0"/>
              </a:rPr>
              <a:t>strategies and skills </a:t>
            </a:r>
            <a:r>
              <a:rPr lang="en-US" altLang="en-US" sz="2400">
                <a:latin typeface="League Spartan"/>
                <a:cs typeface="League Spartan" panose="020B0604020202020204" charset="0"/>
              </a:rPr>
              <a:t>for dealing with BPSD?</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Do they know how to </a:t>
            </a:r>
            <a:r>
              <a:rPr lang="en-US" altLang="en-US" sz="2400" b="1" u="sng">
                <a:latin typeface="League Spartan"/>
                <a:cs typeface="League Spartan" panose="020B0604020202020204" charset="0"/>
              </a:rPr>
              <a:t>access and utilize </a:t>
            </a:r>
            <a:r>
              <a:rPr lang="en-US" altLang="en-US" sz="2400">
                <a:latin typeface="League Spartan"/>
                <a:cs typeface="League Spartan" panose="020B0604020202020204" charset="0"/>
              </a:rPr>
              <a:t>professionals appropriately?</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What are their </a:t>
            </a:r>
            <a:r>
              <a:rPr lang="en-US" altLang="en-US" sz="2400" b="1" u="sng">
                <a:latin typeface="League Spartan"/>
                <a:cs typeface="League Spartan" panose="020B0604020202020204" charset="0"/>
              </a:rPr>
              <a:t>beliefs</a:t>
            </a:r>
            <a:r>
              <a:rPr lang="en-US" altLang="en-US" sz="2400">
                <a:latin typeface="League Spartan"/>
                <a:cs typeface="League Spartan" panose="020B0604020202020204" charset="0"/>
              </a:rPr>
              <a:t> regarding accepting help?</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What is their level of </a:t>
            </a:r>
            <a:r>
              <a:rPr lang="en-US" altLang="en-US" sz="2400" b="1" u="sng">
                <a:latin typeface="League Spartan"/>
                <a:cs typeface="League Spartan" panose="020B0604020202020204" charset="0"/>
              </a:rPr>
              <a:t>emotional resilience </a:t>
            </a:r>
            <a:r>
              <a:rPr lang="en-US" altLang="en-US" sz="2400">
                <a:latin typeface="League Spartan"/>
                <a:cs typeface="League Spartan" panose="020B0604020202020204" charset="0"/>
              </a:rPr>
              <a:t>or vulnerability?</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What is the history of their relationship – </a:t>
            </a:r>
            <a:r>
              <a:rPr lang="en-US" altLang="en-US" sz="2400" b="1" u="sng">
                <a:latin typeface="League Spartan"/>
                <a:cs typeface="League Spartan" panose="020B0604020202020204" charset="0"/>
              </a:rPr>
              <a:t>love vs duty vs resignation?</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Do they perceive they have </a:t>
            </a:r>
            <a:r>
              <a:rPr lang="en-US" altLang="en-US" sz="2400" b="1" u="sng">
                <a:latin typeface="League Spartan"/>
                <a:cs typeface="League Spartan" panose="020B0604020202020204" charset="0"/>
              </a:rPr>
              <a:t>adequate social support</a:t>
            </a:r>
            <a:r>
              <a:rPr lang="en-US" altLang="en-US" sz="2400" dirty="0">
                <a:latin typeface="League Spartan"/>
                <a:cs typeface="League Spartan" panose="020B0604020202020204" charset="0"/>
              </a:rPr>
              <a:t>?</a:t>
            </a:r>
          </a:p>
          <a:p>
            <a:pPr marL="494665" lvl="1" indent="-189865">
              <a:lnSpc>
                <a:spcPct val="90000"/>
              </a:lnSpc>
              <a:buFont typeface="Arial" panose="020B0604020202020204" pitchFamily="34" charset="0"/>
              <a:buChar char="•"/>
            </a:pPr>
            <a:r>
              <a:rPr lang="en-US" altLang="en-US" sz="2400">
                <a:latin typeface="League Spartan"/>
                <a:cs typeface="League Spartan" panose="020B0604020202020204" charset="0"/>
              </a:rPr>
              <a:t>Do they accurately appraise their own </a:t>
            </a:r>
            <a:r>
              <a:rPr lang="en-US" altLang="en-US" sz="2400" b="1" u="sng">
                <a:latin typeface="League Spartan"/>
                <a:cs typeface="League Spartan" panose="020B0604020202020204" charset="0"/>
              </a:rPr>
              <a:t>physical condition</a:t>
            </a:r>
            <a:r>
              <a:rPr lang="en-US" altLang="en-US" sz="2400">
                <a:latin typeface="League Spartan"/>
                <a:cs typeface="League Spartan" panose="020B0604020202020204" charset="0"/>
              </a:rPr>
              <a:t>?</a:t>
            </a:r>
          </a:p>
          <a:p>
            <a:pPr marL="761365" lvl="2" indent="-151765">
              <a:lnSpc>
                <a:spcPct val="90000"/>
              </a:lnSpc>
              <a:buFont typeface="Times" panose="02020603050405020304" pitchFamily="18" charset="0"/>
              <a:buNone/>
            </a:pPr>
            <a:r>
              <a:rPr lang="en-US" altLang="en-US" sz="2000" dirty="0">
                <a:latin typeface="League Spartan"/>
                <a:cs typeface="League Spartan" panose="020B0604020202020204" charset="0"/>
              </a:rPr>
              <a:t>                          </a:t>
            </a:r>
          </a:p>
          <a:p>
            <a:pPr marL="761365" lvl="2" indent="-151765" algn="r">
              <a:lnSpc>
                <a:spcPct val="90000"/>
              </a:lnSpc>
              <a:buFont typeface="Times" panose="02020603050405020304" pitchFamily="18" charset="0"/>
              <a:buNone/>
            </a:pPr>
            <a:r>
              <a:rPr lang="en-US" altLang="en-US" sz="1700">
                <a:latin typeface="League Spartan"/>
                <a:cs typeface="League Spartan" panose="020B0604020202020204" charset="0"/>
              </a:rPr>
              <a:t>Dr. Joel </a:t>
            </a:r>
            <a:r>
              <a:rPr lang="en-US" altLang="en-US" sz="1700" err="1">
                <a:latin typeface="League Spartan"/>
                <a:cs typeface="League Spartan" panose="020B0604020202020204" charset="0"/>
              </a:rPr>
              <a:t>Sadavoy</a:t>
            </a:r>
            <a:r>
              <a:rPr lang="en-US" altLang="en-US" sz="1700">
                <a:latin typeface="League Spartan"/>
                <a:cs typeface="League Spartan" panose="020B0604020202020204" charset="0"/>
              </a:rPr>
              <a:t> and Dr. Virginia Wesson Reitman Centre Mount Sinai Hospital</a:t>
            </a:r>
            <a:endParaRPr lang="en-US" altLang="en-US" sz="1900">
              <a:latin typeface="League Spartan"/>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00239" y="346840"/>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fr-CA" altLang="en-US" sz="4800" b="1">
                <a:latin typeface="Helios Extended" panose="020B0604020202020204" charset="0"/>
                <a:cs typeface="Helios Extended" panose="020B0604020202020204" charset="0"/>
              </a:rPr>
              <a:t>DEMENTIA – TREATMENT</a:t>
            </a:r>
            <a:endParaRPr lang="en-US" sz="11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69042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a:normAutofit/>
          </a:bodyPr>
          <a:lstStyle/>
          <a:p>
            <a:r>
              <a:rPr lang="en-CA" altLang="en-US" sz="2400">
                <a:latin typeface="League Spartan" panose="020B0604020202020204" charset="0"/>
                <a:cs typeface="League Spartan" panose="020B0604020202020204" charset="0"/>
              </a:rPr>
              <a:t>Health care professionals commonly miss the diagnosis of cognitive impairment or dementia; the prevalence of missed diagnosis ranges from 25% to 90%. </a:t>
            </a:r>
          </a:p>
          <a:p>
            <a:endParaRPr lang="en-CA" altLang="en-US" sz="2400">
              <a:latin typeface="League Spartan" panose="020B0604020202020204" charset="0"/>
              <a:cs typeface="League Spartan" panose="020B0604020202020204" charset="0"/>
            </a:endParaRPr>
          </a:p>
          <a:p>
            <a:r>
              <a:rPr lang="en-CA" altLang="en-US" sz="2400">
                <a:latin typeface="League Spartan" panose="020B0604020202020204" charset="0"/>
                <a:cs typeface="League Spartan" panose="020B0604020202020204" charset="0"/>
              </a:rPr>
              <a:t>Primary Care Physicians may not recognize cognitive impairment until the moderate to severe stage.  </a:t>
            </a:r>
          </a:p>
          <a:p>
            <a:endParaRPr lang="fr-CA" altLang="en-US">
              <a:latin typeface="League Spartan" panose="020B0604020202020204" charset="0"/>
              <a:cs typeface="League Spartan" panose="020B0604020202020204" charset="0"/>
            </a:endParaRPr>
          </a:p>
          <a:p>
            <a:pPr lvl="4">
              <a:buFontTx/>
              <a:buNone/>
            </a:pPr>
            <a:r>
              <a:rPr lang="fr-CA" altLang="en-US" sz="1600">
                <a:latin typeface="League Spartan" panose="020B0604020202020204" charset="0"/>
                <a:cs typeface="League Spartan" panose="020B0604020202020204" charset="0"/>
              </a:rPr>
              <a:t>			                                                                 </a:t>
            </a:r>
          </a:p>
          <a:p>
            <a:pPr lvl="4">
              <a:buFontTx/>
              <a:buNone/>
            </a:pPr>
            <a:endParaRPr lang="fr-CA" altLang="en-US" sz="1600">
              <a:latin typeface="League Spartan" panose="020B0604020202020204" charset="0"/>
              <a:cs typeface="League Spartan" panose="020B0604020202020204" charset="0"/>
            </a:endParaRPr>
          </a:p>
          <a:p>
            <a:pPr lvl="4">
              <a:buFontTx/>
              <a:buNone/>
            </a:pPr>
            <a:endParaRPr lang="fr-CA" altLang="en-US" sz="1600">
              <a:latin typeface="League Spartan" panose="020B0604020202020204" charset="0"/>
              <a:cs typeface="League Spartan" panose="020B0604020202020204" charset="0"/>
            </a:endParaRPr>
          </a:p>
          <a:p>
            <a:pPr lvl="4" algn="r">
              <a:buFontTx/>
              <a:buNone/>
            </a:pPr>
            <a:endParaRPr lang="fr-CA" altLang="en-US" sz="1600">
              <a:latin typeface="League Spartan" panose="020B0604020202020204" charset="0"/>
              <a:cs typeface="League Spartan" panose="020B0604020202020204" charset="0"/>
            </a:endParaRPr>
          </a:p>
          <a:p>
            <a:pPr lvl="4" algn="r">
              <a:buFontTx/>
              <a:buNone/>
            </a:pPr>
            <a:endParaRPr lang="fr-CA" altLang="en-US" sz="1600">
              <a:latin typeface="League Spartan" panose="020B0604020202020204" charset="0"/>
              <a:cs typeface="League Spartan" panose="020B0604020202020204" charset="0"/>
            </a:endParaRPr>
          </a:p>
          <a:p>
            <a:pPr lvl="4" algn="r">
              <a:buFontTx/>
              <a:buNone/>
            </a:pPr>
            <a:r>
              <a:rPr lang="fr-CA" altLang="en-US" sz="1600" err="1">
                <a:latin typeface="League Spartan" panose="020B0604020202020204" charset="0"/>
                <a:cs typeface="League Spartan" panose="020B0604020202020204" charset="0"/>
              </a:rPr>
              <a:t>Tsoi</a:t>
            </a:r>
            <a:r>
              <a:rPr lang="fr-CA" altLang="en-US" sz="1600">
                <a:latin typeface="League Spartan" panose="020B0604020202020204" charset="0"/>
                <a:cs typeface="League Spartan" panose="020B0604020202020204" charset="0"/>
              </a:rPr>
              <a:t>, </a:t>
            </a:r>
            <a:r>
              <a:rPr lang="fr-CA" altLang="en-US" sz="1600" err="1">
                <a:latin typeface="League Spartan" panose="020B0604020202020204" charset="0"/>
                <a:cs typeface="League Spartan" panose="020B0604020202020204" charset="0"/>
              </a:rPr>
              <a:t>K.Chan</a:t>
            </a:r>
            <a:r>
              <a:rPr lang="fr-CA" altLang="en-US" sz="1600">
                <a:latin typeface="League Spartan" panose="020B0604020202020204" charset="0"/>
                <a:cs typeface="League Spartan" panose="020B0604020202020204" charset="0"/>
              </a:rPr>
              <a:t>, J.et al., 2015</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00239" y="346840"/>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fr-CA" altLang="en-US" sz="4800" b="1">
                <a:latin typeface="Helios Extended" panose="020B0604020202020204" charset="0"/>
                <a:cs typeface="Helios Extended" panose="020B0604020202020204" charset="0"/>
              </a:rPr>
              <a:t>UNDETECTED DEMENTIA</a:t>
            </a:r>
            <a:endParaRPr lang="en-US" sz="11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42740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5"/>
          <p:cNvSpPr>
            <a:spLocks noGrp="1"/>
          </p:cNvSpPr>
          <p:nvPr>
            <p:ph type="title"/>
          </p:nvPr>
        </p:nvSpPr>
        <p:spPr bwMode="auto">
          <a:xfrm>
            <a:off x="173621" y="1719170"/>
            <a:ext cx="11844758" cy="1326091"/>
          </a:xfrm>
          <a:noFill/>
          <a:ln>
            <a:noFill/>
            <a:miter lim="800000"/>
            <a:headEnd/>
            <a:tailEnd/>
          </a:ln>
        </p:spPr>
        <p:txBody>
          <a:bodyPr vert="horz" numCol="1" compatLnSpc="1">
            <a:prstTxWarp prst="textNoShape">
              <a:avLst/>
            </a:prstTxWarp>
          </a:bodyPr>
          <a:lstStyle/>
          <a:p>
            <a:pPr algn="ctr"/>
            <a:r>
              <a:rPr lang="en-US" sz="4800" b="1">
                <a:cs typeface="League Spartan" panose="020B0604020202020204" charset="0"/>
              </a:rPr>
              <a:t>DEMENTIA</a:t>
            </a:r>
            <a:br>
              <a:rPr lang="en-US" sz="4000">
                <a:cs typeface="League Spartan" panose="020B0604020202020204" charset="0"/>
              </a:rPr>
            </a:br>
            <a:r>
              <a:rPr lang="en-US" sz="3200">
                <a:cs typeface="League Spartan" panose="020B0604020202020204" charset="0"/>
              </a:rPr>
              <a:t>Cognitive Impairment and BPSD: Assessment and Intervention</a:t>
            </a:r>
            <a:endParaRPr lang="en-US" sz="4000">
              <a:cs typeface="League Spartan" panose="020B0604020202020204" charset="0"/>
            </a:endParaRPr>
          </a:p>
        </p:txBody>
      </p:sp>
      <p:sp>
        <p:nvSpPr>
          <p:cNvPr id="4" name="Subtitle 2">
            <a:extLst>
              <a:ext uri="{FF2B5EF4-FFF2-40B4-BE49-F238E27FC236}">
                <a16:creationId xmlns:a16="http://schemas.microsoft.com/office/drawing/2014/main" id="{6488CD5A-69AD-E9E8-4E49-922F4F69E7AC}"/>
              </a:ext>
            </a:extLst>
          </p:cNvPr>
          <p:cNvSpPr>
            <a:spLocks noGrp="1"/>
          </p:cNvSpPr>
          <p:nvPr/>
        </p:nvSpPr>
        <p:spPr bwMode="auto">
          <a:xfrm>
            <a:off x="3701653" y="3255722"/>
            <a:ext cx="4788695" cy="609600"/>
          </a:xfrm>
          <a:prstGeom prst="rect">
            <a:avLst/>
          </a:prstGeom>
          <a:noFill/>
          <a:ln>
            <a:miter lim="800000"/>
            <a:headEnd/>
            <a:tailEnd/>
          </a:ln>
        </p:spPr>
        <p:txBody>
          <a:bodyPr vert="horz" lIns="91440" tIns="45720" rIns="91440" bIns="45720" numCol="1" anchor="t" compatLnSpc="1">
            <a:prstTxWarp prst="textNoShape">
              <a:avLst/>
            </a:prstTxWarp>
            <a:noAutofit/>
          </a:bodyPr>
          <a:lstStyle>
            <a:lvl1pPr marL="0" indent="0" algn="ctr" defTabSz="609585" rtl="0" eaLnBrk="1" latinLnBrk="0" hangingPunct="1">
              <a:spcBef>
                <a:spcPct val="20000"/>
              </a:spcBef>
              <a:buFont typeface="Arial" pitchFamily="34" charset="0"/>
              <a:buNone/>
              <a:defRPr sz="2933" b="0" kern="1200">
                <a:solidFill>
                  <a:schemeClr val="tx1"/>
                </a:solidFill>
                <a:latin typeface="Helios Extended" panose="020B0604020202020204" charset="0"/>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a:lnSpc>
                <a:spcPct val="90000"/>
              </a:lnSpc>
              <a:spcBef>
                <a:spcPct val="50000"/>
              </a:spcBef>
            </a:pPr>
            <a:r>
              <a:rPr lang="en-CA" altLang="en-US" sz="2000" b="1" dirty="0">
                <a:latin typeface="League Spartan"/>
                <a:cs typeface="Helios Extended" panose="020B0604020202020204" charset="0"/>
              </a:rPr>
              <a:t>Jennifer Koop</a:t>
            </a:r>
            <a:endParaRPr lang="en-US" sz="2000" b="1" dirty="0">
              <a:latin typeface="League Spartan"/>
              <a:cs typeface="Helios Extended" panose="020B0604020202020204" charset="0"/>
            </a:endParaRPr>
          </a:p>
          <a:p>
            <a:pPr>
              <a:lnSpc>
                <a:spcPct val="90000"/>
              </a:lnSpc>
              <a:spcBef>
                <a:spcPct val="50000"/>
              </a:spcBef>
            </a:pPr>
            <a:r>
              <a:rPr lang="en-CA" altLang="en-US" sz="1400" dirty="0">
                <a:latin typeface="League Spartan"/>
                <a:cs typeface="Helios Extended" panose="020B0604020202020204" charset="0"/>
              </a:rPr>
              <a:t>Dementia Behavioural Support Team</a:t>
            </a:r>
          </a:p>
          <a:p>
            <a:pPr>
              <a:lnSpc>
                <a:spcPct val="90000"/>
              </a:lnSpc>
              <a:spcBef>
                <a:spcPct val="50000"/>
              </a:spcBef>
            </a:pPr>
            <a:r>
              <a:rPr lang="en-CA" altLang="en-US" sz="1400" dirty="0">
                <a:latin typeface="League Spartan"/>
                <a:cs typeface="Helios Extended" panose="020B0604020202020204" charset="0"/>
              </a:rPr>
              <a:t>The Ottawa Hospital</a:t>
            </a:r>
          </a:p>
          <a:p>
            <a:pPr>
              <a:lnSpc>
                <a:spcPct val="90000"/>
              </a:lnSpc>
              <a:spcBef>
                <a:spcPct val="50000"/>
              </a:spcBef>
            </a:pPr>
            <a:endParaRPr lang="en-CA" altLang="en-US" sz="1400" dirty="0">
              <a:latin typeface="League Spartan"/>
              <a:cs typeface="Helios Extended" panose="020B0604020202020204" charset="0"/>
            </a:endParaRPr>
          </a:p>
          <a:p>
            <a:pPr>
              <a:lnSpc>
                <a:spcPct val="90000"/>
              </a:lnSpc>
              <a:spcBef>
                <a:spcPct val="50000"/>
              </a:spcBef>
            </a:pPr>
            <a:r>
              <a:rPr lang="en-US" sz="2000" b="1" dirty="0">
                <a:latin typeface="League Spartan" panose="020B0604020202020204"/>
                <a:cs typeface="Segoe UI"/>
              </a:rPr>
              <a:t>Lisa White</a:t>
            </a:r>
            <a:endParaRPr lang="en-US" sz="2000" dirty="0">
              <a:latin typeface="League Spartan" panose="020B0604020202020204"/>
              <a:cs typeface="Segoe UI"/>
            </a:endParaRPr>
          </a:p>
          <a:p>
            <a:pPr>
              <a:lnSpc>
                <a:spcPct val="90000"/>
              </a:lnSpc>
              <a:spcBef>
                <a:spcPct val="50000"/>
              </a:spcBef>
            </a:pPr>
            <a:r>
              <a:rPr lang="en-CA" sz="1400" dirty="0">
                <a:latin typeface="League Spartan" panose="020B0604020202020204"/>
                <a:cs typeface="Segoe UI"/>
              </a:rPr>
              <a:t>Geriatric Psychiatry Outreach Team</a:t>
            </a:r>
            <a:endParaRPr lang="en-US" sz="1400" dirty="0">
              <a:latin typeface="League Spartan" panose="020B0604020202020204"/>
              <a:cs typeface="Segoe UI"/>
            </a:endParaRPr>
          </a:p>
          <a:p>
            <a:pPr>
              <a:lnSpc>
                <a:spcPct val="90000"/>
              </a:lnSpc>
              <a:spcBef>
                <a:spcPct val="50000"/>
              </a:spcBef>
            </a:pPr>
            <a:r>
              <a:rPr lang="en-CA" sz="1400" dirty="0">
                <a:latin typeface="League Spartan" panose="020B0604020202020204"/>
                <a:cs typeface="Segoe UI"/>
              </a:rPr>
              <a:t>Royal Ottawa Mental Health Centre</a:t>
            </a:r>
            <a:endParaRPr lang="en-CA" sz="2900" dirty="0">
              <a:latin typeface="League Spartan" panose="020B060402020202020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lIns="91440" tIns="45720" rIns="91440" bIns="45720" anchor="t">
            <a:normAutofit lnSpcReduction="10000"/>
          </a:bodyPr>
          <a:lstStyle/>
          <a:p>
            <a:pPr marL="227965" indent="-227965"/>
            <a:r>
              <a:rPr lang="en-CA" altLang="en-US" sz="2400">
                <a:latin typeface="League Spartan" panose="020B0604020202020204" charset="0"/>
                <a:cs typeface="League Spartan" panose="020B0604020202020204" charset="0"/>
              </a:rPr>
              <a:t>Lack of time</a:t>
            </a:r>
            <a:endParaRPr lang="en-US"/>
          </a:p>
          <a:p>
            <a:pPr marL="227965" indent="-227965"/>
            <a:r>
              <a:rPr lang="en-CA" altLang="en-US" sz="2400">
                <a:latin typeface="League Spartan" panose="020B0604020202020204" charset="0"/>
                <a:cs typeface="League Spartan" panose="020B0604020202020204" charset="0"/>
              </a:rPr>
              <a:t>Lack of ability to screen for dementia</a:t>
            </a:r>
          </a:p>
          <a:p>
            <a:pPr marL="227965" indent="-227965"/>
            <a:r>
              <a:rPr lang="en-CA" altLang="en-US" sz="2400">
                <a:latin typeface="League Spartan" panose="020B0604020202020204" charset="0"/>
                <a:cs typeface="League Spartan" panose="020B0604020202020204" charset="0"/>
              </a:rPr>
              <a:t>Lack of knowledge about dementia</a:t>
            </a:r>
          </a:p>
          <a:p>
            <a:pPr marL="227965" indent="-227965"/>
            <a:r>
              <a:rPr lang="en-CA" altLang="en-US" sz="2400">
                <a:latin typeface="League Spartan" panose="020B0604020202020204" charset="0"/>
                <a:cs typeface="League Spartan" panose="020B0604020202020204" charset="0"/>
              </a:rPr>
              <a:t>Lack of symptom recognition</a:t>
            </a:r>
          </a:p>
          <a:p>
            <a:pPr marL="227965" indent="-227965"/>
            <a:r>
              <a:rPr lang="en-CA" altLang="en-US" sz="2400">
                <a:latin typeface="League Spartan" panose="020B0604020202020204" charset="0"/>
                <a:cs typeface="League Spartan" panose="020B0604020202020204" charset="0"/>
              </a:rPr>
              <a:t>Belief that early detection increases patient and caregiver distress</a:t>
            </a:r>
          </a:p>
          <a:p>
            <a:pPr marL="227965" indent="-227965">
              <a:buFont typeface="Times" panose="02020603050405020304" pitchFamily="18" charset="0"/>
              <a:buNone/>
            </a:pPr>
            <a:r>
              <a:rPr lang="en-CA" altLang="en-US" sz="2400" dirty="0">
                <a:latin typeface="League Spartan"/>
                <a:cs typeface="League Spartan" panose="020B0604020202020204" charset="0"/>
              </a:rPr>
              <a:t> </a:t>
            </a:r>
          </a:p>
          <a:p>
            <a:pPr marL="227965" indent="-227965">
              <a:buFont typeface="Times" panose="02020603050405020304" pitchFamily="18" charset="0"/>
              <a:buNone/>
            </a:pPr>
            <a:endParaRPr lang="en-CA" altLang="en-US" sz="2400">
              <a:latin typeface="League Spartan" panose="020B0604020202020204" charset="0"/>
              <a:cs typeface="League Spartan" panose="020B0604020202020204" charset="0"/>
            </a:endParaRPr>
          </a:p>
          <a:p>
            <a:pPr marL="227965" indent="-227965">
              <a:buFont typeface="Times" panose="02020603050405020304" pitchFamily="18" charset="0"/>
              <a:buNone/>
            </a:pPr>
            <a:r>
              <a:rPr lang="en-CA" altLang="en-US" sz="2400">
                <a:latin typeface="League Spartan" panose="020B0604020202020204" charset="0"/>
                <a:cs typeface="League Spartan" panose="020B0604020202020204" charset="0"/>
              </a:rPr>
              <a:t>Other possible barriers: </a:t>
            </a:r>
          </a:p>
          <a:p>
            <a:pPr marL="227965" indent="-227965"/>
            <a:r>
              <a:rPr lang="en-CA" altLang="en-US" sz="2400">
                <a:latin typeface="League Spartan" panose="020B0604020202020204" charset="0"/>
                <a:cs typeface="League Spartan" panose="020B0604020202020204" charset="0"/>
              </a:rPr>
              <a:t>Not your role</a:t>
            </a:r>
          </a:p>
          <a:p>
            <a:pPr marL="227965" indent="-227965"/>
            <a:r>
              <a:rPr lang="en-CA" altLang="en-US" sz="2400">
                <a:latin typeface="League Spartan" panose="020B0604020202020204" charset="0"/>
                <a:cs typeface="League Spartan" panose="020B0604020202020204" charset="0"/>
              </a:rPr>
              <a:t>Not sure what to do with information gathered or who to go to?</a:t>
            </a:r>
          </a:p>
          <a:p>
            <a:pPr marL="227965" indent="-227965"/>
            <a:r>
              <a:rPr lang="en-CA" altLang="en-US" sz="2400">
                <a:latin typeface="League Spartan" panose="020B0604020202020204" charset="0"/>
                <a:cs typeface="League Spartan" panose="020B0604020202020204" charset="0"/>
              </a:rPr>
              <a:t>Misconceptions </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00239" y="237794"/>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3000" b="1">
                <a:latin typeface="Helios Extended" panose="020B0604020202020204" charset="0"/>
                <a:cs typeface="Helios Extended" panose="020B0604020202020204" charset="0"/>
              </a:rPr>
              <a:t>BARRIERS TO RECOGNIZING/ASSESSING</a:t>
            </a:r>
          </a:p>
          <a:p>
            <a:pPr algn="l"/>
            <a:r>
              <a:rPr lang="en-CA" altLang="en-US" sz="3000" b="1">
                <a:latin typeface="Helios Extended" panose="020B0604020202020204" charset="0"/>
                <a:cs typeface="Helios Extended" panose="020B0604020202020204" charset="0"/>
              </a:rPr>
              <a:t>COGNITIVE IMPAIRMENT</a:t>
            </a:r>
            <a:endParaRPr lang="en-US" sz="30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35804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BEB978-7F42-A9DC-14B0-F0C641B61485}"/>
              </a:ext>
            </a:extLst>
          </p:cNvPr>
          <p:cNvSpPr>
            <a:spLocks noGrp="1"/>
          </p:cNvSpPr>
          <p:nvPr>
            <p:ph sz="quarter" idx="10"/>
          </p:nvPr>
        </p:nvSpPr>
        <p:spPr/>
        <p:txBody>
          <a:bodyPr/>
          <a:lstStyle/>
          <a:p>
            <a:pPr algn="ctr" eaLnBrk="1" hangingPunct="1">
              <a:lnSpc>
                <a:spcPct val="90000"/>
              </a:lnSpc>
              <a:buFontTx/>
              <a:buNone/>
            </a:pPr>
            <a:r>
              <a:rPr lang="en-CA" altLang="en-US" sz="2800" b="1" u="sng">
                <a:latin typeface="League Spartan" panose="020B0604020202020204" charset="0"/>
                <a:cs typeface="League Spartan" panose="020B0604020202020204" charset="0"/>
              </a:rPr>
              <a:t>Social</a:t>
            </a:r>
            <a:endParaRPr lang="en-CA" altLang="en-US" sz="3200" b="1" u="sng">
              <a:latin typeface="League Spartan" panose="020B0604020202020204" charset="0"/>
              <a:cs typeface="League Spartan" panose="020B0604020202020204" charset="0"/>
            </a:endParaRPr>
          </a:p>
          <a:p>
            <a:pPr algn="ctr" eaLnBrk="1" hangingPunct="1">
              <a:lnSpc>
                <a:spcPct val="90000"/>
              </a:lnSpc>
              <a:buFontTx/>
              <a:buNone/>
            </a:pPr>
            <a:endParaRPr lang="en-CA" altLang="en-US" sz="2000" b="1">
              <a:latin typeface="League Spartan" panose="020B0604020202020204" charset="0"/>
              <a:cs typeface="League Spartan" panose="020B0604020202020204" charset="0"/>
            </a:endParaRPr>
          </a:p>
          <a:p>
            <a:pPr eaLnBrk="1" hangingPunct="1">
              <a:lnSpc>
                <a:spcPct val="90000"/>
              </a:lnSpc>
              <a:buFont typeface="Wingdings" panose="05000000000000000000" pitchFamily="2" charset="2"/>
              <a:buChar char="§"/>
            </a:pPr>
            <a:r>
              <a:rPr lang="en-CA" altLang="en-US" sz="2000">
                <a:latin typeface="League Spartan" panose="020B0604020202020204" charset="0"/>
                <a:cs typeface="League Spartan" panose="020B0604020202020204" charset="0"/>
              </a:rPr>
              <a:t>Right/Need to know</a:t>
            </a:r>
          </a:p>
          <a:p>
            <a:pPr eaLnBrk="1" hangingPunct="1">
              <a:lnSpc>
                <a:spcPct val="90000"/>
              </a:lnSpc>
              <a:buFont typeface="Wingdings" panose="05000000000000000000" pitchFamily="2" charset="2"/>
              <a:buChar char="§"/>
            </a:pPr>
            <a:r>
              <a:rPr lang="en-CA" altLang="en-US" sz="2000">
                <a:latin typeface="League Spartan" panose="020B0604020202020204" charset="0"/>
                <a:cs typeface="League Spartan" panose="020B0604020202020204" charset="0"/>
              </a:rPr>
              <a:t>Social/financial planning</a:t>
            </a:r>
          </a:p>
          <a:p>
            <a:pPr eaLnBrk="1" hangingPunct="1">
              <a:lnSpc>
                <a:spcPct val="90000"/>
              </a:lnSpc>
              <a:buFont typeface="Wingdings" panose="05000000000000000000" pitchFamily="2" charset="2"/>
              <a:buChar char="§"/>
            </a:pPr>
            <a:r>
              <a:rPr lang="en-CA" altLang="en-US" sz="2000">
                <a:latin typeface="League Spartan" panose="020B0604020202020204" charset="0"/>
                <a:cs typeface="League Spartan" panose="020B0604020202020204" charset="0"/>
              </a:rPr>
              <a:t>Client and caregiver education and support </a:t>
            </a:r>
          </a:p>
          <a:p>
            <a:pPr eaLnBrk="1" hangingPunct="1">
              <a:lnSpc>
                <a:spcPct val="90000"/>
              </a:lnSpc>
              <a:buFont typeface="Wingdings" panose="05000000000000000000" pitchFamily="2" charset="2"/>
              <a:buChar char="§"/>
            </a:pPr>
            <a:r>
              <a:rPr lang="en-CA" altLang="en-US" sz="2000">
                <a:latin typeface="League Spartan" panose="020B0604020202020204" charset="0"/>
                <a:cs typeface="League Spartan" panose="020B0604020202020204" charset="0"/>
              </a:rPr>
              <a:t>Safety: med compliance, driving, cooking, </a:t>
            </a:r>
            <a:r>
              <a:rPr lang="en-CA" altLang="en-US" sz="2000" err="1">
                <a:latin typeface="League Spartan" panose="020B0604020202020204" charset="0"/>
                <a:cs typeface="League Spartan" panose="020B0604020202020204" charset="0"/>
              </a:rPr>
              <a:t>etc</a:t>
            </a:r>
            <a:endParaRPr lang="en-CA" altLang="en-US" sz="2000">
              <a:latin typeface="League Spartan" panose="020B0604020202020204" charset="0"/>
              <a:cs typeface="League Spartan" panose="020B0604020202020204" charset="0"/>
            </a:endParaRPr>
          </a:p>
          <a:p>
            <a:pPr eaLnBrk="1" hangingPunct="1">
              <a:lnSpc>
                <a:spcPct val="90000"/>
              </a:lnSpc>
              <a:buFont typeface="Wingdings" panose="05000000000000000000" pitchFamily="2" charset="2"/>
              <a:buChar char="§"/>
            </a:pPr>
            <a:r>
              <a:rPr lang="en-CA" altLang="en-US" sz="2000">
                <a:latin typeface="League Spartan" panose="020B0604020202020204" charset="0"/>
                <a:cs typeface="League Spartan" panose="020B0604020202020204" charset="0"/>
              </a:rPr>
              <a:t>Advance directives planning</a:t>
            </a:r>
          </a:p>
          <a:p>
            <a:pPr eaLnBrk="1" hangingPunct="1">
              <a:lnSpc>
                <a:spcPct val="90000"/>
              </a:lnSpc>
            </a:pPr>
            <a:endParaRPr lang="en-CA" altLang="en-US" sz="2000">
              <a:latin typeface="League Spartan" panose="020B0604020202020204" charset="0"/>
              <a:cs typeface="League Spartan" panose="020B0604020202020204" charset="0"/>
            </a:endParaRPr>
          </a:p>
          <a:p>
            <a:endParaRPr lang="en-US" sz="2000">
              <a:latin typeface="League Spartan" panose="020B0604020202020204" charset="0"/>
              <a:cs typeface="League Spartan" panose="020B0604020202020204" charset="0"/>
            </a:endParaRPr>
          </a:p>
        </p:txBody>
      </p:sp>
      <p:sp>
        <p:nvSpPr>
          <p:cNvPr id="3" name="Content Placeholder 2">
            <a:extLst>
              <a:ext uri="{FF2B5EF4-FFF2-40B4-BE49-F238E27FC236}">
                <a16:creationId xmlns:a16="http://schemas.microsoft.com/office/drawing/2014/main" id="{065CB958-F8A2-B2BC-7BD0-C29E736A3C83}"/>
              </a:ext>
            </a:extLst>
          </p:cNvPr>
          <p:cNvSpPr>
            <a:spLocks noGrp="1"/>
          </p:cNvSpPr>
          <p:nvPr>
            <p:ph sz="quarter" idx="11"/>
          </p:nvPr>
        </p:nvSpPr>
        <p:spPr/>
        <p:txBody>
          <a:bodyPr lIns="91440" tIns="45720" rIns="91440" bIns="45720" anchor="t"/>
          <a:lstStyle/>
          <a:p>
            <a:pPr marL="227965" indent="-227965" algn="ctr" eaLnBrk="1" hangingPunct="1">
              <a:buFontTx/>
              <a:buNone/>
            </a:pPr>
            <a:r>
              <a:rPr lang="en-CA" altLang="en-US" sz="2800" b="1" u="sng">
                <a:latin typeface="League Spartan" panose="020B0604020202020204" charset="0"/>
                <a:cs typeface="League Spartan" panose="020B0604020202020204" charset="0"/>
              </a:rPr>
              <a:t>Medical</a:t>
            </a:r>
            <a:endParaRPr lang="en-CA" altLang="en-US" sz="2000" b="1" u="sng">
              <a:latin typeface="League Spartan" panose="020B0604020202020204" charset="0"/>
              <a:cs typeface="League Spartan" panose="020B0604020202020204" charset="0"/>
            </a:endParaRPr>
          </a:p>
          <a:p>
            <a:pPr marL="227965" indent="-227965" algn="ctr" eaLnBrk="1" hangingPunct="1">
              <a:buFontTx/>
              <a:buNone/>
            </a:pPr>
            <a:endParaRPr lang="en-CA" altLang="en-US" sz="2000" b="1">
              <a:latin typeface="League Spartan" panose="020B0604020202020204" charset="0"/>
              <a:cs typeface="League Spartan" panose="020B0604020202020204" charset="0"/>
            </a:endParaRPr>
          </a:p>
          <a:p>
            <a:pPr marL="227965" indent="-227965">
              <a:buFont typeface="Wingdings" panose="05000000000000000000" pitchFamily="2" charset="2"/>
              <a:buChar char="§"/>
            </a:pPr>
            <a:r>
              <a:rPr lang="en-CA" altLang="en-US" sz="2000">
                <a:latin typeface="League Spartan"/>
                <a:cs typeface="League Spartan" panose="020B0604020202020204" charset="0"/>
              </a:rPr>
              <a:t>For those with Mild Cognitive Impairment (MCI), identify people at risk for developing dementia</a:t>
            </a:r>
          </a:p>
          <a:p>
            <a:pPr marL="227965" indent="-227965" eaLnBrk="1" hangingPunct="1">
              <a:buFont typeface="Wingdings" panose="05000000000000000000" pitchFamily="2" charset="2"/>
              <a:buChar char="§"/>
            </a:pPr>
            <a:r>
              <a:rPr lang="en-CA" altLang="en-US" sz="2000">
                <a:latin typeface="League Spartan" panose="020B0604020202020204" charset="0"/>
                <a:cs typeface="League Spartan" panose="020B0604020202020204" charset="0"/>
              </a:rPr>
              <a:t>Option of participating in clinical trials </a:t>
            </a:r>
          </a:p>
          <a:p>
            <a:pPr marL="227965" indent="-227965" eaLnBrk="1" hangingPunct="1">
              <a:buFont typeface="Wingdings" panose="05000000000000000000" pitchFamily="2" charset="2"/>
              <a:buChar char="§"/>
            </a:pPr>
            <a:r>
              <a:rPr lang="en-CA" altLang="en-US" sz="2000">
                <a:latin typeface="League Spartan" panose="020B0604020202020204" charset="0"/>
                <a:cs typeface="League Spartan" panose="020B0604020202020204" charset="0"/>
              </a:rPr>
              <a:t>Reversible cause/component</a:t>
            </a:r>
          </a:p>
          <a:p>
            <a:pPr marL="227965" indent="-227965" eaLnBrk="1" hangingPunct="1">
              <a:buFont typeface="Wingdings" panose="05000000000000000000" pitchFamily="2" charset="2"/>
              <a:buChar char="§"/>
            </a:pPr>
            <a:r>
              <a:rPr lang="en-CA" altLang="en-US" sz="2000">
                <a:latin typeface="League Spartan" panose="020B0604020202020204" charset="0"/>
                <a:cs typeface="League Spartan" panose="020B0604020202020204" charset="0"/>
              </a:rPr>
              <a:t>Risk factor treatment</a:t>
            </a:r>
          </a:p>
          <a:p>
            <a:pPr marL="227965" indent="-227965" eaLnBrk="1" hangingPunct="1">
              <a:buFont typeface="Wingdings" panose="05000000000000000000" pitchFamily="2" charset="2"/>
              <a:buChar char="§"/>
            </a:pPr>
            <a:r>
              <a:rPr lang="en-CA" altLang="en-US" sz="2000">
                <a:latin typeface="League Spartan" panose="020B0604020202020204" charset="0"/>
                <a:cs typeface="League Spartan" panose="020B0604020202020204" charset="0"/>
              </a:rPr>
              <a:t>Treatment of other diseases</a:t>
            </a:r>
          </a:p>
          <a:p>
            <a:pPr marL="227965" indent="-227965" eaLnBrk="1" hangingPunct="1">
              <a:buFont typeface="Wingdings" panose="05000000000000000000" pitchFamily="2" charset="2"/>
              <a:buChar char="§"/>
            </a:pPr>
            <a:r>
              <a:rPr lang="en-CA" altLang="en-US" sz="2000">
                <a:latin typeface="League Spartan" panose="020B0604020202020204" charset="0"/>
                <a:cs typeface="League Spartan" panose="020B0604020202020204" charset="0"/>
              </a:rPr>
              <a:t>Anti-dementia treatment</a:t>
            </a:r>
          </a:p>
          <a:p>
            <a:pPr marL="227965" indent="-227965" eaLnBrk="1" hangingPunct="1">
              <a:buFont typeface="Wingdings" panose="05000000000000000000" pitchFamily="2" charset="2"/>
              <a:buChar char="§"/>
            </a:pPr>
            <a:r>
              <a:rPr lang="en-CA" altLang="en-US" sz="2000">
                <a:latin typeface="League Spartan" panose="020B0604020202020204" charset="0"/>
                <a:cs typeface="League Spartan" panose="020B0604020202020204" charset="0"/>
              </a:rPr>
              <a:t>Compliance strategies</a:t>
            </a:r>
          </a:p>
          <a:p>
            <a:pPr marL="227965" indent="-227965" eaLnBrk="1" hangingPunct="1">
              <a:buFont typeface="Wingdings" panose="05000000000000000000" pitchFamily="2" charset="2"/>
              <a:buChar char="§"/>
            </a:pPr>
            <a:r>
              <a:rPr lang="en-CA" altLang="en-US" sz="2000">
                <a:latin typeface="League Spartan" panose="020B0604020202020204" charset="0"/>
                <a:cs typeface="League Spartan" panose="020B0604020202020204" charset="0"/>
              </a:rPr>
              <a:t>Crisis avoidance</a:t>
            </a:r>
          </a:p>
        </p:txBody>
      </p:sp>
      <p:sp>
        <p:nvSpPr>
          <p:cNvPr id="4" name="Title 1">
            <a:extLst>
              <a:ext uri="{FF2B5EF4-FFF2-40B4-BE49-F238E27FC236}">
                <a16:creationId xmlns:a16="http://schemas.microsoft.com/office/drawing/2014/main" id="{2283D7DD-5566-EAC2-A2EC-1671A27350C3}"/>
              </a:ext>
            </a:extLst>
          </p:cNvPr>
          <p:cNvSpPr txBox="1">
            <a:spLocks/>
          </p:cNvSpPr>
          <p:nvPr/>
        </p:nvSpPr>
        <p:spPr>
          <a:xfrm>
            <a:off x="2636739" y="542594"/>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3200" b="1">
                <a:latin typeface="Helios Extended" panose="020B0604020202020204" charset="0"/>
                <a:cs typeface="Helios Extended" panose="020B0604020202020204" charset="0"/>
              </a:rPr>
              <a:t>BENEFITS OF ASSESSMENT AND TREATMENT</a:t>
            </a:r>
            <a:endParaRPr lang="en-US" sz="3000" b="1">
              <a:latin typeface="Helios Extended" panose="020B0604020202020204" charset="0"/>
              <a:cs typeface="Helios Extended" panose="020B0604020202020204" charset="0"/>
            </a:endParaRPr>
          </a:p>
        </p:txBody>
      </p:sp>
      <p:cxnSp>
        <p:nvCxnSpPr>
          <p:cNvPr id="5" name="Straight Connector 4">
            <a:extLst>
              <a:ext uri="{FF2B5EF4-FFF2-40B4-BE49-F238E27FC236}">
                <a16:creationId xmlns:a16="http://schemas.microsoft.com/office/drawing/2014/main" id="{6C878053-9DAA-3659-1DE6-4643920C185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60321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685800" y="2419116"/>
            <a:ext cx="10690005" cy="3753083"/>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6000" b="1">
                  <a:solidFill>
                    <a:srgbClr val="004F7C"/>
                  </a:solidFill>
                  <a:latin typeface="Helios Extended" panose="020B0604020202020204" charset="0"/>
                  <a:cs typeface="Helios Extended" panose="020B0604020202020204" charset="0"/>
                </a:rPr>
                <a:t>ASSESSMENT</a:t>
              </a:r>
              <a:endParaRPr kumimoji="0" lang="en-US" sz="6000" b="1" i="0" u="none" strike="noStrike" kern="1200" cap="none" spc="0" normalizeH="0" baseline="0" noProof="0">
                <a:ln>
                  <a:noFill/>
                </a:ln>
                <a:solidFill>
                  <a:srgbClr val="004F7C"/>
                </a:solidFill>
                <a:effectLst/>
                <a:uLnTx/>
                <a:uFillTx/>
                <a:latin typeface="Helios Extended" panose="020B0604020202020204" charset="0"/>
                <a:cs typeface="Helios Extended" panose="020B0604020202020204" charset="0"/>
              </a:endParaRP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Tree>
    <p:extLst>
      <p:ext uri="{BB962C8B-B14F-4D97-AF65-F5344CB8AC3E}">
        <p14:creationId xmlns:p14="http://schemas.microsoft.com/office/powerpoint/2010/main" val="32375981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a:normAutofit lnSpcReduction="10000"/>
          </a:bodyPr>
          <a:lstStyle/>
          <a:p>
            <a:r>
              <a:rPr lang="en-CA" altLang="en-US" b="1">
                <a:latin typeface="League Spartan" panose="020B0604020202020204" charset="0"/>
                <a:cs typeface="League Spartan" panose="020B0604020202020204" charset="0"/>
              </a:rPr>
              <a:t>What are the changes?: </a:t>
            </a:r>
          </a:p>
          <a:p>
            <a:pPr lvl="1">
              <a:buFont typeface="Wingdings" panose="05000000000000000000" pitchFamily="2" charset="2"/>
              <a:buChar char="Ø"/>
            </a:pPr>
            <a:r>
              <a:rPr lang="en-CA" altLang="en-US" b="1" u="sng">
                <a:latin typeface="League Spartan" panose="020B0604020202020204" charset="0"/>
                <a:cs typeface="League Spartan" panose="020B0604020202020204" charset="0"/>
              </a:rPr>
              <a:t>A</a:t>
            </a:r>
            <a:r>
              <a:rPr lang="en-CA" altLang="en-US">
                <a:latin typeface="League Spartan" panose="020B0604020202020204" charset="0"/>
                <a:cs typeface="League Spartan" panose="020B0604020202020204" charset="0"/>
              </a:rPr>
              <a:t>DLs &amp; IADLs – Functional changes</a:t>
            </a:r>
          </a:p>
          <a:p>
            <a:pPr lvl="1">
              <a:buFont typeface="Wingdings" panose="05000000000000000000" pitchFamily="2" charset="2"/>
              <a:buChar char="Ø"/>
            </a:pPr>
            <a:r>
              <a:rPr lang="en-CA" altLang="en-US" b="1" u="sng">
                <a:latin typeface="League Spartan" panose="020B0604020202020204" charset="0"/>
                <a:cs typeface="League Spartan" panose="020B0604020202020204" charset="0"/>
              </a:rPr>
              <a:t>B</a:t>
            </a:r>
            <a:r>
              <a:rPr lang="en-CA" altLang="en-US">
                <a:latin typeface="League Spartan" panose="020B0604020202020204" charset="0"/>
                <a:cs typeface="League Spartan" panose="020B0604020202020204" charset="0"/>
              </a:rPr>
              <a:t>ehavioural changes</a:t>
            </a:r>
          </a:p>
          <a:p>
            <a:pPr lvl="1">
              <a:buFont typeface="Wingdings" panose="05000000000000000000" pitchFamily="2" charset="2"/>
              <a:buChar char="Ø"/>
            </a:pPr>
            <a:r>
              <a:rPr lang="en-CA" altLang="en-US" b="1" u="sng">
                <a:latin typeface="League Spartan" panose="020B0604020202020204" charset="0"/>
                <a:cs typeface="League Spartan" panose="020B0604020202020204" charset="0"/>
              </a:rPr>
              <a:t>C</a:t>
            </a:r>
            <a:r>
              <a:rPr lang="en-CA" altLang="en-US">
                <a:latin typeface="League Spartan" panose="020B0604020202020204" charset="0"/>
                <a:cs typeface="League Spartan" panose="020B0604020202020204" charset="0"/>
              </a:rPr>
              <a:t>ognitive</a:t>
            </a:r>
            <a:r>
              <a:rPr lang="en-CA" altLang="en-US" b="1">
                <a:latin typeface="League Spartan" panose="020B0604020202020204" charset="0"/>
                <a:cs typeface="League Spartan" panose="020B0604020202020204" charset="0"/>
              </a:rPr>
              <a:t> </a:t>
            </a:r>
            <a:r>
              <a:rPr lang="en-CA" altLang="en-US">
                <a:latin typeface="League Spartan" panose="020B0604020202020204" charset="0"/>
                <a:cs typeface="League Spartan" panose="020B0604020202020204" charset="0"/>
              </a:rPr>
              <a:t>changes</a:t>
            </a:r>
            <a:r>
              <a:rPr lang="en-CA" altLang="en-US" b="1">
                <a:latin typeface="League Spartan" panose="020B0604020202020204" charset="0"/>
                <a:cs typeface="League Spartan" panose="020B0604020202020204" charset="0"/>
              </a:rPr>
              <a:t> </a:t>
            </a:r>
            <a:r>
              <a:rPr lang="en-CA" altLang="en-US">
                <a:latin typeface="League Spartan" panose="020B0604020202020204" charset="0"/>
                <a:cs typeface="League Spartan" panose="020B0604020202020204" charset="0"/>
              </a:rPr>
              <a:t>– 8As, executive function &amp; judgment</a:t>
            </a:r>
          </a:p>
          <a:p>
            <a:pPr lvl="1"/>
            <a:endParaRPr lang="en-CA" altLang="en-US">
              <a:latin typeface="League Spartan" panose="020B0604020202020204" charset="0"/>
              <a:cs typeface="League Spartan" panose="020B0604020202020204" charset="0"/>
            </a:endParaRPr>
          </a:p>
          <a:p>
            <a:r>
              <a:rPr lang="en-CA" altLang="en-US" b="1">
                <a:latin typeface="League Spartan" panose="020B0604020202020204" charset="0"/>
                <a:cs typeface="League Spartan" panose="020B0604020202020204" charset="0"/>
              </a:rPr>
              <a:t>Onset: </a:t>
            </a:r>
            <a:r>
              <a:rPr lang="en-CA" altLang="en-US">
                <a:latin typeface="League Spartan" panose="020B0604020202020204" charset="0"/>
                <a:cs typeface="League Spartan" panose="020B0604020202020204" charset="0"/>
              </a:rPr>
              <a:t>abrupt, recent, gradual, longstanding  </a:t>
            </a:r>
            <a:r>
              <a:rPr lang="en-CA" altLang="en-US" b="1">
                <a:latin typeface="League Spartan" panose="020B0604020202020204" charset="0"/>
                <a:cs typeface="League Spartan" panose="020B0604020202020204" charset="0"/>
              </a:rPr>
              <a:t> ***</a:t>
            </a:r>
            <a:r>
              <a:rPr lang="en-CA" altLang="en-US">
                <a:latin typeface="League Spartan" panose="020B0604020202020204" charset="0"/>
                <a:cs typeface="League Spartan" panose="020B0604020202020204" charset="0"/>
              </a:rPr>
              <a:t>If acute change – need to rule </a:t>
            </a:r>
          </a:p>
          <a:p>
            <a:pPr>
              <a:buNone/>
            </a:pPr>
            <a:r>
              <a:rPr lang="en-CA" altLang="en-US">
                <a:latin typeface="League Spartan" panose="020B0604020202020204" charset="0"/>
                <a:cs typeface="League Spartan" panose="020B0604020202020204" charset="0"/>
              </a:rPr>
              <a:t>                  out delirium</a:t>
            </a:r>
          </a:p>
          <a:p>
            <a:endParaRPr lang="en-CA" altLang="en-US">
              <a:latin typeface="League Spartan" panose="020B0604020202020204" charset="0"/>
              <a:cs typeface="League Spartan" panose="020B0604020202020204" charset="0"/>
            </a:endParaRPr>
          </a:p>
          <a:p>
            <a:r>
              <a:rPr lang="en-CA" altLang="en-US" b="1">
                <a:latin typeface="League Spartan" panose="020B0604020202020204" charset="0"/>
                <a:cs typeface="League Spartan" panose="020B0604020202020204" charset="0"/>
              </a:rPr>
              <a:t>Progression: </a:t>
            </a:r>
            <a:r>
              <a:rPr lang="en-CA" altLang="en-US">
                <a:latin typeface="League Spartan" panose="020B0604020202020204" charset="0"/>
                <a:cs typeface="League Spartan" panose="020B0604020202020204" charset="0"/>
              </a:rPr>
              <a:t>Gradual, Step-wise, Fluctuating</a:t>
            </a:r>
          </a:p>
          <a:p>
            <a:endParaRPr lang="en-CA" altLang="en-US">
              <a:latin typeface="League Spartan" panose="020B0604020202020204" charset="0"/>
              <a:cs typeface="League Spartan" panose="020B0604020202020204" charset="0"/>
            </a:endParaRPr>
          </a:p>
          <a:p>
            <a:r>
              <a:rPr lang="en-CA" altLang="en-US" b="1">
                <a:latin typeface="League Spartan" panose="020B0604020202020204" charset="0"/>
                <a:cs typeface="League Spartan" panose="020B0604020202020204" charset="0"/>
              </a:rPr>
              <a:t>Cognitive screening </a:t>
            </a:r>
          </a:p>
          <a:p>
            <a:endParaRPr lang="en-CA" altLang="en-US" b="1">
              <a:latin typeface="League Spartan" panose="020B0604020202020204" charset="0"/>
              <a:cs typeface="League Spartan" panose="020B0604020202020204" charset="0"/>
            </a:endParaRPr>
          </a:p>
          <a:p>
            <a:r>
              <a:rPr lang="en-CA" altLang="en-US" b="1">
                <a:latin typeface="League Spartan" panose="020B0604020202020204" charset="0"/>
                <a:cs typeface="League Spartan" panose="020B0604020202020204" charset="0"/>
              </a:rPr>
              <a:t>Medical history, risk factors, mental health</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00239" y="574127"/>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fr-CA" altLang="en-US" sz="3600" b="1">
                <a:latin typeface="Helios Extended" panose="020B0604020202020204" charset="0"/>
                <a:cs typeface="Helios Extended" panose="020B0604020202020204" charset="0"/>
              </a:rPr>
              <a:t>ASSESSING COGNITIVE IMPAIRMENT</a:t>
            </a:r>
            <a:endParaRPr lang="en-US" sz="9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875746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a:normAutofit/>
          </a:bodyPr>
          <a:lstStyle/>
          <a:p>
            <a:pPr eaLnBrk="1" hangingPunct="1">
              <a:lnSpc>
                <a:spcPct val="80000"/>
              </a:lnSpc>
              <a:buFont typeface="Times" panose="02020603050405020304" pitchFamily="18" charset="0"/>
              <a:buNone/>
            </a:pPr>
            <a:r>
              <a:rPr lang="en-CA" altLang="en-US" sz="2800" b="1">
                <a:latin typeface="League Spartan" panose="020B0604020202020204" charset="0"/>
                <a:cs typeface="League Spartan" panose="020B0604020202020204" charset="0"/>
              </a:rPr>
              <a:t>Instrumental activities of daily living (IADLs)</a:t>
            </a:r>
          </a:p>
          <a:p>
            <a:pPr eaLnBrk="1" hangingPunct="1">
              <a:lnSpc>
                <a:spcPct val="80000"/>
              </a:lnSpc>
              <a:buFont typeface="Arial" panose="020B0604020202020204" pitchFamily="34" charset="0"/>
              <a:buChar char="•"/>
            </a:pPr>
            <a:endParaRPr lang="en-CA" altLang="en-US" sz="2800">
              <a:latin typeface="League Spartan" panose="020B0604020202020204" charset="0"/>
              <a:cs typeface="League Spartan" panose="020B0604020202020204" charset="0"/>
            </a:endParaRP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Telephone use</a:t>
            </a: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Meal planning and preparation </a:t>
            </a: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Shopping</a:t>
            </a: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Laundry</a:t>
            </a: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Home maintenance</a:t>
            </a: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Financial Management</a:t>
            </a: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Transportation </a:t>
            </a:r>
          </a:p>
          <a:p>
            <a:pPr eaLnBrk="1" hangingPunct="1">
              <a:lnSpc>
                <a:spcPct val="80000"/>
              </a:lnSpc>
              <a:buFont typeface="Arial" panose="020B0604020202020204" pitchFamily="34" charset="0"/>
              <a:buChar char="•"/>
            </a:pPr>
            <a:r>
              <a:rPr lang="en-CA" altLang="en-US" sz="2800">
                <a:latin typeface="League Spartan" panose="020B0604020202020204" charset="0"/>
                <a:cs typeface="League Spartan" panose="020B0604020202020204" charset="0"/>
              </a:rPr>
              <a:t>Medication management</a:t>
            </a: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2E634560-C16E-529A-6B00-9E25CBE8D067}"/>
              </a:ext>
            </a:extLst>
          </p:cNvPr>
          <p:cNvSpPr txBox="1">
            <a:spLocks/>
          </p:cNvSpPr>
          <p:nvPr/>
        </p:nvSpPr>
        <p:spPr>
          <a:xfrm>
            <a:off x="2598639" y="186994"/>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6600" b="1">
                <a:solidFill>
                  <a:schemeClr val="accent5"/>
                </a:solidFill>
                <a:latin typeface="Helios Extended" panose="020B0604020202020204" charset="0"/>
                <a:cs typeface="Helios Extended" panose="020B0604020202020204" charset="0"/>
              </a:rPr>
              <a:t>A</a:t>
            </a:r>
            <a:r>
              <a:rPr lang="en-CA" altLang="en-US" sz="3600" b="1">
                <a:latin typeface="Helios Extended" panose="020B0604020202020204" charset="0"/>
                <a:cs typeface="Helios Extended" panose="020B0604020202020204" charset="0"/>
              </a:rPr>
              <a:t>DLS &amp; IADLS: FUNCTIONAL CHANGES</a:t>
            </a:r>
            <a:endParaRPr lang="en-US" sz="700" b="1">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530013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a:normAutofit/>
          </a:bodyPr>
          <a:lstStyle/>
          <a:p>
            <a:pPr eaLnBrk="1" hangingPunct="1">
              <a:buFont typeface="Times" panose="02020603050405020304" pitchFamily="18" charset="0"/>
              <a:buNone/>
            </a:pPr>
            <a:r>
              <a:rPr lang="en-CA" altLang="en-US" sz="2800" b="1">
                <a:latin typeface="League Spartan" panose="020B0604020202020204" charset="0"/>
                <a:cs typeface="League Spartan" panose="020B0604020202020204" charset="0"/>
              </a:rPr>
              <a:t>Activities of Daily Living (ADLs)</a:t>
            </a:r>
          </a:p>
          <a:p>
            <a:pPr eaLnBrk="1" hangingPunct="1">
              <a:buFont typeface="Times" panose="02020603050405020304" pitchFamily="18" charset="0"/>
              <a:buNone/>
            </a:pPr>
            <a:endParaRPr lang="en-CA" altLang="en-US" sz="2800">
              <a:latin typeface="League Spartan" panose="020B0604020202020204" charset="0"/>
              <a:cs typeface="League Spartan" panose="020B0604020202020204" charset="0"/>
            </a:endParaRPr>
          </a:p>
          <a:p>
            <a:pPr eaLnBrk="1" hangingPunct="1"/>
            <a:r>
              <a:rPr lang="en-CA" altLang="en-US" sz="2800">
                <a:latin typeface="League Spartan" panose="020B0604020202020204" charset="0"/>
                <a:cs typeface="League Spartan" panose="020B0604020202020204" charset="0"/>
              </a:rPr>
              <a:t>Grooming</a:t>
            </a:r>
          </a:p>
          <a:p>
            <a:pPr eaLnBrk="1" hangingPunct="1"/>
            <a:r>
              <a:rPr lang="en-CA" altLang="en-US" sz="2800">
                <a:latin typeface="League Spartan" panose="020B0604020202020204" charset="0"/>
                <a:cs typeface="League Spartan" panose="020B0604020202020204" charset="0"/>
              </a:rPr>
              <a:t>Bathing</a:t>
            </a:r>
          </a:p>
          <a:p>
            <a:pPr eaLnBrk="1" hangingPunct="1"/>
            <a:r>
              <a:rPr lang="en-CA" altLang="en-US" sz="2800">
                <a:latin typeface="League Spartan" panose="020B0604020202020204" charset="0"/>
                <a:cs typeface="League Spartan" panose="020B0604020202020204" charset="0"/>
              </a:rPr>
              <a:t>Dressing</a:t>
            </a:r>
          </a:p>
          <a:p>
            <a:pPr eaLnBrk="1" hangingPunct="1"/>
            <a:r>
              <a:rPr lang="en-CA" altLang="en-US" sz="2800">
                <a:latin typeface="League Spartan" panose="020B0604020202020204" charset="0"/>
                <a:cs typeface="League Spartan" panose="020B0604020202020204" charset="0"/>
              </a:rPr>
              <a:t>Toileting</a:t>
            </a:r>
          </a:p>
          <a:p>
            <a:pPr eaLnBrk="1" hangingPunct="1"/>
            <a:r>
              <a:rPr lang="en-CA" altLang="en-US" sz="2800">
                <a:latin typeface="League Spartan" panose="020B0604020202020204" charset="0"/>
                <a:cs typeface="League Spartan" panose="020B0604020202020204" charset="0"/>
              </a:rPr>
              <a:t>Eating</a:t>
            </a: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598639" y="186994"/>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6600" b="1">
                <a:solidFill>
                  <a:schemeClr val="accent5"/>
                </a:solidFill>
                <a:latin typeface="Helios Extended" panose="020B0604020202020204" charset="0"/>
                <a:cs typeface="Helios Extended" panose="020B0604020202020204" charset="0"/>
              </a:rPr>
              <a:t>A</a:t>
            </a:r>
            <a:r>
              <a:rPr lang="en-CA" altLang="en-US" sz="3600" b="1">
                <a:latin typeface="Helios Extended" panose="020B0604020202020204" charset="0"/>
                <a:cs typeface="Helios Extended" panose="020B0604020202020204" charset="0"/>
              </a:rPr>
              <a:t>DLS &amp; IADLS: FUNCTIONAL CHANGES</a:t>
            </a:r>
            <a:endParaRPr lang="en-US" sz="7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51627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711200" y="1679027"/>
            <a:ext cx="10947400" cy="4832130"/>
          </a:xfrm>
        </p:spPr>
        <p:txBody>
          <a:bodyPr>
            <a:normAutofit lnSpcReduction="10000"/>
          </a:bodyPr>
          <a:lstStyle/>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Apathy</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Anxiety</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Depression</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Frustration</a:t>
            </a:r>
            <a:endParaRPr lang="en-CA" altLang="en-US" sz="2800" b="1">
              <a:latin typeface="League Spartan" panose="020B0604020202020204" charset="0"/>
              <a:cs typeface="League Spartan" panose="020B0604020202020204" charset="0"/>
            </a:endParaRP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Agitation</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Aggression</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Temper outburst (shout, threaten)	 </a:t>
            </a:r>
            <a:endParaRPr lang="en-CA" altLang="en-US" sz="2800" b="1">
              <a:latin typeface="League Spartan" panose="020B0604020202020204" charset="0"/>
              <a:cs typeface="League Spartan" panose="020B0604020202020204" charset="0"/>
            </a:endParaRP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Disinhibition</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Hallucinations</a:t>
            </a:r>
            <a:endParaRPr lang="en-CA" altLang="en-US" sz="2800" b="1">
              <a:latin typeface="League Spartan" panose="020B0604020202020204" charset="0"/>
              <a:cs typeface="League Spartan" panose="020B0604020202020204" charset="0"/>
            </a:endParaRP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Delusions</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Impulsivity </a:t>
            </a:r>
          </a:p>
          <a:p>
            <a:pPr eaLnBrk="1" hangingPunct="1">
              <a:lnSpc>
                <a:spcPct val="80000"/>
              </a:lnSpc>
              <a:buClr>
                <a:schemeClr val="tx1"/>
              </a:buClr>
              <a:buFont typeface="Arial" panose="020B0604020202020204" pitchFamily="34" charset="0"/>
              <a:buChar char="•"/>
            </a:pPr>
            <a:r>
              <a:rPr lang="en-CA" altLang="en-US" sz="2800">
                <a:latin typeface="League Spartan" panose="020B0604020202020204" charset="0"/>
                <a:cs typeface="League Spartan" panose="020B0604020202020204" charset="0"/>
              </a:rPr>
              <a:t>Food cravings for sweets</a:t>
            </a:r>
          </a:p>
          <a:p>
            <a:pPr eaLnBrk="1" hangingPunct="1">
              <a:buFont typeface="Arial" panose="020B0604020202020204" pitchFamily="34" charset="0"/>
              <a:buChar char="•"/>
            </a:pPr>
            <a:endParaRPr lang="en-CA" altLang="en-US" sz="280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63739" y="148894"/>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6600" b="1">
                <a:solidFill>
                  <a:schemeClr val="accent5"/>
                </a:solidFill>
                <a:latin typeface="Helios Extended" panose="020B0604020202020204" charset="0"/>
                <a:cs typeface="Helios Extended" panose="020B0604020202020204" charset="0"/>
              </a:rPr>
              <a:t>B</a:t>
            </a:r>
            <a:r>
              <a:rPr lang="en-CA" altLang="en-US" sz="3600" b="1">
                <a:latin typeface="Helios Extended" panose="020B0604020202020204" charset="0"/>
                <a:cs typeface="Helios Extended" panose="020B0604020202020204" charset="0"/>
              </a:rPr>
              <a:t>EHAVIOURAL CHANGES</a:t>
            </a:r>
            <a:endParaRPr lang="en-US" sz="36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87755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B783DC-E6CC-A34A-098D-91C29E19ED76}"/>
              </a:ext>
            </a:extLst>
          </p:cNvPr>
          <p:cNvSpPr txBox="1">
            <a:spLocks/>
          </p:cNvSpPr>
          <p:nvPr/>
        </p:nvSpPr>
        <p:spPr>
          <a:xfrm>
            <a:off x="4919241" y="578735"/>
            <a:ext cx="6917159" cy="5988224"/>
          </a:xfrm>
          <a:prstGeom prst="rect">
            <a:avLst/>
          </a:prstGeom>
        </p:spPr>
        <p:txBody>
          <a:bodyPr/>
          <a:lstStyle>
            <a:lvl1pPr marL="228594" indent="-228594" algn="l" defTabSz="60958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288" indent="-190495" algn="l" defTabSz="60958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1981" indent="-152396" algn="l" defTabSz="60958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77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566"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358"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150"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943"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735" indent="-152396" algn="l" defTabSz="609585"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lgn="ctr">
              <a:buFont typeface="Arial" pitchFamily="34" charset="0"/>
              <a:buNone/>
            </a:pPr>
            <a:endParaRPr lang="en-US" sz="4000">
              <a:latin typeface="League Spartan" panose="020B0604020202020204" charset="0"/>
              <a:cs typeface="League Spartan" panose="020B0604020202020204" charset="0"/>
            </a:endParaRPr>
          </a:p>
          <a:p>
            <a:pPr marL="0" indent="0" algn="ctr">
              <a:buFont typeface="Arial" pitchFamily="34" charset="0"/>
              <a:buNone/>
            </a:pPr>
            <a:r>
              <a:rPr lang="en-US" sz="4000">
                <a:latin typeface="League Spartan" panose="020B0604020202020204" charset="0"/>
                <a:cs typeface="League Spartan" panose="020B0604020202020204" charset="0"/>
              </a:rPr>
              <a:t>A person avoiding a dark mat on the floor is a sign of altered perception.</a:t>
            </a:r>
            <a:endParaRPr lang="en-US" sz="4400">
              <a:latin typeface="League Spartan" panose="020B0604020202020204" charset="0"/>
              <a:cs typeface="League Spartan" panose="020B0604020202020204" charset="0"/>
            </a:endParaRPr>
          </a:p>
          <a:p>
            <a:pPr marL="0" indent="0" algn="ctr">
              <a:buFont typeface="Arial" pitchFamily="34" charset="0"/>
              <a:buNone/>
            </a:pPr>
            <a:endParaRPr lang="en-US" sz="4400">
              <a:latin typeface="League Spartan" panose="020B0604020202020204" charset="0"/>
              <a:cs typeface="League Spartan" panose="020B0604020202020204" charset="0"/>
            </a:endParaRPr>
          </a:p>
          <a:p>
            <a:pPr marL="0" indent="0" algn="ctr">
              <a:buFont typeface="Arial" pitchFamily="34" charset="0"/>
              <a:buNone/>
            </a:pPr>
            <a:br>
              <a:rPr lang="en-US" sz="4400">
                <a:latin typeface="League Spartan" panose="020B0604020202020204" charset="0"/>
                <a:cs typeface="League Spartan" panose="020B0604020202020204" charset="0"/>
              </a:rPr>
            </a:br>
            <a:r>
              <a:rPr lang="en-US" sz="4400">
                <a:latin typeface="League Spartan" panose="020B0604020202020204" charset="0"/>
                <a:cs typeface="League Spartan" panose="020B0604020202020204" charset="0"/>
              </a:rPr>
              <a:t>True or False? </a:t>
            </a:r>
            <a:endParaRPr lang="en-CA" sz="4400">
              <a:latin typeface="League Spartan" panose="020B0604020202020204" charset="0"/>
              <a:cs typeface="League Spartan" panose="020B0604020202020204" charset="0"/>
            </a:endParaRPr>
          </a:p>
          <a:p>
            <a:pPr algn="ctr"/>
            <a:endParaRPr lang="en-US" sz="4000">
              <a:latin typeface="League Spartan" panose="020B0604020202020204" charset="0"/>
              <a:cs typeface="League Spartan" panose="020B0604020202020204" charset="0"/>
            </a:endParaRPr>
          </a:p>
        </p:txBody>
      </p:sp>
      <p:cxnSp>
        <p:nvCxnSpPr>
          <p:cNvPr id="4" name="Straight Connector 3">
            <a:extLst>
              <a:ext uri="{FF2B5EF4-FFF2-40B4-BE49-F238E27FC236}">
                <a16:creationId xmlns:a16="http://schemas.microsoft.com/office/drawing/2014/main" id="{E9C71E28-6914-82FD-EAFF-03E134748982}"/>
              </a:ext>
            </a:extLst>
          </p:cNvPr>
          <p:cNvCxnSpPr>
            <a:cxnSpLocks/>
          </p:cNvCxnSpPr>
          <p:nvPr/>
        </p:nvCxnSpPr>
        <p:spPr>
          <a:xfrm>
            <a:off x="5486399" y="4060249"/>
            <a:ext cx="5613722" cy="0"/>
          </a:xfrm>
          <a:prstGeom prst="line">
            <a:avLst/>
          </a:prstGeom>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F53A27C-35DE-1103-2636-38B8BF851681}"/>
              </a:ext>
            </a:extLst>
          </p:cNvPr>
          <p:cNvSpPr txBox="1">
            <a:spLocks/>
          </p:cNvSpPr>
          <p:nvPr/>
        </p:nvSpPr>
        <p:spPr>
          <a:xfrm>
            <a:off x="609601" y="1583553"/>
            <a:ext cx="3112655" cy="1107100"/>
          </a:xfrm>
          <a:prstGeom prst="rect">
            <a:avLst/>
          </a:prstGeom>
        </p:spPr>
        <p:txBody>
          <a:bodyPr anchor="ctr"/>
          <a:lstStyle>
            <a:lvl1pPr algn="ctr" defTabSz="609585" rtl="0" eaLnBrk="1" latinLnBrk="0" hangingPunct="1">
              <a:spcBef>
                <a:spcPct val="0"/>
              </a:spcBef>
              <a:buNone/>
              <a:defRPr sz="2933" kern="1200">
                <a:solidFill>
                  <a:schemeClr val="tx1"/>
                </a:solidFill>
                <a:latin typeface="+mj-lt"/>
                <a:ea typeface="+mj-ea"/>
                <a:cs typeface="+mj-cs"/>
              </a:defRPr>
            </a:lvl1pPr>
          </a:lstStyle>
          <a:p>
            <a:r>
              <a:rPr lang="en-US" sz="8000" b="1">
                <a:latin typeface="Helios Extended" panose="020B0604020202020204" charset="0"/>
                <a:cs typeface="Helios Extended" panose="020B0604020202020204" charset="0"/>
              </a:rPr>
              <a:t>POLL</a:t>
            </a:r>
          </a:p>
        </p:txBody>
      </p:sp>
    </p:spTree>
    <p:extLst>
      <p:ext uri="{BB962C8B-B14F-4D97-AF65-F5344CB8AC3E}">
        <p14:creationId xmlns:p14="http://schemas.microsoft.com/office/powerpoint/2010/main" val="19911249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628900" y="254000"/>
            <a:ext cx="8382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6600" b="1">
                <a:solidFill>
                  <a:schemeClr val="accent5"/>
                </a:solidFill>
                <a:latin typeface="Helios Extended" panose="020B0604020202020204" charset="0"/>
                <a:cs typeface="Helios Extended" panose="020B0604020202020204" charset="0"/>
              </a:rPr>
              <a:t>C</a:t>
            </a:r>
            <a:r>
              <a:rPr lang="en-CA" altLang="en-US" sz="3600" b="1">
                <a:solidFill>
                  <a:srgbClr val="1A5484"/>
                </a:solidFill>
                <a:latin typeface="Helios Extended" panose="020B0604020202020204" charset="0"/>
                <a:cs typeface="Helios Extended" panose="020B0604020202020204" charset="0"/>
              </a:rPr>
              <a:t>OGNITIVE CHANGES</a:t>
            </a:r>
            <a:endParaRPr lang="en-CA" altLang="en-US" sz="2400" b="1">
              <a:solidFill>
                <a:srgbClr val="1A5484"/>
              </a:solidFill>
              <a:latin typeface="Helios Extended" panose="020B0604020202020204" charset="0"/>
              <a:cs typeface="Helios Extended" panose="020B0604020202020204" charset="0"/>
            </a:endParaRPr>
          </a:p>
        </p:txBody>
      </p:sp>
      <p:sp>
        <p:nvSpPr>
          <p:cNvPr id="4" name="Rectangle 3"/>
          <p:cNvSpPr/>
          <p:nvPr/>
        </p:nvSpPr>
        <p:spPr>
          <a:xfrm>
            <a:off x="2768600" y="1246102"/>
            <a:ext cx="8382000" cy="369332"/>
          </a:xfrm>
          <a:prstGeom prst="rect">
            <a:avLst/>
          </a:prstGeom>
        </p:spPr>
        <p:txBody>
          <a:bodyPr wrap="square">
            <a:spAutoFit/>
          </a:bodyPr>
          <a:lstStyle/>
          <a:p>
            <a:r>
              <a:rPr lang="en-CA" altLang="en-US">
                <a:solidFill>
                  <a:srgbClr val="1A5484"/>
                </a:solidFill>
                <a:latin typeface="Helios Extended" panose="020B0604020202020204" charset="0"/>
                <a:cs typeface="Helios Extended" panose="020B0604020202020204" charset="0"/>
              </a:rPr>
              <a:t>8As plus executive function and judgment</a:t>
            </a:r>
          </a:p>
        </p:txBody>
      </p:sp>
      <p:graphicFrame>
        <p:nvGraphicFramePr>
          <p:cNvPr id="5" name="Table 4">
            <a:extLst>
              <a:ext uri="{FF2B5EF4-FFF2-40B4-BE49-F238E27FC236}">
                <a16:creationId xmlns:a16="http://schemas.microsoft.com/office/drawing/2014/main" id="{AD4ADB28-0F00-4299-BAA6-2D814D4328FD}"/>
              </a:ext>
            </a:extLst>
          </p:cNvPr>
          <p:cNvGraphicFramePr>
            <a:graphicFrameLocks noGrp="1"/>
          </p:cNvGraphicFramePr>
          <p:nvPr>
            <p:extLst>
              <p:ext uri="{D42A27DB-BD31-4B8C-83A1-F6EECF244321}">
                <p14:modId xmlns:p14="http://schemas.microsoft.com/office/powerpoint/2010/main" val="3482286758"/>
              </p:ext>
            </p:extLst>
          </p:nvPr>
        </p:nvGraphicFramePr>
        <p:xfrm>
          <a:off x="609600" y="1841500"/>
          <a:ext cx="11023600" cy="4396019"/>
        </p:xfrm>
        <a:graphic>
          <a:graphicData uri="http://schemas.openxmlformats.org/drawingml/2006/table">
            <a:tbl>
              <a:tblPr/>
              <a:tblGrid>
                <a:gridCol w="11023600">
                  <a:extLst>
                    <a:ext uri="{9D8B030D-6E8A-4147-A177-3AD203B41FA5}">
                      <a16:colId xmlns:a16="http://schemas.microsoft.com/office/drawing/2014/main" val="20000"/>
                    </a:ext>
                  </a:extLst>
                </a:gridCol>
              </a:tblGrid>
              <a:tr h="410453">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1" i="0" u="none" strike="noStrike" cap="none" normalizeH="0" baseline="0" noProof="0">
                          <a:ln>
                            <a:noFill/>
                          </a:ln>
                          <a:solidFill>
                            <a:schemeClr val="tx1"/>
                          </a:solidFill>
                          <a:effectLst/>
                          <a:latin typeface="League Spartan" panose="020B0604020202020204" charset="0"/>
                          <a:cs typeface="League Spartan" panose="020B0604020202020204" charset="0"/>
                        </a:rPr>
                        <a:t>Amnesia -</a:t>
                      </a: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 Forgetfulness affecting day to day function - events, instructions, recent conversations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0453">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1" i="0" u="none" strike="noStrike" cap="none" normalizeH="0" baseline="0" noProof="0">
                          <a:ln>
                            <a:noFill/>
                          </a:ln>
                          <a:solidFill>
                            <a:schemeClr val="tx1"/>
                          </a:solidFill>
                          <a:effectLst/>
                          <a:latin typeface="League Spartan" panose="020B0604020202020204" charset="0"/>
                          <a:cs typeface="League Spartan" panose="020B0604020202020204" charset="0"/>
                        </a:rPr>
                        <a:t>Aphasia -</a:t>
                      </a: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 Language - partial or total loss of the ability to communicate verbally or using written words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0453">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1" i="0" u="none" strike="noStrike" cap="none" normalizeH="0" baseline="0" noProof="0">
                          <a:ln>
                            <a:noFill/>
                          </a:ln>
                          <a:solidFill>
                            <a:schemeClr val="tx1"/>
                          </a:solidFill>
                          <a:effectLst/>
                          <a:latin typeface="League Spartan" panose="020B0604020202020204" charset="0"/>
                          <a:cs typeface="League Spartan" panose="020B0604020202020204" charset="0"/>
                        </a:rPr>
                        <a:t>Agnosia - </a:t>
                      </a: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Difficulty identifying objects/recognizing people despite intact sensory function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0453">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1" i="0" u="none" strike="noStrike" cap="none" normalizeH="0" baseline="0" noProof="0">
                          <a:ln>
                            <a:noFill/>
                          </a:ln>
                          <a:solidFill>
                            <a:schemeClr val="tx1"/>
                          </a:solidFill>
                          <a:effectLst/>
                          <a:latin typeface="League Spartan" panose="020B0604020202020204" charset="0"/>
                          <a:cs typeface="League Spartan" panose="020B0604020202020204" charset="0"/>
                        </a:rPr>
                        <a:t>Apraxia -  </a:t>
                      </a: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Difficulty doing a motor task (i.e. dressing) despite intact motor/sensory function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10453">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1" i="0" u="none" strike="noStrike" cap="none" normalizeH="0" baseline="0" noProof="0">
                          <a:ln>
                            <a:noFill/>
                          </a:ln>
                          <a:solidFill>
                            <a:schemeClr val="tx1"/>
                          </a:solidFill>
                          <a:effectLst/>
                          <a:latin typeface="League Spartan" panose="020B0604020202020204" charset="0"/>
                          <a:cs typeface="League Spartan" panose="020B0604020202020204" charset="0"/>
                        </a:rPr>
                        <a:t>Apathy - </a:t>
                      </a: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 Apathy of dementia vs. apathy of depression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3414">
                <a:tc>
                  <a:txBody>
                    <a:bodyPr/>
                    <a:lstStyle/>
                    <a:p>
                      <a:pPr marL="0" marR="0" lvl="0" indent="0" algn="l" rtl="0" eaLnBrk="1" fontAlgn="base" latinLnBrk="0" hangingPunct="1">
                        <a:lnSpc>
                          <a:spcPct val="150000"/>
                        </a:lnSpc>
                        <a:spcBef>
                          <a:spcPct val="0"/>
                        </a:spcBef>
                        <a:spcAft>
                          <a:spcPct val="0"/>
                        </a:spcAft>
                        <a:buClrTx/>
                        <a:buSzTx/>
                        <a:buFontTx/>
                        <a:buNone/>
                      </a:pPr>
                      <a:r>
                        <a:rPr kumimoji="0" lang="en-CA" sz="1600" b="1" i="0" u="none" strike="noStrike" cap="none" normalizeH="0" baseline="0" noProof="0">
                          <a:ln>
                            <a:noFill/>
                          </a:ln>
                          <a:solidFill>
                            <a:schemeClr val="tx1"/>
                          </a:solidFill>
                          <a:effectLst/>
                          <a:latin typeface="League Spartan"/>
                          <a:cs typeface="League Spartan" panose="020B0604020202020204" charset="0"/>
                        </a:rPr>
                        <a:t>Attention Deficit </a:t>
                      </a:r>
                      <a:r>
                        <a:rPr lang="en-CA" sz="1600" b="1" i="0" u="none" strike="noStrike" cap="none" normalizeH="0" baseline="0" noProof="0">
                          <a:ln>
                            <a:noFill/>
                          </a:ln>
                          <a:solidFill>
                            <a:schemeClr val="tx1"/>
                          </a:solidFill>
                          <a:effectLst/>
                          <a:latin typeface="League Spartan"/>
                          <a:cs typeface="League Spartan" panose="020B0604020202020204" charset="0"/>
                        </a:rPr>
                        <a:t>– </a:t>
                      </a:r>
                      <a:r>
                        <a:rPr lang="en-CA" sz="1600" b="0" i="0" u="none" strike="noStrike" cap="none" normalizeH="0" baseline="0" noProof="0">
                          <a:ln>
                            <a:noFill/>
                          </a:ln>
                          <a:solidFill>
                            <a:schemeClr val="tx1"/>
                          </a:solidFill>
                          <a:effectLst/>
                          <a:latin typeface="League Spartan"/>
                          <a:cs typeface="League Spartan" panose="020B0604020202020204" charset="0"/>
                        </a:rPr>
                        <a:t>Difficulty sustaining or shifting attention</a:t>
                      </a:r>
                      <a:endParaRPr kumimoji="0" lang="en-CA" sz="1600" b="0" i="0" u="none" strike="noStrike" cap="none" normalizeH="0" baseline="0" noProof="0">
                        <a:ln>
                          <a:noFill/>
                        </a:ln>
                        <a:solidFill>
                          <a:schemeClr val="tx1"/>
                        </a:solidFill>
                        <a:effectLst/>
                        <a:latin typeface="League Spartan"/>
                        <a:cs typeface="League Spartan" panose="020B060402020202020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10453">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1" i="0" u="none" strike="noStrike" cap="none" normalizeH="0" baseline="0" noProof="0">
                          <a:ln>
                            <a:noFill/>
                          </a:ln>
                          <a:solidFill>
                            <a:schemeClr val="tx1"/>
                          </a:solidFill>
                          <a:effectLst/>
                          <a:latin typeface="League Spartan" panose="020B0604020202020204" charset="0"/>
                          <a:cs typeface="League Spartan" panose="020B0604020202020204" charset="0"/>
                        </a:rPr>
                        <a:t>Altered Perception – </a:t>
                      </a: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misinterpretation in visual data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10453">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1" i="0" u="none" strike="noStrike" cap="none" normalizeH="0" baseline="0" noProof="0" err="1">
                          <a:ln>
                            <a:noFill/>
                          </a:ln>
                          <a:solidFill>
                            <a:schemeClr val="tx1"/>
                          </a:solidFill>
                          <a:effectLst/>
                          <a:latin typeface="League Spartan"/>
                          <a:cs typeface="League Spartan" panose="020B0604020202020204" charset="0"/>
                        </a:rPr>
                        <a:t>Anosognosia</a:t>
                      </a:r>
                      <a:r>
                        <a:rPr kumimoji="0" lang="en-CA" sz="1600" b="1" i="0" u="none" strike="noStrike" cap="none" normalizeH="0" baseline="0" noProof="0">
                          <a:ln>
                            <a:noFill/>
                          </a:ln>
                          <a:solidFill>
                            <a:schemeClr val="tx1"/>
                          </a:solidFill>
                          <a:effectLst/>
                          <a:latin typeface="League Spartan"/>
                          <a:cs typeface="League Spartan" panose="020B0604020202020204" charset="0"/>
                        </a:rPr>
                        <a:t> - </a:t>
                      </a:r>
                      <a:r>
                        <a:rPr kumimoji="0" lang="en-CA" sz="1600" b="0" i="0" u="none" strike="noStrike" cap="none" normalizeH="0" baseline="0" noProof="0">
                          <a:ln>
                            <a:noFill/>
                          </a:ln>
                          <a:solidFill>
                            <a:schemeClr val="tx1"/>
                          </a:solidFill>
                          <a:effectLst/>
                          <a:latin typeface="League Spartan"/>
                          <a:cs typeface="League Spartan" panose="020B0604020202020204" charset="0"/>
                        </a:rPr>
                        <a:t>Lack of insight/knowledge of disease</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019513">
                <a:tc>
                  <a:txBody>
                    <a:bodyPr/>
                    <a:lstStyle/>
                    <a:p>
                      <a:pPr marL="0" marR="0" lvl="0" indent="0" algn="l" rtl="0" eaLnBrk="1" fontAlgn="base" latinLnBrk="0" hangingPunct="1">
                        <a:lnSpc>
                          <a:spcPct val="150000"/>
                        </a:lnSpc>
                        <a:spcBef>
                          <a:spcPct val="0"/>
                        </a:spcBef>
                        <a:spcAft>
                          <a:spcPct val="0"/>
                        </a:spcAft>
                        <a:buClrTx/>
                        <a:buSzTx/>
                        <a:buFontTx/>
                        <a:buNone/>
                      </a:pPr>
                      <a:r>
                        <a:rPr kumimoji="0" lang="en-CA" sz="1600" b="1" i="0" u="none" strike="noStrike" cap="none" normalizeH="0" baseline="0" noProof="0">
                          <a:ln>
                            <a:noFill/>
                          </a:ln>
                          <a:solidFill>
                            <a:schemeClr val="tx1"/>
                          </a:solidFill>
                          <a:effectLst/>
                          <a:latin typeface="League Spartan"/>
                          <a:cs typeface="League Spartan" panose="020B0604020202020204" charset="0"/>
                        </a:rPr>
                        <a:t>AND EXECUTIVE DYSFUNCTION </a:t>
                      </a:r>
                      <a:r>
                        <a:rPr lang="en-CA" sz="1600" b="1" i="0" u="none" strike="noStrike" cap="none" normalizeH="0" baseline="0" noProof="0" dirty="0">
                          <a:ln>
                            <a:noFill/>
                          </a:ln>
                          <a:solidFill>
                            <a:schemeClr val="tx1"/>
                          </a:solidFill>
                          <a:effectLst/>
                          <a:latin typeface="League Spartan"/>
                          <a:cs typeface="League Spartan" panose="020B0604020202020204" charset="0"/>
                        </a:rPr>
                        <a:t> </a:t>
                      </a:r>
                      <a:r>
                        <a:rPr kumimoji="0" lang="en-CA" sz="1600" b="1" i="0" u="none" strike="noStrike" cap="none" normalizeH="0" baseline="0" noProof="0">
                          <a:ln>
                            <a:noFill/>
                          </a:ln>
                          <a:solidFill>
                            <a:schemeClr val="tx1"/>
                          </a:solidFill>
                          <a:effectLst/>
                          <a:latin typeface="League Spartan"/>
                          <a:cs typeface="League Spartan" panose="020B0604020202020204" charset="0"/>
                        </a:rPr>
                        <a:t>&amp;  JUDGEMENT</a:t>
                      </a:r>
                    </a:p>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Trouble with SOAPS – Strategizing, Organizing, Arranging, Planning, Sequencing   </a:t>
                      </a:r>
                    </a:p>
                    <a:p>
                      <a:pPr marL="0" marR="0" lvl="0" indent="0" algn="l" defTabSz="914400" rtl="0" eaLnBrk="1" fontAlgn="base" latinLnBrk="0" hangingPunct="1">
                        <a:lnSpc>
                          <a:spcPct val="150000"/>
                        </a:lnSpc>
                        <a:spcBef>
                          <a:spcPct val="0"/>
                        </a:spcBef>
                        <a:spcAft>
                          <a:spcPct val="0"/>
                        </a:spcAft>
                        <a:buClrTx/>
                        <a:buSzTx/>
                        <a:buFontTx/>
                        <a:buNone/>
                        <a:tabLst/>
                      </a:pPr>
                      <a:r>
                        <a:rPr kumimoji="0" lang="en-CA" sz="1600" b="0" i="0" u="none" strike="noStrike" cap="none" normalizeH="0" baseline="0" noProof="0">
                          <a:ln>
                            <a:noFill/>
                          </a:ln>
                          <a:solidFill>
                            <a:schemeClr val="tx1"/>
                          </a:solidFill>
                          <a:effectLst/>
                          <a:latin typeface="League Spartan" panose="020B0604020202020204" charset="0"/>
                          <a:cs typeface="League Spartan" panose="020B0604020202020204" charset="0"/>
                        </a:rPr>
                        <a:t>Judgement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548455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628900" y="548294"/>
            <a:ext cx="96878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000" b="1">
                <a:latin typeface="Helios Extended" panose="020B0604020202020204" charset="0"/>
                <a:cs typeface="Helios Extended" panose="020B0604020202020204" charset="0"/>
              </a:rPr>
              <a:t>ASSESSING COGNITIVE IMPAIRMENT </a:t>
            </a:r>
            <a:endParaRPr lang="en-CA" altLang="en-US" sz="1000" b="1">
              <a:solidFill>
                <a:srgbClr val="1A5484"/>
              </a:solidFill>
              <a:latin typeface="Helios Extended" panose="020B0604020202020204" charset="0"/>
              <a:cs typeface="Helios Extended" panose="020B0604020202020204" charset="0"/>
            </a:endParaRP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r>
              <a:rPr lang="en-CA" altLang="en-US" sz="3600" b="1">
                <a:latin typeface="League Spartan" panose="020B0604020202020204" charset="0"/>
                <a:cs typeface="League Spartan" panose="020B0604020202020204" charset="0"/>
              </a:rPr>
              <a:t>Onset: </a:t>
            </a:r>
            <a:r>
              <a:rPr lang="en-CA" altLang="en-US" sz="3600">
                <a:latin typeface="League Spartan" panose="020B0604020202020204" charset="0"/>
                <a:cs typeface="League Spartan" panose="020B0604020202020204" charset="0"/>
              </a:rPr>
              <a:t>abrupt, recent, gradual, longstanding  </a:t>
            </a:r>
            <a:r>
              <a:rPr lang="en-CA" altLang="en-US" sz="3600" b="1">
                <a:latin typeface="League Spartan" panose="020B0604020202020204" charset="0"/>
                <a:cs typeface="League Spartan" panose="020B0604020202020204" charset="0"/>
              </a:rPr>
              <a:t> ***</a:t>
            </a:r>
            <a:r>
              <a:rPr lang="en-CA" altLang="en-US" sz="3600">
                <a:latin typeface="League Spartan" panose="020B0604020202020204" charset="0"/>
                <a:cs typeface="League Spartan" panose="020B0604020202020204" charset="0"/>
              </a:rPr>
              <a:t>If acute change – need to rule out delirium</a:t>
            </a:r>
          </a:p>
          <a:p>
            <a:endParaRPr lang="en-CA" altLang="en-US" sz="3600">
              <a:latin typeface="League Spartan" panose="020B0604020202020204" charset="0"/>
              <a:cs typeface="League Spartan" panose="020B0604020202020204" charset="0"/>
            </a:endParaRPr>
          </a:p>
          <a:p>
            <a:r>
              <a:rPr lang="en-CA" altLang="en-US" sz="3600" b="1">
                <a:latin typeface="League Spartan" panose="020B0604020202020204" charset="0"/>
                <a:cs typeface="League Spartan" panose="020B0604020202020204" charset="0"/>
              </a:rPr>
              <a:t>Progression: </a:t>
            </a:r>
            <a:r>
              <a:rPr lang="en-CA" altLang="en-US" sz="3600">
                <a:latin typeface="League Spartan" panose="020B0604020202020204" charset="0"/>
                <a:cs typeface="League Spartan" panose="020B0604020202020204" charset="0"/>
              </a:rPr>
              <a:t>Gradual, Step-wise, Fluctuating</a:t>
            </a:r>
          </a:p>
        </p:txBody>
      </p:sp>
    </p:spTree>
    <p:extLst>
      <p:ext uri="{BB962C8B-B14F-4D97-AF65-F5344CB8AC3E}">
        <p14:creationId xmlns:p14="http://schemas.microsoft.com/office/powerpoint/2010/main" val="508733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lIns="91440" tIns="45720" rIns="91440" bIns="45720" anchor="t">
            <a:normAutofit/>
          </a:bodyPr>
          <a:lstStyle/>
          <a:p>
            <a:pPr marL="227965" indent="-227965">
              <a:defRPr/>
            </a:pPr>
            <a:r>
              <a:rPr lang="en-CA" altLang="en-US" sz="2800" dirty="0">
                <a:latin typeface="League Spartan"/>
                <a:cs typeface="League Spartan" panose="020B0604020202020204" charset="0"/>
              </a:rPr>
              <a:t>Louise , Geriatric Assessor GAOT</a:t>
            </a:r>
          </a:p>
          <a:p>
            <a:pPr marL="227965" indent="-227965">
              <a:defRPr/>
            </a:pPr>
            <a:r>
              <a:rPr lang="en-CA" altLang="en-US" sz="2800" dirty="0">
                <a:latin typeface="League Spartan"/>
                <a:cs typeface="League Spartan" panose="020B0604020202020204" charset="0"/>
              </a:rPr>
              <a:t>Lyne Marcil, Geriatric Assessor East GAOT</a:t>
            </a:r>
            <a:endParaRPr lang="en-CA" dirty="0">
              <a:latin typeface="League Spartan"/>
            </a:endParaRPr>
          </a:p>
          <a:p>
            <a:pPr marL="227965" indent="-227965">
              <a:defRPr/>
            </a:pPr>
            <a:r>
              <a:rPr lang="en-CA" altLang="en-US" sz="2800" dirty="0">
                <a:latin typeface="League Spartan"/>
                <a:cs typeface="League Spartan" panose="020B0604020202020204" charset="0"/>
              </a:rPr>
              <a:t>Dr. Andrew Wiens, Geriatric Psychiatrist </a:t>
            </a:r>
          </a:p>
          <a:p>
            <a:pPr marL="227965" indent="-227965">
              <a:defRPr/>
            </a:pPr>
            <a:r>
              <a:rPr lang="en-CA" altLang="en-US" sz="2800" dirty="0">
                <a:latin typeface="League Spartan"/>
                <a:cs typeface="League Spartan" panose="020B0604020202020204" charset="0"/>
              </a:rPr>
              <a:t>Alzheimer Society of Canada</a:t>
            </a:r>
          </a:p>
          <a:p>
            <a:pPr marL="227965" indent="-227965">
              <a:lnSpc>
                <a:spcPct val="90000"/>
              </a:lnSpc>
              <a:spcBef>
                <a:spcPct val="50000"/>
              </a:spcBef>
            </a:pPr>
            <a:r>
              <a:rPr lang="en-CA" altLang="en-US" sz="2800" dirty="0">
                <a:latin typeface="League Spartan"/>
                <a:cs typeface="League Spartan" panose="020B0604020202020204" charset="0"/>
              </a:rPr>
              <a:t>Timah Black-</a:t>
            </a:r>
            <a:r>
              <a:rPr lang="en-CA" altLang="en-US" sz="2800" dirty="0" err="1">
                <a:latin typeface="League Spartan"/>
                <a:cs typeface="League Spartan" panose="020B0604020202020204" charset="0"/>
              </a:rPr>
              <a:t>Geisterfer</a:t>
            </a:r>
            <a:r>
              <a:rPr lang="en-CA" altLang="en-US" sz="2800" dirty="0">
                <a:latin typeface="League Spartan"/>
                <a:cs typeface="League Spartan" panose="020B0604020202020204" charset="0"/>
              </a:rPr>
              <a:t>, Royal Ottawa Mental Health Centre </a:t>
            </a:r>
          </a:p>
          <a:p>
            <a:pPr marL="227965" indent="-227965">
              <a:lnSpc>
                <a:spcPct val="90000"/>
              </a:lnSpc>
              <a:spcBef>
                <a:spcPct val="50000"/>
              </a:spcBef>
            </a:pPr>
            <a:r>
              <a:rPr lang="en-CA" altLang="en-US" sz="2800" dirty="0">
                <a:latin typeface="League Spartan"/>
                <a:cs typeface="League Spartan" panose="020B0604020202020204" charset="0"/>
              </a:rPr>
              <a:t>P.I.E.C.E.S. 7th edition ® - 2020</a:t>
            </a:r>
          </a:p>
          <a:p>
            <a:pPr marL="227965" indent="-227965">
              <a:lnSpc>
                <a:spcPct val="90000"/>
              </a:lnSpc>
              <a:spcBef>
                <a:spcPct val="50000"/>
              </a:spcBef>
            </a:pPr>
            <a:r>
              <a:rPr lang="en-CA" altLang="en-US" sz="2800" dirty="0">
                <a:latin typeface="League Spartan"/>
                <a:cs typeface="League Spartan" panose="020B0604020202020204" charset="0"/>
              </a:rPr>
              <a:t>RNAO</a:t>
            </a:r>
          </a:p>
          <a:p>
            <a:pPr marL="0" indent="0">
              <a:lnSpc>
                <a:spcPct val="80000"/>
              </a:lnSpc>
              <a:buNone/>
              <a:defRPr/>
            </a:pPr>
            <a:endParaRPr lang="en-CA" altLang="en-US" sz="2800">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21138" y="267301"/>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5400" b="1">
                <a:latin typeface="Helios Extended" panose="020B0604020202020204" charset="0"/>
                <a:cs typeface="Helios Extended" panose="020B0604020202020204" charset="0"/>
              </a:rPr>
              <a:t>ACKNOWLEDGMENTS</a:t>
            </a:r>
            <a:endParaRPr lang="en-US" sz="36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54845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628900" y="455010"/>
            <a:ext cx="8382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400" b="1">
                <a:latin typeface="Helios Extended" panose="020B0604020202020204" charset="0"/>
                <a:cs typeface="Helios Extended" panose="020B0604020202020204" charset="0"/>
              </a:rPr>
              <a:t>PAPER AND PENCIL TESTS</a:t>
            </a:r>
            <a:endParaRPr lang="en-CA" altLang="en-US" sz="800" b="1">
              <a:solidFill>
                <a:srgbClr val="1A5484"/>
              </a:solidFill>
              <a:latin typeface="Helios Extended" panose="020B0604020202020204" charset="0"/>
              <a:cs typeface="Helios Extended" panose="020B0604020202020204" charset="0"/>
            </a:endParaRP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r>
              <a:rPr lang="en-CA" altLang="en-US" sz="4000">
                <a:latin typeface="League Spartan" panose="020B0604020202020204" charset="0"/>
                <a:cs typeface="League Spartan" panose="020B0604020202020204" charset="0"/>
              </a:rPr>
              <a:t>Help form an impression</a:t>
            </a:r>
          </a:p>
          <a:p>
            <a:endParaRPr lang="en-CA" altLang="en-US" sz="4000">
              <a:latin typeface="League Spartan" panose="020B0604020202020204" charset="0"/>
              <a:cs typeface="League Spartan" panose="020B0604020202020204" charset="0"/>
            </a:endParaRPr>
          </a:p>
          <a:p>
            <a:r>
              <a:rPr lang="en-CA" altLang="en-US" sz="4000">
                <a:latin typeface="League Spartan" panose="020B0604020202020204" charset="0"/>
                <a:cs typeface="League Spartan" panose="020B0604020202020204" charset="0"/>
              </a:rPr>
              <a:t>Need to look beyond a test score</a:t>
            </a:r>
          </a:p>
        </p:txBody>
      </p:sp>
    </p:spTree>
    <p:extLst>
      <p:ext uri="{BB962C8B-B14F-4D97-AF65-F5344CB8AC3E}">
        <p14:creationId xmlns:p14="http://schemas.microsoft.com/office/powerpoint/2010/main" val="1267329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628899" y="548294"/>
            <a:ext cx="9687866"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400" b="1">
                <a:solidFill>
                  <a:srgbClr val="1A5484"/>
                </a:solidFill>
                <a:latin typeface="Helios Extended" panose="020B0604020202020204" charset="0"/>
                <a:cs typeface="Helios Extended" panose="020B0604020202020204" charset="0"/>
              </a:rPr>
              <a:t>FACTORS THAT CAN INFLUENCE SCORES</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fontScale="92500" lnSpcReduction="10000"/>
          </a:bodyPr>
          <a:lstStyle/>
          <a:p>
            <a:r>
              <a:rPr lang="en-CA" altLang="en-US" sz="4000" b="1">
                <a:latin typeface="League Spartan" panose="020B0604020202020204" charset="0"/>
                <a:cs typeface="League Spartan" panose="020B0604020202020204" charset="0"/>
              </a:rPr>
              <a:t>Education</a:t>
            </a:r>
            <a:r>
              <a:rPr lang="en-CA" altLang="en-US" sz="4000">
                <a:latin typeface="League Spartan" panose="020B0604020202020204" charset="0"/>
                <a:cs typeface="League Spartan" panose="020B0604020202020204" charset="0"/>
              </a:rPr>
              <a:t> </a:t>
            </a:r>
          </a:p>
          <a:p>
            <a:r>
              <a:rPr lang="en-CA" altLang="en-US" sz="4000" b="1">
                <a:latin typeface="League Spartan" panose="020B0604020202020204" charset="0"/>
                <a:cs typeface="League Spartan" panose="020B0604020202020204" charset="0"/>
              </a:rPr>
              <a:t>Mood</a:t>
            </a:r>
            <a:r>
              <a:rPr lang="en-CA" altLang="en-US" sz="4000">
                <a:latin typeface="League Spartan" panose="020B0604020202020204" charset="0"/>
                <a:cs typeface="League Spartan" panose="020B0604020202020204" charset="0"/>
              </a:rPr>
              <a:t> – anxiety, irritability, perceived consequences</a:t>
            </a:r>
          </a:p>
          <a:p>
            <a:r>
              <a:rPr lang="en-CA" altLang="en-US" sz="4000" b="1">
                <a:latin typeface="League Spartan" panose="020B0604020202020204" charset="0"/>
                <a:cs typeface="League Spartan" panose="020B0604020202020204" charset="0"/>
              </a:rPr>
              <a:t>Language</a:t>
            </a:r>
            <a:r>
              <a:rPr lang="en-CA" altLang="en-US" sz="4000">
                <a:latin typeface="League Spartan" panose="020B0604020202020204" charset="0"/>
                <a:cs typeface="League Spartan" panose="020B0604020202020204" charset="0"/>
              </a:rPr>
              <a:t> – best to assess client in their first language</a:t>
            </a:r>
          </a:p>
          <a:p>
            <a:r>
              <a:rPr lang="en-CA" altLang="en-US" sz="4000" b="1">
                <a:latin typeface="League Spartan" panose="020B0604020202020204" charset="0"/>
                <a:cs typeface="League Spartan" panose="020B0604020202020204" charset="0"/>
              </a:rPr>
              <a:t>Physical disabilities </a:t>
            </a:r>
            <a:r>
              <a:rPr lang="en-CA" altLang="en-US" sz="4000">
                <a:latin typeface="League Spartan" panose="020B0604020202020204" charset="0"/>
                <a:cs typeface="League Spartan" panose="020B0604020202020204" charset="0"/>
              </a:rPr>
              <a:t>– poor vision and hearing even with aids, arthritis, paralysis of limbs, tremors, etc.</a:t>
            </a:r>
          </a:p>
          <a:p>
            <a:r>
              <a:rPr lang="en-CA" altLang="en-US" sz="4000" b="1">
                <a:latin typeface="League Spartan" panose="020B0604020202020204" charset="0"/>
                <a:cs typeface="League Spartan" panose="020B0604020202020204" charset="0"/>
              </a:rPr>
              <a:t>Pain</a:t>
            </a:r>
            <a:endParaRPr lang="en-CA" altLang="en-US" sz="4000">
              <a:latin typeface="League Spartan" panose="020B0604020202020204" charset="0"/>
              <a:cs typeface="League Spartan" panose="020B0604020202020204" charset="0"/>
            </a:endParaRPr>
          </a:p>
          <a:p>
            <a:r>
              <a:rPr lang="en-CA" altLang="en-US" sz="4000" b="1">
                <a:latin typeface="League Spartan" panose="020B0604020202020204" charset="0"/>
                <a:cs typeface="League Spartan" panose="020B0604020202020204" charset="0"/>
              </a:rPr>
              <a:t>Family interference</a:t>
            </a:r>
          </a:p>
          <a:p>
            <a:pPr algn="ctr">
              <a:buNone/>
            </a:pPr>
            <a:r>
              <a:rPr lang="en-CA" altLang="en-US" sz="4000" b="1">
                <a:solidFill>
                  <a:srgbClr val="000000"/>
                </a:solidFill>
                <a:latin typeface="League Spartan" panose="020B0604020202020204" charset="0"/>
                <a:cs typeface="League Spartan" panose="020B0604020202020204" charset="0"/>
              </a:rPr>
              <a:t>N.B. All of these should be clearly documented</a:t>
            </a:r>
          </a:p>
        </p:txBody>
      </p:sp>
    </p:spTree>
    <p:extLst>
      <p:ext uri="{BB962C8B-B14F-4D97-AF65-F5344CB8AC3E}">
        <p14:creationId xmlns:p14="http://schemas.microsoft.com/office/powerpoint/2010/main" val="8690540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628899" y="455010"/>
            <a:ext cx="96878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400" b="1">
                <a:solidFill>
                  <a:srgbClr val="1A5484"/>
                </a:solidFill>
                <a:latin typeface="Helios Extended" panose="020B0604020202020204" charset="0"/>
                <a:cs typeface="Helios Extended" panose="020B0604020202020204" charset="0"/>
              </a:rPr>
              <a:t>COGNITIVE SCREENING TOOLS</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fontScale="70000" lnSpcReduction="20000"/>
          </a:bodyPr>
          <a:lstStyle/>
          <a:p>
            <a:r>
              <a:rPr lang="en-CA" altLang="en-US" sz="4000" b="1">
                <a:latin typeface="League Spartan" panose="020B0604020202020204" charset="0"/>
                <a:cs typeface="League Spartan" panose="020B0604020202020204" charset="0"/>
              </a:rPr>
              <a:t>Mini-Cog</a:t>
            </a:r>
            <a:r>
              <a:rPr lang="en-CA" altLang="en-US" sz="4000">
                <a:latin typeface="League Spartan" panose="020B0604020202020204" charset="0"/>
                <a:cs typeface="League Spartan" panose="020B0604020202020204" charset="0"/>
              </a:rPr>
              <a:t>  (3 item recall &amp; Clock Drawing Test)</a:t>
            </a:r>
          </a:p>
          <a:p>
            <a:r>
              <a:rPr lang="en-CA" altLang="en-US" sz="4000" b="1">
                <a:latin typeface="League Spartan" panose="020B0604020202020204" charset="0"/>
                <a:cs typeface="League Spartan" panose="020B0604020202020204" charset="0"/>
              </a:rPr>
              <a:t>Animal naming </a:t>
            </a:r>
            <a:r>
              <a:rPr lang="en-CA" altLang="en-US" sz="4000">
                <a:latin typeface="League Spartan" panose="020B0604020202020204" charset="0"/>
                <a:cs typeface="League Spartan" panose="020B0604020202020204" charset="0"/>
              </a:rPr>
              <a:t>(animals named in 1minute)</a:t>
            </a:r>
          </a:p>
          <a:p>
            <a:r>
              <a:rPr lang="en-CA" altLang="en-US" sz="4000" b="1">
                <a:latin typeface="League Spartan" panose="020B0604020202020204" charset="0"/>
                <a:cs typeface="League Spartan" panose="020B0604020202020204" charset="0"/>
              </a:rPr>
              <a:t>MMSE</a:t>
            </a:r>
            <a:r>
              <a:rPr lang="en-CA" altLang="en-US" sz="4000">
                <a:latin typeface="League Spartan" panose="020B0604020202020204" charset="0"/>
                <a:cs typeface="League Spartan" panose="020B0604020202020204" charset="0"/>
              </a:rPr>
              <a:t> (Mini-Mental State Examination or </a:t>
            </a:r>
            <a:r>
              <a:rPr lang="en-CA" altLang="en-US" sz="4000" err="1">
                <a:latin typeface="League Spartan" panose="020B0604020202020204" charset="0"/>
                <a:cs typeface="League Spartan" panose="020B0604020202020204" charset="0"/>
              </a:rPr>
              <a:t>Folstein</a:t>
            </a:r>
            <a:r>
              <a:rPr lang="en-CA" altLang="en-US" sz="4000">
                <a:latin typeface="League Spartan" panose="020B0604020202020204" charset="0"/>
                <a:cs typeface="League Spartan" panose="020B0604020202020204" charset="0"/>
              </a:rPr>
              <a:t>)</a:t>
            </a:r>
          </a:p>
          <a:p>
            <a:r>
              <a:rPr lang="en-CA" altLang="en-US" sz="4000" b="1">
                <a:latin typeface="League Spartan" panose="020B0604020202020204" charset="0"/>
                <a:cs typeface="League Spartan" panose="020B0604020202020204" charset="0"/>
              </a:rPr>
              <a:t>MoCA</a:t>
            </a:r>
            <a:r>
              <a:rPr lang="en-CA" altLang="en-US" sz="4000">
                <a:latin typeface="League Spartan" panose="020B0604020202020204" charset="0"/>
                <a:cs typeface="League Spartan" panose="020B0604020202020204" charset="0"/>
              </a:rPr>
              <a:t>  (Montreal Cognitive Assessment)</a:t>
            </a:r>
          </a:p>
          <a:p>
            <a:r>
              <a:rPr lang="en-CA" altLang="en-US" sz="4000" b="1">
                <a:latin typeface="League Spartan" panose="020B0604020202020204" charset="0"/>
                <a:cs typeface="League Spartan" panose="020B0604020202020204" charset="0"/>
              </a:rPr>
              <a:t>Trails A &amp; B</a:t>
            </a:r>
          </a:p>
          <a:p>
            <a:r>
              <a:rPr lang="en-CA" altLang="en-US" sz="4000" b="1">
                <a:latin typeface="League Spartan" panose="020B0604020202020204" charset="0"/>
                <a:cs typeface="League Spartan" panose="020B0604020202020204" charset="0"/>
              </a:rPr>
              <a:t>RUDAS</a:t>
            </a:r>
            <a:r>
              <a:rPr lang="en-CA" altLang="en-US" sz="4000">
                <a:latin typeface="League Spartan" panose="020B0604020202020204" charset="0"/>
                <a:cs typeface="League Spartan" panose="020B0604020202020204" charset="0"/>
              </a:rPr>
              <a:t> (Rowland Universal Dementia Assessment Scale)</a:t>
            </a:r>
          </a:p>
          <a:p>
            <a:r>
              <a:rPr lang="en-CA" altLang="en-US" sz="4800" b="1">
                <a:latin typeface="League Spartan" panose="020B0604020202020204" charset="0"/>
                <a:cs typeface="League Spartan" panose="020B0604020202020204" charset="0"/>
              </a:rPr>
              <a:t>CAM</a:t>
            </a:r>
            <a:r>
              <a:rPr lang="en-CA" altLang="en-US" sz="4800">
                <a:latin typeface="League Spartan" panose="020B0604020202020204" charset="0"/>
                <a:cs typeface="League Spartan" panose="020B0604020202020204" charset="0"/>
              </a:rPr>
              <a:t> (Confusion Assessment Method)</a:t>
            </a:r>
          </a:p>
          <a:p>
            <a:endParaRPr lang="en-CA" altLang="en-US" sz="4000">
              <a:latin typeface="League Spartan" panose="020B0604020202020204" charset="0"/>
              <a:cs typeface="League Spartan" panose="020B0604020202020204" charset="0"/>
            </a:endParaRPr>
          </a:p>
          <a:p>
            <a:pPr>
              <a:buFont typeface="Times" panose="02020603050405020304" pitchFamily="18" charset="0"/>
              <a:buNone/>
            </a:pPr>
            <a:r>
              <a:rPr lang="en-CA" altLang="en-US" sz="4000">
                <a:latin typeface="League Spartan" panose="020B0604020202020204" charset="0"/>
                <a:cs typeface="League Spartan" panose="020B0604020202020204" charset="0"/>
              </a:rPr>
              <a:t>N.B.   There are many others.  </a:t>
            </a:r>
          </a:p>
          <a:p>
            <a:pPr>
              <a:buFont typeface="Times" panose="02020603050405020304" pitchFamily="18" charset="0"/>
              <a:buNone/>
            </a:pPr>
            <a:r>
              <a:rPr lang="en-CA" altLang="en-US" sz="4000">
                <a:latin typeface="League Spartan" panose="020B0604020202020204" charset="0"/>
                <a:cs typeface="League Spartan" panose="020B0604020202020204" charset="0"/>
              </a:rPr>
              <a:t>          Some are more appropriate depending on the setting and </a:t>
            </a:r>
          </a:p>
          <a:p>
            <a:pPr>
              <a:buFont typeface="Times" panose="02020603050405020304" pitchFamily="18" charset="0"/>
              <a:buNone/>
            </a:pPr>
            <a:r>
              <a:rPr lang="en-CA" altLang="en-US" sz="4000">
                <a:latin typeface="League Spartan" panose="020B0604020202020204" charset="0"/>
                <a:cs typeface="League Spartan" panose="020B0604020202020204" charset="0"/>
              </a:rPr>
              <a:t>          situation</a:t>
            </a:r>
          </a:p>
        </p:txBody>
      </p:sp>
    </p:spTree>
    <p:extLst>
      <p:ext uri="{BB962C8B-B14F-4D97-AF65-F5344CB8AC3E}">
        <p14:creationId xmlns:p14="http://schemas.microsoft.com/office/powerpoint/2010/main" val="8871119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628899" y="639676"/>
            <a:ext cx="9687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MONTREAL COGNITIVE ASSESSMENT (MoCA)</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fontScale="85000" lnSpcReduction="10000"/>
          </a:bodyPr>
          <a:lstStyle/>
          <a:p>
            <a:r>
              <a:rPr lang="en-CA" altLang="en-US" sz="4000">
                <a:latin typeface="League Spartan" panose="020B0604020202020204" charset="0"/>
                <a:cs typeface="League Spartan" panose="020B0604020202020204" charset="0"/>
              </a:rPr>
              <a:t> Designed as a rapid screening instrument for mild cognitive dysfunction</a:t>
            </a:r>
          </a:p>
          <a:p>
            <a:endParaRPr lang="en-CA" altLang="en-US" sz="4000">
              <a:latin typeface="League Spartan" panose="020B0604020202020204" charset="0"/>
              <a:cs typeface="League Spartan" panose="020B0604020202020204" charset="0"/>
            </a:endParaRPr>
          </a:p>
          <a:p>
            <a:r>
              <a:rPr lang="en-CA" altLang="en-US" sz="4000">
                <a:latin typeface="League Spartan" panose="020B0604020202020204" charset="0"/>
                <a:cs typeface="League Spartan" panose="020B0604020202020204" charset="0"/>
              </a:rPr>
              <a:t>Time to administer the MoCA is approximately 10 minutes</a:t>
            </a:r>
            <a:endParaRPr lang="en-CA" altLang="en-US" sz="4400">
              <a:latin typeface="League Spartan" panose="020B0604020202020204" charset="0"/>
              <a:cs typeface="League Spartan" panose="020B0604020202020204" charset="0"/>
            </a:endParaRPr>
          </a:p>
          <a:p>
            <a:endParaRPr lang="en-CA" altLang="en-US" sz="4000">
              <a:latin typeface="League Spartan" panose="020B0604020202020204" charset="0"/>
              <a:cs typeface="League Spartan" panose="020B0604020202020204" charset="0"/>
            </a:endParaRPr>
          </a:p>
          <a:p>
            <a:r>
              <a:rPr lang="en-CA" altLang="en-US" sz="4000">
                <a:latin typeface="League Spartan" panose="020B0604020202020204" charset="0"/>
                <a:cs typeface="League Spartan" panose="020B0604020202020204" charset="0"/>
              </a:rPr>
              <a:t> Assesses different cognitive domains: attention and  concentration, executive functions, memory, language, visuospatial/executive skills, conceptual thinking, calculations, and orientation.</a:t>
            </a:r>
            <a:endParaRPr lang="en-CA" altLang="en-US" sz="4000" b="1">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22775715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628899" y="639676"/>
            <a:ext cx="9687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MONTREAL COGNITIVE ASSESSMENT (MoCA)</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1569700" cy="4832130"/>
          </a:xfrm>
        </p:spPr>
        <p:txBody>
          <a:bodyPr anchor="ctr">
            <a:normAutofit lnSpcReduction="10000"/>
          </a:bodyPr>
          <a:lstStyle/>
          <a:p>
            <a:pPr eaLnBrk="1" hangingPunct="1">
              <a:lnSpc>
                <a:spcPct val="80000"/>
              </a:lnSpc>
              <a:buFont typeface="Wingdings" panose="05000000000000000000" pitchFamily="2" charset="2"/>
              <a:buChar char="§"/>
            </a:pPr>
            <a:r>
              <a:rPr lang="en-CA" altLang="en-US">
                <a:latin typeface="League Spartan" panose="020B0604020202020204" charset="0"/>
                <a:cs typeface="League Spartan" panose="020B0604020202020204" charset="0"/>
              </a:rPr>
              <a:t>MCI = MOCA &lt;26</a:t>
            </a:r>
          </a:p>
          <a:p>
            <a:pPr eaLnBrk="1" hangingPunct="1">
              <a:lnSpc>
                <a:spcPct val="80000"/>
              </a:lnSpc>
              <a:buFont typeface="Wingdings" panose="05000000000000000000" pitchFamily="2" charset="2"/>
              <a:buChar char="§"/>
            </a:pPr>
            <a:endParaRPr lang="en-CA" altLang="en-US">
              <a:latin typeface="League Spartan" panose="020B0604020202020204" charset="0"/>
              <a:cs typeface="League Spartan" panose="020B0604020202020204" charset="0"/>
            </a:endParaRPr>
          </a:p>
          <a:p>
            <a:pPr eaLnBrk="1" hangingPunct="1">
              <a:lnSpc>
                <a:spcPct val="80000"/>
              </a:lnSpc>
              <a:buFont typeface="Wingdings" panose="05000000000000000000" pitchFamily="2" charset="2"/>
              <a:buChar char="§"/>
            </a:pPr>
            <a:r>
              <a:rPr lang="en-CA" altLang="en-US">
                <a:latin typeface="League Spartan" panose="020B0604020202020204" charset="0"/>
                <a:cs typeface="League Spartan" panose="020B0604020202020204" charset="0"/>
              </a:rPr>
              <a:t>Using a cut-off score &lt;26 provides sensitivity of 90%, and </a:t>
            </a:r>
          </a:p>
          <a:p>
            <a:pPr eaLnBrk="1" hangingPunct="1">
              <a:lnSpc>
                <a:spcPct val="80000"/>
              </a:lnSpc>
              <a:buNone/>
            </a:pPr>
            <a:r>
              <a:rPr lang="en-CA" altLang="en-US">
                <a:latin typeface="League Spartan" panose="020B0604020202020204" charset="0"/>
                <a:cs typeface="League Spartan" panose="020B0604020202020204" charset="0"/>
              </a:rPr>
              <a:t>     specificity of 87% to distinguish MCI from normal – 13% </a:t>
            </a:r>
          </a:p>
          <a:p>
            <a:pPr eaLnBrk="1" hangingPunct="1">
              <a:lnSpc>
                <a:spcPct val="80000"/>
              </a:lnSpc>
              <a:buNone/>
            </a:pPr>
            <a:r>
              <a:rPr lang="en-CA" altLang="en-US">
                <a:latin typeface="League Spartan" panose="020B0604020202020204" charset="0"/>
                <a:cs typeface="League Spartan" panose="020B0604020202020204" charset="0"/>
              </a:rPr>
              <a:t>     mislabelled as impaired (false-positive)</a:t>
            </a:r>
          </a:p>
          <a:p>
            <a:pPr eaLnBrk="1" hangingPunct="1">
              <a:lnSpc>
                <a:spcPct val="80000"/>
              </a:lnSpc>
            </a:pPr>
            <a:endParaRPr lang="en-CA" altLang="en-US">
              <a:latin typeface="League Spartan" panose="020B0604020202020204" charset="0"/>
              <a:cs typeface="League Spartan" panose="020B0604020202020204" charset="0"/>
            </a:endParaRPr>
          </a:p>
          <a:p>
            <a:pPr eaLnBrk="1" hangingPunct="1">
              <a:lnSpc>
                <a:spcPct val="80000"/>
              </a:lnSpc>
              <a:buFont typeface="Wingdings" panose="05000000000000000000" pitchFamily="2" charset="2"/>
              <a:buChar char="§"/>
            </a:pPr>
            <a:r>
              <a:rPr lang="en-CA" altLang="en-US">
                <a:latin typeface="League Spartan" panose="020B0604020202020204" charset="0"/>
                <a:cs typeface="League Spartan" panose="020B0604020202020204" charset="0"/>
              </a:rPr>
              <a:t>MoCA tested on people with high premorbid education – tendency to have </a:t>
            </a:r>
          </a:p>
          <a:p>
            <a:pPr eaLnBrk="1" hangingPunct="1">
              <a:lnSpc>
                <a:spcPct val="80000"/>
              </a:lnSpc>
              <a:buNone/>
            </a:pPr>
            <a:r>
              <a:rPr lang="en-CA" altLang="en-US">
                <a:latin typeface="League Spartan" panose="020B0604020202020204" charset="0"/>
                <a:cs typeface="League Spartan" panose="020B0604020202020204" charset="0"/>
              </a:rPr>
              <a:t>     false positive when client’s education is low</a:t>
            </a:r>
          </a:p>
          <a:p>
            <a:pPr eaLnBrk="1" hangingPunct="1">
              <a:lnSpc>
                <a:spcPct val="80000"/>
              </a:lnSpc>
              <a:buFont typeface="Times" panose="02020603050405020304" pitchFamily="18" charset="0"/>
              <a:buNone/>
            </a:pPr>
            <a:endParaRPr lang="en-CA" altLang="en-US">
              <a:latin typeface="League Spartan" panose="020B0604020202020204" charset="0"/>
              <a:cs typeface="League Spartan" panose="020B0604020202020204" charset="0"/>
            </a:endParaRPr>
          </a:p>
          <a:p>
            <a:pPr eaLnBrk="1" hangingPunct="1">
              <a:lnSpc>
                <a:spcPct val="80000"/>
              </a:lnSpc>
              <a:buFont typeface="Wingdings" panose="05000000000000000000" pitchFamily="2" charset="2"/>
              <a:buChar char="§"/>
            </a:pPr>
            <a:r>
              <a:rPr lang="en-CA" altLang="en-US">
                <a:latin typeface="League Spartan" panose="020B0604020202020204" charset="0"/>
                <a:cs typeface="League Spartan" panose="020B0604020202020204" charset="0"/>
              </a:rPr>
              <a:t>Much better discrimination between</a:t>
            </a:r>
          </a:p>
          <a:p>
            <a:pPr eaLnBrk="1" hangingPunct="1">
              <a:lnSpc>
                <a:spcPct val="80000"/>
              </a:lnSpc>
              <a:buFont typeface="Wingdings" panose="05000000000000000000" pitchFamily="2" charset="2"/>
              <a:buChar char="§"/>
            </a:pPr>
            <a:endParaRPr lang="en-CA" altLang="en-US">
              <a:latin typeface="League Spartan" panose="020B0604020202020204" charset="0"/>
              <a:cs typeface="League Spartan" panose="020B0604020202020204" charset="0"/>
            </a:endParaRPr>
          </a:p>
          <a:p>
            <a:pPr lvl="1" eaLnBrk="1" hangingPunct="1">
              <a:lnSpc>
                <a:spcPct val="80000"/>
              </a:lnSpc>
              <a:buClr>
                <a:schemeClr val="tx1"/>
              </a:buClr>
            </a:pPr>
            <a:r>
              <a:rPr lang="en-CA" altLang="en-US" sz="2900">
                <a:latin typeface="League Spartan" panose="020B0604020202020204" charset="0"/>
                <a:cs typeface="League Spartan" panose="020B0604020202020204" charset="0"/>
              </a:rPr>
              <a:t>    </a:t>
            </a:r>
            <a:r>
              <a:rPr lang="en-CA" altLang="en-US" sz="2900" u="sng">
                <a:latin typeface="League Spartan" panose="020B0604020202020204" charset="0"/>
                <a:cs typeface="League Spartan" panose="020B0604020202020204" charset="0"/>
              </a:rPr>
              <a:t>Normal</a:t>
            </a:r>
            <a:r>
              <a:rPr lang="en-CA" altLang="en-US" sz="2900">
                <a:latin typeface="League Spartan" panose="020B0604020202020204" charset="0"/>
                <a:cs typeface="League Spartan" panose="020B0604020202020204" charset="0"/>
              </a:rPr>
              <a:t>     vs.	  </a:t>
            </a:r>
            <a:r>
              <a:rPr lang="en-CA" altLang="en-US" sz="2900" u="sng">
                <a:latin typeface="League Spartan" panose="020B0604020202020204" charset="0"/>
                <a:cs typeface="League Spartan" panose="020B0604020202020204" charset="0"/>
              </a:rPr>
              <a:t>MCI</a:t>
            </a:r>
            <a:r>
              <a:rPr lang="en-CA" altLang="en-US" sz="2900">
                <a:latin typeface="League Spartan" panose="020B0604020202020204" charset="0"/>
                <a:cs typeface="League Spartan" panose="020B0604020202020204" charset="0"/>
              </a:rPr>
              <a:t>	    and	  </a:t>
            </a:r>
            <a:r>
              <a:rPr lang="en-CA" altLang="en-US" sz="2900" u="sng">
                <a:latin typeface="League Spartan" panose="020B0604020202020204" charset="0"/>
                <a:cs typeface="League Spartan" panose="020B0604020202020204" charset="0"/>
              </a:rPr>
              <a:t>Dementia</a:t>
            </a:r>
            <a:endParaRPr lang="en-CA" altLang="en-US" sz="2900">
              <a:latin typeface="League Spartan" panose="020B0604020202020204" charset="0"/>
              <a:cs typeface="League Spartan" panose="020B0604020202020204" charset="0"/>
            </a:endParaRPr>
          </a:p>
          <a:p>
            <a:pPr lvl="1" eaLnBrk="1" hangingPunct="1">
              <a:lnSpc>
                <a:spcPct val="80000"/>
              </a:lnSpc>
              <a:buClr>
                <a:schemeClr val="tx1"/>
              </a:buClr>
            </a:pPr>
            <a:r>
              <a:rPr lang="en-CA" altLang="en-US" sz="2900">
                <a:latin typeface="League Spartan" panose="020B0604020202020204" charset="0"/>
                <a:cs typeface="League Spartan" panose="020B0604020202020204" charset="0"/>
              </a:rPr>
              <a:t>     ≥ 26 		         &lt; 26		 	    &lt; 26</a:t>
            </a:r>
          </a:p>
          <a:p>
            <a:pPr lvl="1" eaLnBrk="1" hangingPunct="1">
              <a:lnSpc>
                <a:spcPct val="80000"/>
              </a:lnSpc>
              <a:buClr>
                <a:schemeClr val="tx1"/>
              </a:buClr>
              <a:buFont typeface="Times" panose="02020603050405020304" pitchFamily="18" charset="0"/>
              <a:buNone/>
            </a:pPr>
            <a:r>
              <a:rPr lang="en-CA" altLang="en-US" sz="2900">
                <a:latin typeface="League Spartan" panose="020B0604020202020204" charset="0"/>
                <a:cs typeface="League Spartan" panose="020B0604020202020204" charset="0"/>
              </a:rPr>
              <a:t>	                      	                 </a:t>
            </a:r>
            <a:r>
              <a:rPr lang="en-CA" altLang="en-US" sz="1600">
                <a:latin typeface="League Spartan" panose="020B0604020202020204" charset="0"/>
                <a:cs typeface="League Spartan" panose="020B0604020202020204" charset="0"/>
              </a:rPr>
              <a:t>(usually 18-25)	                    (usually &lt;18 and function affected)</a:t>
            </a:r>
          </a:p>
          <a:p>
            <a:pPr marL="1219170" lvl="4" indent="0">
              <a:buNone/>
            </a:pPr>
            <a:endParaRPr lang="en-CA" altLang="en-US">
              <a:latin typeface="League Spartan" panose="020B0604020202020204" charset="0"/>
              <a:cs typeface="League Spartan" panose="020B0604020202020204" charset="0"/>
            </a:endParaRPr>
          </a:p>
        </p:txBody>
      </p:sp>
      <p:cxnSp>
        <p:nvCxnSpPr>
          <p:cNvPr id="3" name="Connector: Elbow 2">
            <a:extLst>
              <a:ext uri="{FF2B5EF4-FFF2-40B4-BE49-F238E27FC236}">
                <a16:creationId xmlns:a16="http://schemas.microsoft.com/office/drawing/2014/main" id="{FC612F72-AFB5-9575-4354-0AAEA2A7A6C9}"/>
              </a:ext>
            </a:extLst>
          </p:cNvPr>
          <p:cNvCxnSpPr>
            <a:cxnSpLocks/>
          </p:cNvCxnSpPr>
          <p:nvPr/>
        </p:nvCxnSpPr>
        <p:spPr>
          <a:xfrm>
            <a:off x="5168265" y="5596890"/>
            <a:ext cx="287655" cy="222885"/>
          </a:xfrm>
          <a:prstGeom prst="bentConnector3">
            <a:avLst>
              <a:gd name="adj1" fmla="val 165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EC4B9942-8E75-A6D8-AA71-63E3F85B9BD5}"/>
              </a:ext>
            </a:extLst>
          </p:cNvPr>
          <p:cNvCxnSpPr>
            <a:cxnSpLocks/>
          </p:cNvCxnSpPr>
          <p:nvPr/>
        </p:nvCxnSpPr>
        <p:spPr>
          <a:xfrm>
            <a:off x="7751445" y="5597527"/>
            <a:ext cx="287655" cy="222885"/>
          </a:xfrm>
          <a:prstGeom prst="bentConnector3">
            <a:avLst>
              <a:gd name="adj1" fmla="val 1656"/>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543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paper&#10;&#10;AI-generated content may be incorrect.">
            <a:extLst>
              <a:ext uri="{FF2B5EF4-FFF2-40B4-BE49-F238E27FC236}">
                <a16:creationId xmlns:a16="http://schemas.microsoft.com/office/drawing/2014/main" id="{B347CCA3-3195-8929-7BE3-8E2B682C4261}"/>
              </a:ext>
            </a:extLst>
          </p:cNvPr>
          <p:cNvPicPr>
            <a:picLocks noChangeAspect="1"/>
          </p:cNvPicPr>
          <p:nvPr/>
        </p:nvPicPr>
        <p:blipFill>
          <a:blip r:embed="rId3"/>
          <a:stretch>
            <a:fillRect/>
          </a:stretch>
        </p:blipFill>
        <p:spPr>
          <a:xfrm>
            <a:off x="3963439" y="540774"/>
            <a:ext cx="4560090" cy="5776452"/>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781299" y="301121"/>
            <a:ext cx="968786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5400" b="1">
                <a:solidFill>
                  <a:srgbClr val="1A5484"/>
                </a:solidFill>
                <a:latin typeface="Helios Extended" panose="020B0604020202020204" charset="0"/>
                <a:cs typeface="Helios Extended" panose="020B0604020202020204" charset="0"/>
              </a:rPr>
              <a:t>TRIAL MAKING A &amp; B</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pPr eaLnBrk="1" hangingPunct="1"/>
            <a:r>
              <a:rPr lang="en-CA" altLang="en-US" sz="2800">
                <a:latin typeface="League Spartan" panose="020B0604020202020204" charset="0"/>
                <a:cs typeface="League Spartan" panose="020B0604020202020204" charset="0"/>
              </a:rPr>
              <a:t>These two-timed tests examine visuospatial, executive function, attention and speed of mental processing.  </a:t>
            </a:r>
          </a:p>
          <a:p>
            <a:pPr eaLnBrk="1" hangingPunct="1"/>
            <a:endParaRPr lang="en-CA" altLang="en-US" sz="2800">
              <a:latin typeface="League Spartan" panose="020B0604020202020204" charset="0"/>
              <a:cs typeface="League Spartan" panose="020B0604020202020204" charset="0"/>
            </a:endParaRPr>
          </a:p>
          <a:p>
            <a:pPr eaLnBrk="1" hangingPunct="1"/>
            <a:r>
              <a:rPr lang="en-CA" altLang="en-US" sz="2800">
                <a:latin typeface="League Spartan" panose="020B0604020202020204" charset="0"/>
                <a:cs typeface="League Spartan" panose="020B0604020202020204" charset="0"/>
              </a:rPr>
              <a:t>Sample Trails A should be completed before the full Trails A test; sample Trails B should be completed before the full Trails B test</a:t>
            </a:r>
          </a:p>
          <a:p>
            <a:pPr eaLnBrk="1" hangingPunct="1"/>
            <a:endParaRPr lang="en-CA" altLang="en-US" sz="2800">
              <a:latin typeface="League Spartan" panose="020B0604020202020204" charset="0"/>
              <a:cs typeface="League Spartan" panose="020B0604020202020204" charset="0"/>
            </a:endParaRPr>
          </a:p>
          <a:p>
            <a:pPr eaLnBrk="1" hangingPunct="1"/>
            <a:r>
              <a:rPr lang="en-CA" altLang="en-US" sz="2800">
                <a:solidFill>
                  <a:srgbClr val="FF0000"/>
                </a:solidFill>
                <a:latin typeface="League Spartan" panose="020B0604020202020204" charset="0"/>
                <a:cs typeface="League Spartan" panose="020B0604020202020204" charset="0"/>
              </a:rPr>
              <a:t>Complete Trails A first, then Trails B - not just Trails B</a:t>
            </a:r>
          </a:p>
        </p:txBody>
      </p:sp>
    </p:spTree>
    <p:extLst>
      <p:ext uri="{BB962C8B-B14F-4D97-AF65-F5344CB8AC3E}">
        <p14:creationId xmlns:p14="http://schemas.microsoft.com/office/powerpoint/2010/main" val="7592010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number&#10;&#10;AI-generated content may be incorrect.">
            <a:extLst>
              <a:ext uri="{FF2B5EF4-FFF2-40B4-BE49-F238E27FC236}">
                <a16:creationId xmlns:a16="http://schemas.microsoft.com/office/drawing/2014/main" id="{992EFBC6-46A9-3F5A-850C-8D3654CC39C8}"/>
              </a:ext>
            </a:extLst>
          </p:cNvPr>
          <p:cNvPicPr>
            <a:picLocks noChangeAspect="1"/>
          </p:cNvPicPr>
          <p:nvPr/>
        </p:nvPicPr>
        <p:blipFill>
          <a:blip r:embed="rId3"/>
          <a:stretch>
            <a:fillRect/>
          </a:stretch>
        </p:blipFill>
        <p:spPr>
          <a:xfrm>
            <a:off x="3049943" y="553065"/>
            <a:ext cx="3653714" cy="5764162"/>
          </a:xfrm>
          <a:prstGeom prst="rect">
            <a:avLst/>
          </a:prstGeom>
        </p:spPr>
      </p:pic>
      <p:pic>
        <p:nvPicPr>
          <p:cNvPr id="3" name="Picture 2" descr="A screenshot of a puzzle&#10;&#10;AI-generated content may be incorrect.">
            <a:extLst>
              <a:ext uri="{FF2B5EF4-FFF2-40B4-BE49-F238E27FC236}">
                <a16:creationId xmlns:a16="http://schemas.microsoft.com/office/drawing/2014/main" id="{5A1BBD15-84AE-F376-47BB-374936BB1EED}"/>
              </a:ext>
            </a:extLst>
          </p:cNvPr>
          <p:cNvPicPr>
            <a:picLocks noChangeAspect="1"/>
          </p:cNvPicPr>
          <p:nvPr/>
        </p:nvPicPr>
        <p:blipFill>
          <a:blip r:embed="rId4"/>
          <a:stretch>
            <a:fillRect/>
          </a:stretch>
        </p:blipFill>
        <p:spPr>
          <a:xfrm>
            <a:off x="7211961" y="471488"/>
            <a:ext cx="4724400" cy="591502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6E7CA-828C-85F3-15C9-BC8B004D8A3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C6B23D-5AF6-D319-D75F-53B9D36684A6}"/>
              </a:ext>
            </a:extLst>
          </p:cNvPr>
          <p:cNvPicPr>
            <a:picLocks noChangeAspect="1"/>
          </p:cNvPicPr>
          <p:nvPr/>
        </p:nvPicPr>
        <p:blipFill>
          <a:blip r:embed="rId3"/>
          <a:stretch>
            <a:fillRect/>
          </a:stretch>
        </p:blipFill>
        <p:spPr>
          <a:xfrm>
            <a:off x="2757021" y="947391"/>
            <a:ext cx="6677957" cy="4963218"/>
          </a:xfrm>
          <a:prstGeom prst="rect">
            <a:avLst/>
          </a:prstGeom>
        </p:spPr>
      </p:pic>
    </p:spTree>
    <p:extLst>
      <p:ext uri="{BB962C8B-B14F-4D97-AF65-F5344CB8AC3E}">
        <p14:creationId xmlns:p14="http://schemas.microsoft.com/office/powerpoint/2010/main" val="6907905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781299" y="301121"/>
            <a:ext cx="968786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5400" b="1">
                <a:solidFill>
                  <a:srgbClr val="1A5484"/>
                </a:solidFill>
                <a:latin typeface="Helios Extended" panose="020B0604020202020204" charset="0"/>
                <a:cs typeface="Helios Extended" panose="020B0604020202020204" charset="0"/>
              </a:rPr>
              <a:t>MEDICAL HISTORY</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r>
              <a:rPr lang="en-CA" altLang="en-US" sz="3200">
                <a:latin typeface="League Spartan" panose="020B0604020202020204" charset="0"/>
                <a:cs typeface="League Spartan" panose="020B0604020202020204" charset="0"/>
              </a:rPr>
              <a:t>Identify medical conditions that increase risk of developing dementia and reversible causes of cognitive impairment. </a:t>
            </a:r>
          </a:p>
          <a:p>
            <a:endParaRPr lang="en-CA" altLang="en-US" sz="3200">
              <a:latin typeface="League Spartan" panose="020B0604020202020204" charset="0"/>
              <a:cs typeface="League Spartan" panose="020B0604020202020204" charset="0"/>
            </a:endParaRPr>
          </a:p>
          <a:p>
            <a:r>
              <a:rPr lang="en-CA" altLang="en-US" sz="3200">
                <a:latin typeface="League Spartan" panose="020B0604020202020204" charset="0"/>
                <a:cs typeface="League Spartan" panose="020B0604020202020204" charset="0"/>
              </a:rPr>
              <a:t>Identify medications or recent changes to medication that might contribute to cognitive impairment</a:t>
            </a:r>
            <a:r>
              <a:rPr lang="fr-CA" altLang="en-US" sz="3200">
                <a:latin typeface="League Spartan" panose="020B0604020202020204" charset="0"/>
                <a:cs typeface="League Spartan" panose="020B0604020202020204" charset="0"/>
              </a:rPr>
              <a:t>.  </a:t>
            </a:r>
          </a:p>
        </p:txBody>
      </p:sp>
    </p:spTree>
    <p:extLst>
      <p:ext uri="{BB962C8B-B14F-4D97-AF65-F5344CB8AC3E}">
        <p14:creationId xmlns:p14="http://schemas.microsoft.com/office/powerpoint/2010/main" val="3681801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text and a silhouette of a tree&#10;&#10;Description automatically generated">
            <a:extLst>
              <a:ext uri="{FF2B5EF4-FFF2-40B4-BE49-F238E27FC236}">
                <a16:creationId xmlns:a16="http://schemas.microsoft.com/office/drawing/2014/main" id="{6C09421A-5E45-446B-5F27-32CF98B61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850" y="262097"/>
            <a:ext cx="2418084" cy="1032587"/>
          </a:xfrm>
          <a:prstGeom prst="rect">
            <a:avLst/>
          </a:prstGeom>
        </p:spPr>
      </p:pic>
      <p:sp>
        <p:nvSpPr>
          <p:cNvPr id="7" name="Title 1">
            <a:extLst>
              <a:ext uri="{FF2B5EF4-FFF2-40B4-BE49-F238E27FC236}">
                <a16:creationId xmlns:a16="http://schemas.microsoft.com/office/drawing/2014/main" id="{6A569645-E560-C931-A22D-D1FFFFEBD512}"/>
              </a:ext>
            </a:extLst>
          </p:cNvPr>
          <p:cNvSpPr txBox="1">
            <a:spLocks/>
          </p:cNvSpPr>
          <p:nvPr/>
        </p:nvSpPr>
        <p:spPr>
          <a:xfrm>
            <a:off x="3296357" y="446929"/>
            <a:ext cx="8627596"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4800" b="1">
                <a:latin typeface="Helios Extended" panose="020B0604020202020204" charset="0"/>
                <a:cs typeface="Helios Extended" panose="020B0604020202020204" charset="0"/>
              </a:rPr>
              <a:t>LEARNING OBJECTIVES</a:t>
            </a:r>
          </a:p>
        </p:txBody>
      </p:sp>
      <p:sp>
        <p:nvSpPr>
          <p:cNvPr id="3" name="Content Placeholder 2">
            <a:extLst>
              <a:ext uri="{FF2B5EF4-FFF2-40B4-BE49-F238E27FC236}">
                <a16:creationId xmlns:a16="http://schemas.microsoft.com/office/drawing/2014/main" id="{FFD44391-C912-AD02-8C14-4C1498F8DD78}"/>
              </a:ext>
            </a:extLst>
          </p:cNvPr>
          <p:cNvSpPr>
            <a:spLocks noGrp="1"/>
          </p:cNvSpPr>
          <p:nvPr>
            <p:ph idx="1"/>
          </p:nvPr>
        </p:nvSpPr>
        <p:spPr>
          <a:xfrm>
            <a:off x="4075289" y="1540818"/>
            <a:ext cx="7315200" cy="4794132"/>
          </a:xfrm>
        </p:spPr>
        <p:txBody>
          <a:bodyPr anchor="ctr"/>
          <a:lstStyle/>
          <a:p>
            <a:pPr marL="457200" indent="-457200">
              <a:buFont typeface="+mj-lt"/>
              <a:buAutoNum type="arabicPeriod"/>
            </a:pPr>
            <a:r>
              <a:rPr lang="en-CA" altLang="en-US" sz="2400">
                <a:solidFill>
                  <a:schemeClr val="tx1"/>
                </a:solidFill>
                <a:latin typeface="League Spartan" panose="020B0604020202020204" charset="0"/>
                <a:cs typeface="League Spartan" panose="020B0604020202020204" charset="0"/>
              </a:rPr>
              <a:t>To increase knowledge about cognitive changes as they relate to normal aging, MCI and Dementia</a:t>
            </a:r>
          </a:p>
          <a:p>
            <a:pPr marL="457200" indent="-457200">
              <a:buFont typeface="+mj-lt"/>
              <a:buAutoNum type="arabicPeriod"/>
            </a:pPr>
            <a:endParaRPr lang="en-CA" altLang="en-US" sz="2400">
              <a:solidFill>
                <a:schemeClr val="tx1"/>
              </a:solidFill>
              <a:latin typeface="League Spartan" panose="020B0604020202020204" charset="0"/>
              <a:cs typeface="League Spartan" panose="020B0604020202020204" charset="0"/>
            </a:endParaRPr>
          </a:p>
          <a:p>
            <a:pPr marL="457200" indent="-457200">
              <a:buFont typeface="+mj-lt"/>
              <a:buAutoNum type="arabicPeriod"/>
            </a:pPr>
            <a:r>
              <a:rPr lang="en-CA" altLang="en-US" sz="2400">
                <a:solidFill>
                  <a:schemeClr val="tx1"/>
                </a:solidFill>
                <a:latin typeface="League Spartan" panose="020B0604020202020204" charset="0"/>
                <a:cs typeface="League Spartan" panose="020B0604020202020204" charset="0"/>
              </a:rPr>
              <a:t>To develop an understanding of how to assess cognitive changes in the context of normal aging vs MCI vs Dementia and to identify care strategies and interventions.</a:t>
            </a:r>
          </a:p>
          <a:p>
            <a:pPr marL="457200" indent="-457200">
              <a:buFont typeface="+mj-lt"/>
              <a:buAutoNum type="arabicPeriod"/>
            </a:pPr>
            <a:endParaRPr lang="en-CA" altLang="en-US" sz="2400">
              <a:solidFill>
                <a:schemeClr val="tx1"/>
              </a:solidFill>
              <a:latin typeface="League Spartan" panose="020B0604020202020204" charset="0"/>
              <a:cs typeface="League Spartan" panose="020B0604020202020204" charset="0"/>
            </a:endParaRPr>
          </a:p>
          <a:p>
            <a:pPr marL="457200" indent="-457200">
              <a:buFont typeface="+mj-lt"/>
              <a:buAutoNum type="arabicPeriod"/>
            </a:pPr>
            <a:r>
              <a:rPr lang="en-CA" altLang="en-US" sz="2400">
                <a:solidFill>
                  <a:schemeClr val="tx1"/>
                </a:solidFill>
                <a:latin typeface="League Spartan" panose="020B0604020202020204" charset="0"/>
                <a:cs typeface="League Spartan" panose="020B0604020202020204" charset="0"/>
              </a:rPr>
              <a:t>To develop an understanding of how to assess Behaviours and Psychological Symptoms of Dementia (BPSD) and of appropriate care giving strategies for persons with dementia</a:t>
            </a:r>
          </a:p>
        </p:txBody>
      </p:sp>
      <p:cxnSp>
        <p:nvCxnSpPr>
          <p:cNvPr id="11" name="Straight Connector 10">
            <a:extLst>
              <a:ext uri="{FF2B5EF4-FFF2-40B4-BE49-F238E27FC236}">
                <a16:creationId xmlns:a16="http://schemas.microsoft.com/office/drawing/2014/main" id="{28EB6BD8-E9E6-C3ED-C523-98ED7C952520}"/>
              </a:ext>
            </a:extLst>
          </p:cNvPr>
          <p:cNvCxnSpPr>
            <a:cxnSpLocks/>
          </p:cNvCxnSpPr>
          <p:nvPr/>
        </p:nvCxnSpPr>
        <p:spPr>
          <a:xfrm>
            <a:off x="4075290" y="1224451"/>
            <a:ext cx="7354711" cy="0"/>
          </a:xfrm>
          <a:prstGeom prst="line">
            <a:avLst/>
          </a:prstGeom>
        </p:spPr>
        <p:style>
          <a:lnRef idx="1">
            <a:schemeClr val="dk1"/>
          </a:lnRef>
          <a:fillRef idx="0">
            <a:schemeClr val="dk1"/>
          </a:fillRef>
          <a:effectRef idx="0">
            <a:schemeClr val="dk1"/>
          </a:effectRef>
          <a:fontRef idx="minor">
            <a:schemeClr val="tx1"/>
          </a:fontRef>
        </p:style>
      </p:cxnSp>
      <p:pic>
        <p:nvPicPr>
          <p:cNvPr id="4" name="Graphic 3" descr="Idea outline">
            <a:extLst>
              <a:ext uri="{FF2B5EF4-FFF2-40B4-BE49-F238E27FC236}">
                <a16:creationId xmlns:a16="http://schemas.microsoft.com/office/drawing/2014/main" id="{E90C77E3-425F-4829-3AE2-5B9E84E6F4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718" y="2365743"/>
            <a:ext cx="3144284" cy="3144284"/>
          </a:xfrm>
          <a:prstGeom prst="rect">
            <a:avLst/>
          </a:prstGeom>
        </p:spPr>
      </p:pic>
      <p:sp>
        <p:nvSpPr>
          <p:cNvPr id="2" name="TextBox 12">
            <a:extLst>
              <a:ext uri="{FF2B5EF4-FFF2-40B4-BE49-F238E27FC236}">
                <a16:creationId xmlns:a16="http://schemas.microsoft.com/office/drawing/2014/main" id="{330F7C13-03C9-19D4-FEF7-CB2E18975056}"/>
              </a:ext>
            </a:extLst>
          </p:cNvPr>
          <p:cNvSpPr txBox="1"/>
          <p:nvPr/>
        </p:nvSpPr>
        <p:spPr>
          <a:xfrm>
            <a:off x="87785" y="6656277"/>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2064805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685800" y="2419116"/>
            <a:ext cx="10690005" cy="3753083"/>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4F7C"/>
                  </a:solidFill>
                  <a:effectLst/>
                  <a:uLnTx/>
                  <a:uFillTx/>
                  <a:latin typeface="Helios Extended" panose="020B0604020202020204" charset="0"/>
                  <a:cs typeface="Helios Extended" panose="020B0604020202020204" charset="0"/>
                </a:rPr>
                <a:t>INTERVENTIONS</a:t>
              </a: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Tree>
    <p:extLst>
      <p:ext uri="{BB962C8B-B14F-4D97-AF65-F5344CB8AC3E}">
        <p14:creationId xmlns:p14="http://schemas.microsoft.com/office/powerpoint/2010/main" val="34001816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768599" y="548294"/>
            <a:ext cx="9687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COGNITIVE IMPAIRMENT - INTERVENTIONS</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fontScale="92500"/>
          </a:bodyPr>
          <a:lstStyle/>
          <a:p>
            <a:r>
              <a:rPr lang="en-CA" altLang="en-US" sz="2400">
                <a:latin typeface="League Spartan" panose="020B0604020202020204" charset="0"/>
                <a:cs typeface="League Spartan" panose="020B0604020202020204" charset="0"/>
              </a:rPr>
              <a:t>Assess (ABCs – reported by client and collateral and observed, Onset and Progression, Cognitive screening, Medical history, Risk factors) </a:t>
            </a:r>
          </a:p>
          <a:p>
            <a:endParaRPr lang="en-CA" altLang="en-US" sz="2400">
              <a:latin typeface="League Spartan" panose="020B0604020202020204" charset="0"/>
              <a:cs typeface="League Spartan" panose="020B0604020202020204" charset="0"/>
            </a:endParaRPr>
          </a:p>
          <a:p>
            <a:r>
              <a:rPr lang="en-CA" altLang="en-US" sz="2400">
                <a:latin typeface="League Spartan" panose="020B0604020202020204" charset="0"/>
                <a:cs typeface="League Spartan" panose="020B0604020202020204" charset="0"/>
              </a:rPr>
              <a:t>Refer to appropriate clinicians, teams for further assessment of cognition and medical conditions potentially impacting on cognition depending on your setting for example:</a:t>
            </a:r>
            <a:r>
              <a:rPr lang="en-CA" altLang="en-US" sz="1400">
                <a:latin typeface="League Spartan" panose="020B0604020202020204" charset="0"/>
                <a:cs typeface="League Spartan" panose="020B0604020202020204" charset="0"/>
              </a:rPr>
              <a:t>	</a:t>
            </a:r>
          </a:p>
          <a:p>
            <a:pPr>
              <a:buFont typeface="Times" panose="02020603050405020304" pitchFamily="18" charset="0"/>
              <a:buNone/>
            </a:pPr>
            <a:r>
              <a:rPr lang="en-CA" altLang="en-US" sz="1800">
                <a:latin typeface="League Spartan" panose="020B0604020202020204" charset="0"/>
                <a:cs typeface="League Spartan" panose="020B0604020202020204" charset="0"/>
              </a:rPr>
              <a:t>	</a:t>
            </a:r>
            <a:r>
              <a:rPr lang="en-CA" altLang="en-US" sz="2400">
                <a:latin typeface="League Spartan" panose="020B0604020202020204" charset="0"/>
                <a:cs typeface="League Spartan" panose="020B0604020202020204" charset="0"/>
              </a:rPr>
              <a:t>In the community: </a:t>
            </a:r>
          </a:p>
          <a:p>
            <a:pPr lvl="3">
              <a:buFont typeface="Wingdings" panose="05000000000000000000" pitchFamily="2" charset="2"/>
              <a:buChar char="Ø"/>
            </a:pPr>
            <a:r>
              <a:rPr lang="en-CA" altLang="en-US" sz="2400">
                <a:latin typeface="League Spartan" panose="020B0604020202020204" charset="0"/>
                <a:cs typeface="League Spartan" panose="020B0604020202020204" charset="0"/>
              </a:rPr>
              <a:t>PCP </a:t>
            </a:r>
          </a:p>
          <a:p>
            <a:pPr lvl="3">
              <a:buFont typeface="Wingdings" panose="05000000000000000000" pitchFamily="2" charset="2"/>
              <a:buChar char="Ø"/>
            </a:pPr>
            <a:r>
              <a:rPr lang="en-CA" altLang="en-US" sz="2400">
                <a:latin typeface="League Spartan" panose="020B0604020202020204" charset="0"/>
                <a:cs typeface="League Spartan" panose="020B0604020202020204" charset="0"/>
              </a:rPr>
              <a:t>GAOT</a:t>
            </a:r>
          </a:p>
          <a:p>
            <a:pPr lvl="3">
              <a:buFont typeface="Wingdings" panose="05000000000000000000" pitchFamily="2" charset="2"/>
              <a:buChar char="Ø"/>
            </a:pPr>
            <a:r>
              <a:rPr lang="en-CA" altLang="en-US" sz="2400">
                <a:latin typeface="League Spartan" panose="020B0604020202020204" charset="0"/>
                <a:cs typeface="League Spartan" panose="020B0604020202020204" charset="0"/>
              </a:rPr>
              <a:t>Geriatric Day Hospital</a:t>
            </a:r>
          </a:p>
          <a:p>
            <a:pPr lvl="3">
              <a:buFont typeface="Wingdings" panose="05000000000000000000" pitchFamily="2" charset="2"/>
              <a:buChar char="Ø"/>
            </a:pPr>
            <a:r>
              <a:rPr lang="en-CA" altLang="en-US" sz="2400" err="1">
                <a:latin typeface="League Spartan" panose="020B0604020202020204" charset="0"/>
                <a:cs typeface="League Spartan" panose="020B0604020202020204" charset="0"/>
              </a:rPr>
              <a:t>Bruyere</a:t>
            </a:r>
            <a:r>
              <a:rPr lang="en-CA" altLang="en-US" sz="2400">
                <a:latin typeface="League Spartan" panose="020B0604020202020204" charset="0"/>
                <a:cs typeface="League Spartan" panose="020B0604020202020204" charset="0"/>
              </a:rPr>
              <a:t> Memory Program</a:t>
            </a:r>
          </a:p>
          <a:p>
            <a:pPr lvl="3">
              <a:buFont typeface="Wingdings" panose="05000000000000000000" pitchFamily="2" charset="2"/>
              <a:buChar char="Ø"/>
            </a:pPr>
            <a:r>
              <a:rPr lang="en-CA" altLang="en-US" sz="2400">
                <a:latin typeface="League Spartan" panose="020B0604020202020204" charset="0"/>
                <a:cs typeface="League Spartan" panose="020B0604020202020204" charset="0"/>
              </a:rPr>
              <a:t>Champlain Primary Care Memory Clinics </a:t>
            </a:r>
          </a:p>
          <a:p>
            <a:pPr lvl="3">
              <a:buFont typeface="Wingdings" panose="05000000000000000000" pitchFamily="2" charset="2"/>
              <a:buChar char="Ø"/>
            </a:pPr>
            <a:r>
              <a:rPr lang="fr-CA" altLang="en-US" sz="2400">
                <a:latin typeface="League Spartan" panose="020B0604020202020204" charset="0"/>
                <a:cs typeface="League Spartan" panose="020B0604020202020204" charset="0"/>
              </a:rPr>
              <a:t>ED</a:t>
            </a:r>
            <a:endParaRPr lang="fr-CA" altLang="en-US" sz="50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3191814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768599" y="548294"/>
            <a:ext cx="9687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COGNITIVE IMPAIRMENT - INTERVENTIONS</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pPr lvl="2">
              <a:buNone/>
            </a:pPr>
            <a:r>
              <a:rPr lang="fr-CA" altLang="en-US" sz="2800">
                <a:latin typeface="League Spartan" panose="020B0604020202020204" charset="0"/>
                <a:cs typeface="League Spartan" panose="020B0604020202020204" charset="0"/>
              </a:rPr>
              <a:t> In Acute care: </a:t>
            </a:r>
          </a:p>
          <a:p>
            <a:pPr lvl="3">
              <a:buFont typeface="Wingdings" panose="05000000000000000000" pitchFamily="2" charset="2"/>
              <a:buChar char="Ø"/>
            </a:pPr>
            <a:r>
              <a:rPr lang="en-CA" altLang="en-US" sz="2800">
                <a:latin typeface="League Spartan" panose="020B0604020202020204" charset="0"/>
                <a:cs typeface="League Spartan" panose="020B0604020202020204" charset="0"/>
              </a:rPr>
              <a:t>Treating physician</a:t>
            </a:r>
          </a:p>
          <a:p>
            <a:pPr lvl="3">
              <a:buFont typeface="Wingdings" panose="05000000000000000000" pitchFamily="2" charset="2"/>
              <a:buChar char="Ø"/>
            </a:pPr>
            <a:r>
              <a:rPr lang="en-CA" altLang="en-US" sz="2800">
                <a:latin typeface="League Spartan" panose="020B0604020202020204" charset="0"/>
                <a:cs typeface="League Spartan" panose="020B0604020202020204" charset="0"/>
              </a:rPr>
              <a:t>Geriatric consult team</a:t>
            </a:r>
          </a:p>
          <a:p>
            <a:pPr lvl="3">
              <a:buFont typeface="Wingdings" panose="05000000000000000000" pitchFamily="2" charset="2"/>
              <a:buChar char="Ø"/>
            </a:pPr>
            <a:r>
              <a:rPr lang="en-CA" altLang="en-US" sz="2800">
                <a:latin typeface="League Spartan" panose="020B0604020202020204" charset="0"/>
                <a:cs typeface="League Spartan" panose="020B0604020202020204" charset="0"/>
              </a:rPr>
              <a:t>Behaviour management team </a:t>
            </a:r>
          </a:p>
          <a:p>
            <a:pPr lvl="3">
              <a:buFont typeface="Wingdings" panose="05000000000000000000" pitchFamily="2" charset="2"/>
              <a:buChar char="Ø"/>
            </a:pPr>
            <a:r>
              <a:rPr lang="en-CA" altLang="en-US" sz="2800">
                <a:latin typeface="League Spartan" panose="020B0604020202020204" charset="0"/>
                <a:cs typeface="League Spartan" panose="020B0604020202020204" charset="0"/>
              </a:rPr>
              <a:t>Occupational therapist</a:t>
            </a:r>
          </a:p>
          <a:p>
            <a:pPr lvl="3">
              <a:buNone/>
            </a:pPr>
            <a:endParaRPr lang="en-CA" altLang="en-US" sz="2800">
              <a:latin typeface="League Spartan" panose="020B0604020202020204" charset="0"/>
              <a:cs typeface="League Spartan" panose="020B0604020202020204" charset="0"/>
            </a:endParaRPr>
          </a:p>
          <a:p>
            <a:pPr lvl="3">
              <a:buNone/>
            </a:pPr>
            <a:r>
              <a:rPr lang="en-CA" altLang="en-US" sz="2800">
                <a:latin typeface="League Spartan" panose="020B0604020202020204" charset="0"/>
                <a:cs typeface="League Spartan" panose="020B0604020202020204" charset="0"/>
              </a:rPr>
              <a:t>In Long term care: </a:t>
            </a:r>
          </a:p>
          <a:p>
            <a:pPr lvl="4">
              <a:buFont typeface="Wingdings" panose="05000000000000000000" pitchFamily="2" charset="2"/>
              <a:buChar char="Ø"/>
            </a:pPr>
            <a:r>
              <a:rPr lang="en-CA" altLang="en-US" sz="2800">
                <a:latin typeface="League Spartan" panose="020B0604020202020204" charset="0"/>
                <a:cs typeface="League Spartan" panose="020B0604020202020204" charset="0"/>
              </a:rPr>
              <a:t>Treating physician</a:t>
            </a:r>
          </a:p>
          <a:p>
            <a:pPr lvl="4">
              <a:buFont typeface="Wingdings" panose="05000000000000000000" pitchFamily="2" charset="2"/>
              <a:buChar char="Ø"/>
            </a:pPr>
            <a:r>
              <a:rPr lang="en-CA" altLang="en-US" sz="2800">
                <a:latin typeface="League Spartan" panose="020B0604020202020204" charset="0"/>
                <a:cs typeface="League Spartan" panose="020B0604020202020204" charset="0"/>
              </a:rPr>
              <a:t>Geriatric Psychiatry Outreach Team</a:t>
            </a:r>
          </a:p>
        </p:txBody>
      </p:sp>
    </p:spTree>
    <p:extLst>
      <p:ext uri="{BB962C8B-B14F-4D97-AF65-F5344CB8AC3E}">
        <p14:creationId xmlns:p14="http://schemas.microsoft.com/office/powerpoint/2010/main" val="24117226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743199" y="455010"/>
            <a:ext cx="96878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400" b="1">
                <a:solidFill>
                  <a:srgbClr val="1A5484"/>
                </a:solidFill>
                <a:latin typeface="Helios Extended" panose="020B0604020202020204" charset="0"/>
                <a:cs typeface="Helios Extended" panose="020B0604020202020204" charset="0"/>
              </a:rPr>
              <a:t>DEMENTIA - INTERVENTIONS</a:t>
            </a:r>
          </a:p>
        </p:txBody>
      </p: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pPr>
              <a:buFont typeface="Arial" panose="020B0604020202020204" pitchFamily="34" charset="0"/>
              <a:buChar char="•"/>
            </a:pPr>
            <a:r>
              <a:rPr lang="en-CA" altLang="en-US" sz="2000">
                <a:latin typeface="League Spartan" panose="020B0604020202020204" charset="0"/>
                <a:cs typeface="League Spartan" panose="020B0604020202020204" charset="0"/>
              </a:rPr>
              <a:t>Support services in the community:</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LHIN H&amp;CC</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Community &amp; private support services </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Primary Care Outreach</a:t>
            </a:r>
          </a:p>
          <a:p>
            <a:pPr lvl="1">
              <a:buFont typeface="Wingdings" panose="05000000000000000000" pitchFamily="2" charset="2"/>
              <a:buChar char="Ø"/>
            </a:pPr>
            <a:endParaRPr lang="en-CA" altLang="en-US" sz="2000">
              <a:latin typeface="League Spartan" panose="020B0604020202020204" charset="0"/>
              <a:cs typeface="League Spartan" panose="020B0604020202020204" charset="0"/>
            </a:endParaRPr>
          </a:p>
          <a:p>
            <a:r>
              <a:rPr lang="en-CA" altLang="en-US" sz="2000">
                <a:latin typeface="League Spartan" panose="020B0604020202020204" charset="0"/>
                <a:cs typeface="League Spartan" panose="020B0604020202020204" charset="0"/>
              </a:rPr>
              <a:t>Safety concerns (driving, medication management, wandering, falls, </a:t>
            </a:r>
            <a:r>
              <a:rPr lang="en-CA" altLang="en-US" sz="2000" err="1">
                <a:latin typeface="League Spartan" panose="020B0604020202020204" charset="0"/>
                <a:cs typeface="League Spartan" panose="020B0604020202020204" charset="0"/>
              </a:rPr>
              <a:t>etc</a:t>
            </a:r>
            <a:r>
              <a:rPr lang="en-CA" altLang="en-US" sz="2000">
                <a:latin typeface="League Spartan" panose="020B0604020202020204" charset="0"/>
                <a:cs typeface="League Spartan" panose="020B0604020202020204" charset="0"/>
              </a:rPr>
              <a:t>) :</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PCP/ doctor involved</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Family </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Medic Alert – Safely Home Program</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Personal Emergency Alarm System</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GPS systems</a:t>
            </a:r>
          </a:p>
          <a:p>
            <a:pPr lvl="1">
              <a:buFont typeface="Wingdings" panose="05000000000000000000" pitchFamily="2" charset="2"/>
              <a:buChar char="Ø"/>
            </a:pPr>
            <a:r>
              <a:rPr lang="en-CA" altLang="en-US" sz="2000">
                <a:latin typeface="League Spartan" panose="020B0604020202020204" charset="0"/>
                <a:cs typeface="League Spartan" panose="020B0604020202020204" charset="0"/>
              </a:rPr>
              <a:t>Medication dispensing systems</a:t>
            </a:r>
          </a:p>
        </p:txBody>
      </p:sp>
    </p:spTree>
    <p:extLst>
      <p:ext uri="{BB962C8B-B14F-4D97-AF65-F5344CB8AC3E}">
        <p14:creationId xmlns:p14="http://schemas.microsoft.com/office/powerpoint/2010/main" val="14907210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r>
              <a:rPr lang="en-CA" altLang="en-US" sz="2800">
                <a:latin typeface="League Spartan" panose="020B0604020202020204" charset="0"/>
                <a:cs typeface="League Spartan" panose="020B0604020202020204" charset="0"/>
              </a:rPr>
              <a:t>In-home safety evaluation: </a:t>
            </a:r>
          </a:p>
          <a:p>
            <a:pPr lvl="1">
              <a:buFont typeface="Wingdings" panose="05000000000000000000" pitchFamily="2" charset="2"/>
              <a:buChar char="Ø"/>
            </a:pPr>
            <a:r>
              <a:rPr lang="en-CA" altLang="en-US" sz="2800">
                <a:latin typeface="League Spartan" panose="020B0604020202020204" charset="0"/>
                <a:cs typeface="League Spartan" panose="020B0604020202020204" charset="0"/>
              </a:rPr>
              <a:t>LHIN H&amp;CC OT </a:t>
            </a:r>
          </a:p>
          <a:p>
            <a:pPr lvl="1">
              <a:buFont typeface="Wingdings" panose="05000000000000000000" pitchFamily="2" charset="2"/>
              <a:buChar char="Ø"/>
            </a:pPr>
            <a:r>
              <a:rPr lang="en-CA" altLang="en-US" sz="2800">
                <a:latin typeface="League Spartan" panose="020B0604020202020204" charset="0"/>
                <a:cs typeface="League Spartan" panose="020B0604020202020204" charset="0"/>
              </a:rPr>
              <a:t>Private OT</a:t>
            </a:r>
          </a:p>
          <a:p>
            <a:pPr lvl="1">
              <a:buFont typeface="Wingdings" panose="05000000000000000000" pitchFamily="2" charset="2"/>
              <a:buChar char="Ø"/>
            </a:pPr>
            <a:endParaRPr lang="en-CA" altLang="en-US" sz="2800">
              <a:latin typeface="League Spartan" panose="020B0604020202020204" charset="0"/>
              <a:cs typeface="League Spartan" panose="020B0604020202020204" charset="0"/>
            </a:endParaRPr>
          </a:p>
          <a:p>
            <a:r>
              <a:rPr lang="en-CA" altLang="en-US" sz="2800">
                <a:latin typeface="League Spartan" panose="020B0604020202020204" charset="0"/>
                <a:cs typeface="League Spartan" panose="020B0604020202020204" charset="0"/>
              </a:rPr>
              <a:t>Management of BPSD: </a:t>
            </a:r>
          </a:p>
          <a:p>
            <a:pPr lvl="1">
              <a:buFont typeface="Wingdings" panose="05000000000000000000" pitchFamily="2" charset="2"/>
              <a:buChar char="Ø"/>
            </a:pPr>
            <a:r>
              <a:rPr lang="en-CA" altLang="en-US" sz="2800">
                <a:latin typeface="League Spartan" panose="020B0604020202020204" charset="0"/>
                <a:cs typeface="League Spartan" panose="020B0604020202020204" charset="0"/>
              </a:rPr>
              <a:t>Geriatric Psychiatry</a:t>
            </a:r>
          </a:p>
          <a:p>
            <a:pPr lvl="1">
              <a:buFont typeface="Wingdings" panose="05000000000000000000" pitchFamily="2" charset="2"/>
              <a:buChar char="Ø"/>
            </a:pPr>
            <a:endParaRPr lang="en-CA" altLang="en-US" sz="2800">
              <a:latin typeface="League Spartan" panose="020B0604020202020204" charset="0"/>
              <a:cs typeface="League Spartan" panose="020B0604020202020204" charset="0"/>
            </a:endParaRPr>
          </a:p>
          <a:p>
            <a:r>
              <a:rPr lang="en-CA" altLang="en-US" sz="2800">
                <a:latin typeface="League Spartan" panose="020B0604020202020204" charset="0"/>
                <a:cs typeface="League Spartan" panose="020B0604020202020204" charset="0"/>
              </a:rPr>
              <a:t>Client/family education </a:t>
            </a:r>
          </a:p>
          <a:p>
            <a:pPr lvl="1">
              <a:buFont typeface="Wingdings" panose="05000000000000000000" pitchFamily="2" charset="2"/>
              <a:buChar char="Ø"/>
            </a:pPr>
            <a:r>
              <a:rPr lang="en-CA" altLang="en-US" sz="2800">
                <a:latin typeface="League Spartan" panose="020B0604020202020204" charset="0"/>
                <a:cs typeface="League Spartan" panose="020B0604020202020204" charset="0"/>
              </a:rPr>
              <a:t>Dementia Society/ Alzheimer Society</a:t>
            </a:r>
          </a:p>
        </p:txBody>
      </p:sp>
      <p:sp>
        <p:nvSpPr>
          <p:cNvPr id="2" name="TextBox 5">
            <a:extLst>
              <a:ext uri="{FF2B5EF4-FFF2-40B4-BE49-F238E27FC236}">
                <a16:creationId xmlns:a16="http://schemas.microsoft.com/office/drawing/2014/main" id="{F49FB6AC-6E80-E6D0-616C-864FD085AA6A}"/>
              </a:ext>
            </a:extLst>
          </p:cNvPr>
          <p:cNvSpPr txBox="1">
            <a:spLocks noChangeArrowheads="1"/>
          </p:cNvSpPr>
          <p:nvPr/>
        </p:nvSpPr>
        <p:spPr bwMode="auto">
          <a:xfrm>
            <a:off x="2743199" y="455010"/>
            <a:ext cx="96878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400" b="1">
                <a:solidFill>
                  <a:srgbClr val="1A5484"/>
                </a:solidFill>
                <a:latin typeface="Helios Extended" panose="020B0604020202020204" charset="0"/>
                <a:cs typeface="Helios Extended" panose="020B0604020202020204" charset="0"/>
              </a:rPr>
              <a:t>DEMENTIA - INTERVENTIONS</a:t>
            </a:r>
          </a:p>
        </p:txBody>
      </p:sp>
    </p:spTree>
    <p:extLst>
      <p:ext uri="{BB962C8B-B14F-4D97-AF65-F5344CB8AC3E}">
        <p14:creationId xmlns:p14="http://schemas.microsoft.com/office/powerpoint/2010/main" val="1797472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r>
              <a:rPr lang="en-CA" altLang="en-US" sz="3200">
                <a:latin typeface="League Spartan" panose="020B0604020202020204" charset="0"/>
                <a:cs typeface="League Spartan" panose="020B0604020202020204" charset="0"/>
              </a:rPr>
              <a:t>Respite: </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LHIN H&amp;CC (Home, Short stay, Adult Day Program)</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Retirement home</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Community resource centres</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Private support services</a:t>
            </a:r>
          </a:p>
          <a:p>
            <a:pPr lvl="1">
              <a:buFont typeface="Wingdings" panose="05000000000000000000" pitchFamily="2" charset="2"/>
              <a:buChar char="Ø"/>
            </a:pPr>
            <a:endParaRPr lang="fr-CA" altLang="en-US" sz="3200">
              <a:latin typeface="League Spartan" panose="020B0604020202020204" charset="0"/>
              <a:cs typeface="League Spartan" panose="020B0604020202020204" charset="0"/>
            </a:endParaRPr>
          </a:p>
        </p:txBody>
      </p:sp>
      <p:sp>
        <p:nvSpPr>
          <p:cNvPr id="2" name="TextBox 5">
            <a:extLst>
              <a:ext uri="{FF2B5EF4-FFF2-40B4-BE49-F238E27FC236}">
                <a16:creationId xmlns:a16="http://schemas.microsoft.com/office/drawing/2014/main" id="{8153DE19-A443-52E5-755F-97390FBE1168}"/>
              </a:ext>
            </a:extLst>
          </p:cNvPr>
          <p:cNvSpPr txBox="1">
            <a:spLocks noChangeArrowheads="1"/>
          </p:cNvSpPr>
          <p:nvPr/>
        </p:nvSpPr>
        <p:spPr bwMode="auto">
          <a:xfrm>
            <a:off x="2743199" y="455010"/>
            <a:ext cx="96878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400" b="1">
                <a:solidFill>
                  <a:srgbClr val="1A5484"/>
                </a:solidFill>
                <a:latin typeface="Helios Extended" panose="020B0604020202020204" charset="0"/>
                <a:cs typeface="Helios Extended" panose="020B0604020202020204" charset="0"/>
              </a:rPr>
              <a:t>DEMENTIA - INTERVENTIONS</a:t>
            </a:r>
          </a:p>
        </p:txBody>
      </p:sp>
    </p:spTree>
    <p:extLst>
      <p:ext uri="{BB962C8B-B14F-4D97-AF65-F5344CB8AC3E}">
        <p14:creationId xmlns:p14="http://schemas.microsoft.com/office/powerpoint/2010/main" val="32153916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pPr>
              <a:buFont typeface="Arial" panose="020B0604020202020204" pitchFamily="34" charset="0"/>
              <a:buChar char="•"/>
            </a:pPr>
            <a:r>
              <a:rPr lang="en-CA" altLang="en-US" sz="3200">
                <a:latin typeface="League Spartan" panose="020B0604020202020204" charset="0"/>
                <a:cs typeface="League Spartan" panose="020B0604020202020204" charset="0"/>
              </a:rPr>
              <a:t>Community exercise program or social activities:</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Dementia Society</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Social clubs/Community Resource Centres</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Adult Day Programs</a:t>
            </a:r>
          </a:p>
          <a:p>
            <a:endParaRPr lang="en-CA" altLang="en-US" sz="3200">
              <a:latin typeface="League Spartan" panose="020B0604020202020204" charset="0"/>
              <a:cs typeface="League Spartan" panose="020B0604020202020204" charset="0"/>
            </a:endParaRPr>
          </a:p>
          <a:p>
            <a:r>
              <a:rPr lang="en-CA" altLang="en-US" sz="3200">
                <a:latin typeface="League Spartan" panose="020B0604020202020204" charset="0"/>
                <a:cs typeface="League Spartan" panose="020B0604020202020204" charset="0"/>
              </a:rPr>
              <a:t>If the person needs long term care: </a:t>
            </a:r>
          </a:p>
          <a:p>
            <a:pPr lvl="1">
              <a:buFont typeface="Wingdings" panose="05000000000000000000" pitchFamily="2" charset="2"/>
              <a:buChar char="Ø"/>
            </a:pPr>
            <a:r>
              <a:rPr lang="en-CA" altLang="en-US" sz="3200">
                <a:latin typeface="League Spartan" panose="020B0604020202020204" charset="0"/>
                <a:cs typeface="League Spartan" panose="020B0604020202020204" charset="0"/>
              </a:rPr>
              <a:t>LHIN H&amp;CC </a:t>
            </a:r>
          </a:p>
        </p:txBody>
      </p:sp>
      <p:sp>
        <p:nvSpPr>
          <p:cNvPr id="2"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743199" y="455010"/>
            <a:ext cx="96878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400" b="1">
                <a:solidFill>
                  <a:srgbClr val="1A5484"/>
                </a:solidFill>
                <a:latin typeface="Helios Extended" panose="020B0604020202020204" charset="0"/>
                <a:cs typeface="Helios Extended" panose="020B0604020202020204" charset="0"/>
              </a:rPr>
              <a:t>DEMENTIA - INTERVENTIONS</a:t>
            </a:r>
          </a:p>
        </p:txBody>
      </p:sp>
    </p:spTree>
    <p:extLst>
      <p:ext uri="{BB962C8B-B14F-4D97-AF65-F5344CB8AC3E}">
        <p14:creationId xmlns:p14="http://schemas.microsoft.com/office/powerpoint/2010/main" val="974304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750997" y="1638298"/>
            <a:ext cx="10690005" cy="4394202"/>
            <a:chOff x="0" y="-149914"/>
            <a:chExt cx="3578071" cy="1315406"/>
          </a:xfrm>
        </p:grpSpPr>
        <p:sp>
          <p:nvSpPr>
            <p:cNvPr id="4" name="Freeform 6">
              <a:extLst>
                <a:ext uri="{FF2B5EF4-FFF2-40B4-BE49-F238E27FC236}">
                  <a16:creationId xmlns:a16="http://schemas.microsoft.com/office/drawing/2014/main" id="{639EE3F4-6BA1-1A33-5159-19C0E89E8BD9}"/>
                </a:ext>
              </a:extLst>
            </p:cNvPr>
            <p:cNvSpPr/>
            <p:nvPr/>
          </p:nvSpPr>
          <p:spPr>
            <a:xfrm>
              <a:off x="43644" y="-149914"/>
              <a:ext cx="3534427" cy="1315406"/>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4800" b="1">
                  <a:solidFill>
                    <a:srgbClr val="004F7C"/>
                  </a:solidFill>
                  <a:latin typeface="Helios Extended" panose="020B0604020202020204" charset="0"/>
                  <a:cs typeface="Helios Extended" panose="020B0604020202020204" charset="0"/>
                </a:rPr>
                <a:t>BEHAVIOURAL AND PSYCHOLOGICAL </a:t>
              </a:r>
            </a:p>
            <a:p>
              <a:pPr marL="0" marR="0" lvl="0" indent="0" algn="ctr" defTabSz="609585" rtl="0" eaLnBrk="1" fontAlgn="auto" latinLnBrk="0" hangingPunct="1">
                <a:lnSpc>
                  <a:spcPct val="100000"/>
                </a:lnSpc>
                <a:spcBef>
                  <a:spcPts val="0"/>
                </a:spcBef>
                <a:spcAft>
                  <a:spcPts val="0"/>
                </a:spcAft>
                <a:buClrTx/>
                <a:buSzTx/>
                <a:buFontTx/>
                <a:buNone/>
                <a:tabLst/>
                <a:defRPr/>
              </a:pPr>
              <a:r>
                <a:rPr lang="en-US" sz="4800" b="1">
                  <a:solidFill>
                    <a:srgbClr val="004F7C"/>
                  </a:solidFill>
                  <a:latin typeface="Helios Extended" panose="020B0604020202020204" charset="0"/>
                  <a:cs typeface="Helios Extended" panose="020B0604020202020204" charset="0"/>
                </a:rPr>
                <a:t>SYMPTOMS OF DEMENTIA</a:t>
              </a:r>
            </a:p>
            <a:p>
              <a:pPr marL="0" marR="0" lvl="0" indent="0" algn="ctr" defTabSz="609585" rtl="0" eaLnBrk="1" fontAlgn="auto" latinLnBrk="0" hangingPunct="1">
                <a:lnSpc>
                  <a:spcPct val="100000"/>
                </a:lnSpc>
                <a:spcBef>
                  <a:spcPts val="0"/>
                </a:spcBef>
                <a:spcAft>
                  <a:spcPts val="0"/>
                </a:spcAft>
                <a:buClrTx/>
                <a:buSzTx/>
                <a:buFontTx/>
                <a:buNone/>
                <a:tabLst/>
                <a:defRPr/>
              </a:pPr>
              <a:r>
                <a:rPr lang="en-US" sz="5400" b="1">
                  <a:solidFill>
                    <a:srgbClr val="004F7C"/>
                  </a:solidFill>
                  <a:latin typeface="Helios Extended" panose="020B0604020202020204" charset="0"/>
                  <a:cs typeface="Helios Extended" panose="020B0604020202020204" charset="0"/>
                </a:rPr>
                <a:t>(BPSD)</a:t>
              </a:r>
              <a:endParaRPr kumimoji="0" lang="en-US" sz="5400" b="1" i="0" u="none" strike="noStrike" kern="1200" cap="none" spc="0" normalizeH="0" baseline="0" noProof="0">
                <a:ln>
                  <a:noFill/>
                </a:ln>
                <a:solidFill>
                  <a:srgbClr val="004F7C"/>
                </a:solidFill>
                <a:effectLst/>
                <a:uLnTx/>
                <a:uFillTx/>
                <a:latin typeface="Helios Extended" panose="020B0604020202020204" charset="0"/>
                <a:cs typeface="Helios Extended" panose="020B0604020202020204" charset="0"/>
              </a:endParaRP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Tree>
    <p:extLst>
      <p:ext uri="{BB962C8B-B14F-4D97-AF65-F5344CB8AC3E}">
        <p14:creationId xmlns:p14="http://schemas.microsoft.com/office/powerpoint/2010/main" val="267901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2583001"/>
          </a:xfrm>
        </p:spPr>
        <p:txBody>
          <a:bodyPr lIns="91440" tIns="45720" rIns="91440" bIns="45720" anchor="ctr">
            <a:normAutofit/>
          </a:bodyPr>
          <a:lstStyle/>
          <a:p>
            <a:pPr marL="227965" indent="-227965">
              <a:lnSpc>
                <a:spcPct val="90000"/>
              </a:lnSpc>
            </a:pPr>
            <a:r>
              <a:rPr lang="en-CA" altLang="en-US" sz="3200">
                <a:latin typeface="League Spartan"/>
                <a:cs typeface="League Spartan" panose="020B0604020202020204" charset="0"/>
              </a:rPr>
              <a:t>Term now replacing “challenging or aggressive behaviours”</a:t>
            </a:r>
            <a:endParaRPr lang="en-US">
              <a:latin typeface="League Spartan"/>
            </a:endParaRPr>
          </a:p>
          <a:p>
            <a:pPr marL="227965" indent="-227965" eaLnBrk="1" hangingPunct="1">
              <a:lnSpc>
                <a:spcPct val="90000"/>
              </a:lnSpc>
            </a:pPr>
            <a:endParaRPr lang="en-CA" altLang="en-US" sz="3200">
              <a:latin typeface="League Spartan" panose="020B0604020202020204" charset="0"/>
              <a:cs typeface="League Spartan" panose="020B0604020202020204" charset="0"/>
            </a:endParaRPr>
          </a:p>
          <a:p>
            <a:pPr marL="227965" indent="-227965">
              <a:lnSpc>
                <a:spcPct val="90000"/>
              </a:lnSpc>
            </a:pPr>
            <a:r>
              <a:rPr lang="en-CA" altLang="en-US" sz="3200">
                <a:latin typeface="League Spartan"/>
                <a:cs typeface="League Spartan" panose="020B0604020202020204" charset="0"/>
              </a:rPr>
              <a:t>Most behaviours are in response to an unmet need or trigger</a:t>
            </a:r>
          </a:p>
        </p:txBody>
      </p:sp>
      <p:sp>
        <p:nvSpPr>
          <p:cNvPr id="2"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743199" y="455010"/>
            <a:ext cx="9687866" cy="75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200" b="1">
                <a:solidFill>
                  <a:srgbClr val="1A5484"/>
                </a:solidFill>
                <a:latin typeface="Helios Extended" panose="020B0604020202020204" charset="0"/>
                <a:cs typeface="Helios Extended" panose="020B0604020202020204" charset="0"/>
              </a:rPr>
              <a:t>BPSD: RESPONSIVE BEHAVIOURS</a:t>
            </a:r>
          </a:p>
        </p:txBody>
      </p:sp>
    </p:spTree>
    <p:extLst>
      <p:ext uri="{BB962C8B-B14F-4D97-AF65-F5344CB8AC3E}">
        <p14:creationId xmlns:p14="http://schemas.microsoft.com/office/powerpoint/2010/main" val="34718050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3">
            <a:extLst>
              <a:ext uri="{FF2B5EF4-FFF2-40B4-BE49-F238E27FC236}">
                <a16:creationId xmlns:a16="http://schemas.microsoft.com/office/drawing/2014/main" id="{1A84F317-040A-43D3-86F8-307933AF783A}"/>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263900" y="323170"/>
            <a:ext cx="8381999" cy="621166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60125946-5005-DEE9-4F8B-DFE59A58D1E8}"/>
              </a:ext>
            </a:extLst>
          </p:cNvPr>
          <p:cNvGrpSpPr/>
          <p:nvPr/>
        </p:nvGrpSpPr>
        <p:grpSpPr>
          <a:xfrm>
            <a:off x="685800" y="2419116"/>
            <a:ext cx="10690005" cy="3753083"/>
            <a:chOff x="0" y="-265937"/>
            <a:chExt cx="3578071" cy="1123487"/>
          </a:xfrm>
        </p:grpSpPr>
        <p:sp>
          <p:nvSpPr>
            <p:cNvPr id="4" name="Freeform 6">
              <a:extLst>
                <a:ext uri="{FF2B5EF4-FFF2-40B4-BE49-F238E27FC236}">
                  <a16:creationId xmlns:a16="http://schemas.microsoft.com/office/drawing/2014/main" id="{639EE3F4-6BA1-1A33-5159-19C0E89E8BD9}"/>
                </a:ext>
              </a:extLst>
            </p:cNvPr>
            <p:cNvSpPr/>
            <p:nvPr/>
          </p:nvSpPr>
          <p:spPr>
            <a:xfrm>
              <a:off x="43644" y="-265937"/>
              <a:ext cx="3534427" cy="604618"/>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6000" b="1">
                  <a:solidFill>
                    <a:srgbClr val="004F7C"/>
                  </a:solidFill>
                  <a:latin typeface="Helios Extended" panose="020B0604020202020204" charset="0"/>
                  <a:cs typeface="Helios Extended" panose="020B0604020202020204" charset="0"/>
                </a:rPr>
                <a:t>COGNITIVE IMPAIRMENT</a:t>
              </a:r>
              <a:endParaRPr kumimoji="0" lang="en-US" sz="6000" b="1" i="0" u="none" strike="noStrike" kern="1200" cap="none" spc="0" normalizeH="0" baseline="0" noProof="0">
                <a:ln>
                  <a:noFill/>
                </a:ln>
                <a:solidFill>
                  <a:srgbClr val="004F7C"/>
                </a:solidFill>
                <a:effectLst/>
                <a:uLnTx/>
                <a:uFillTx/>
                <a:latin typeface="Helios Extended" panose="020B0604020202020204" charset="0"/>
                <a:cs typeface="Helios Extended" panose="020B0604020202020204" charset="0"/>
              </a:endParaRPr>
            </a:p>
          </p:txBody>
        </p:sp>
        <p:sp>
          <p:nvSpPr>
            <p:cNvPr id="5" name="TextBox 7">
              <a:extLst>
                <a:ext uri="{FF2B5EF4-FFF2-40B4-BE49-F238E27FC236}">
                  <a16:creationId xmlns:a16="http://schemas.microsoft.com/office/drawing/2014/main" id="{6F037DE0-513C-E772-3F1A-CC7EA06C47AA}"/>
                </a:ext>
              </a:extLst>
            </p:cNvPr>
            <p:cNvSpPr txBox="1"/>
            <p:nvPr/>
          </p:nvSpPr>
          <p:spPr>
            <a:xfrm>
              <a:off x="0" y="-66675"/>
              <a:ext cx="2422979" cy="924225"/>
            </a:xfrm>
            <a:prstGeom prst="rect">
              <a:avLst/>
            </a:prstGeom>
          </p:spPr>
          <p:txBody>
            <a:bodyPr lIns="50800" tIns="50800" rIns="50800" bIns="50800" rtlCol="0" anchor="ctr"/>
            <a:lstStyle/>
            <a:p>
              <a:pPr marL="0" marR="0" lvl="0" indent="0" algn="l" defTabSz="609585" rtl="0" eaLnBrk="1" fontAlgn="auto" latinLnBrk="0" hangingPunct="1">
                <a:lnSpc>
                  <a:spcPts val="2213"/>
                </a:lnSpc>
                <a:spcBef>
                  <a:spcPts val="0"/>
                </a:spcBef>
                <a:spcAft>
                  <a:spcPts val="0"/>
                </a:spcAft>
                <a:buClrTx/>
                <a:buSzTx/>
                <a:buFontTx/>
                <a:buNone/>
                <a:tabLst/>
                <a:defRPr/>
              </a:pPr>
              <a:endParaRPr kumimoji="0" sz="1200" b="0" i="0" u="none" strike="noStrike" kern="1200" cap="none" spc="0" normalizeH="0" baseline="0" noProof="0">
                <a:ln>
                  <a:noFill/>
                </a:ln>
                <a:solidFill>
                  <a:srgbClr val="004F7C"/>
                </a:solidFill>
                <a:effectLst/>
                <a:uLnTx/>
                <a:uFillTx/>
                <a:latin typeface="Calibri"/>
                <a:ea typeface="+mn-ea"/>
                <a:cs typeface="+mn-cs"/>
              </a:endParaRPr>
            </a:p>
          </p:txBody>
        </p:sp>
      </p:grpSp>
    </p:spTree>
    <p:extLst>
      <p:ext uri="{BB962C8B-B14F-4D97-AF65-F5344CB8AC3E}">
        <p14:creationId xmlns:p14="http://schemas.microsoft.com/office/powerpoint/2010/main" val="28637959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62488" name="TextBox 5">
            <a:extLst>
              <a:ext uri="{FF2B5EF4-FFF2-40B4-BE49-F238E27FC236}">
                <a16:creationId xmlns:a16="http://schemas.microsoft.com/office/drawing/2014/main" id="{C6DD65D6-A180-4791-BBC2-50CE16B3DD5A}"/>
              </a:ext>
            </a:extLst>
          </p:cNvPr>
          <p:cNvSpPr txBox="1">
            <a:spLocks noChangeArrowheads="1"/>
          </p:cNvSpPr>
          <p:nvPr/>
        </p:nvSpPr>
        <p:spPr bwMode="auto">
          <a:xfrm>
            <a:off x="2743199" y="457204"/>
            <a:ext cx="96878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400" b="1">
                <a:solidFill>
                  <a:srgbClr val="1A5484"/>
                </a:solidFill>
                <a:latin typeface="Helios Extended" panose="020B0604020202020204" charset="0"/>
                <a:cs typeface="Helios Extended" panose="020B0604020202020204" charset="0"/>
              </a:rPr>
              <a:t>PROGESSION OF BEHAVIOURS</a:t>
            </a:r>
          </a:p>
        </p:txBody>
      </p:sp>
      <p:pic>
        <p:nvPicPr>
          <p:cNvPr id="124931" name="Content Placeholder 1">
            <a:extLst>
              <a:ext uri="{FF2B5EF4-FFF2-40B4-BE49-F238E27FC236}">
                <a16:creationId xmlns:a16="http://schemas.microsoft.com/office/drawing/2014/main" id="{360259A5-F724-4E90-A0A4-868B8CD8FF9F}"/>
              </a:ext>
            </a:extLst>
          </p:cNvPr>
          <p:cNvPicPr>
            <a:picLocks noChangeAspect="1" noChangeArrowheads="1"/>
          </p:cNvPicPr>
          <p:nvPr/>
        </p:nvPicPr>
        <p:blipFill>
          <a:blip r:embed="rId3" cstate="print">
            <a:extLst>
              <a:ext uri="{28A0092B-C50C-407E-A947-70E740481C1C}">
                <a14:useLocalDpi xmlns:a14="http://schemas.microsoft.com/office/drawing/2010/main"/>
              </a:ext>
            </a:extLst>
          </a:blip>
          <a:stretch>
            <a:fillRect/>
          </a:stretch>
        </p:blipFill>
        <p:spPr>
          <a:xfrm>
            <a:off x="3225390" y="1459615"/>
            <a:ext cx="7797800" cy="4941181"/>
          </a:xfrm>
          <a:prstGeom prst="rect">
            <a:avLst/>
          </a:prstGeom>
          <a:ln w="38100">
            <a:solidFill>
              <a:schemeClr val="tx1"/>
            </a:solidFill>
          </a:ln>
        </p:spPr>
      </p:pic>
    </p:spTree>
    <p:extLst>
      <p:ext uri="{BB962C8B-B14F-4D97-AF65-F5344CB8AC3E}">
        <p14:creationId xmlns:p14="http://schemas.microsoft.com/office/powerpoint/2010/main" val="40800061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074" name="Object 2">
            <a:extLst>
              <a:ext uri="{FF2B5EF4-FFF2-40B4-BE49-F238E27FC236}">
                <a16:creationId xmlns:a16="http://schemas.microsoft.com/office/drawing/2014/main" id="{D331A9E5-6B13-4114-82D2-E76030EDEDE6}"/>
              </a:ext>
            </a:extLst>
          </p:cNvPr>
          <p:cNvGraphicFramePr>
            <a:graphicFrameLocks noChangeAspect="1"/>
          </p:cNvGraphicFramePr>
          <p:nvPr>
            <p:extLst>
              <p:ext uri="{D42A27DB-BD31-4B8C-83A1-F6EECF244321}">
                <p14:modId xmlns:p14="http://schemas.microsoft.com/office/powerpoint/2010/main" val="1088213926"/>
              </p:ext>
            </p:extLst>
          </p:nvPr>
        </p:nvGraphicFramePr>
        <p:xfrm>
          <a:off x="2923540" y="7141660"/>
          <a:ext cx="834104" cy="726113"/>
        </p:xfrm>
        <a:graphic>
          <a:graphicData uri="http://schemas.openxmlformats.org/presentationml/2006/ole">
            <mc:AlternateContent xmlns:mc="http://schemas.openxmlformats.org/markup-compatibility/2006">
              <mc:Choice xmlns:v="urn:schemas-microsoft-com:vml" Requires="v">
                <p:oleObj name="Document" r:id="rId3" imgW="5955682" imgH="8396766" progId="">
                  <p:embed/>
                </p:oleObj>
              </mc:Choice>
              <mc:Fallback>
                <p:oleObj name="Document" r:id="rId3" imgW="5955682" imgH="8396766" progId="">
                  <p:embed/>
                  <p:pic>
                    <p:nvPicPr>
                      <p:cNvPr id="131074" name="Object 2">
                        <a:extLst>
                          <a:ext uri="{FF2B5EF4-FFF2-40B4-BE49-F238E27FC236}">
                            <a16:creationId xmlns:a16="http://schemas.microsoft.com/office/drawing/2014/main" id="{D331A9E5-6B13-4114-82D2-E76030EDED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3540" y="7141660"/>
                        <a:ext cx="834104" cy="726113"/>
                      </a:xfrm>
                      <a:prstGeom prst="rect">
                        <a:avLst/>
                      </a:prstGeom>
                      <a:noFill/>
                    </p:spPr>
                  </p:pic>
                </p:oleObj>
              </mc:Fallback>
            </mc:AlternateContent>
          </a:graphicData>
        </a:graphic>
      </p:graphicFrame>
      <p:sp>
        <p:nvSpPr>
          <p:cNvPr id="2" name="TextBox 1">
            <a:extLst>
              <a:ext uri="{FF2B5EF4-FFF2-40B4-BE49-F238E27FC236}">
                <a16:creationId xmlns:a16="http://schemas.microsoft.com/office/drawing/2014/main" id="{47A6BD2B-7C1E-1DED-6C0B-5E1CFE520CB2}"/>
              </a:ext>
            </a:extLst>
          </p:cNvPr>
          <p:cNvSpPr txBox="1"/>
          <p:nvPr/>
        </p:nvSpPr>
        <p:spPr>
          <a:xfrm rot="16200000">
            <a:off x="-555358" y="2904982"/>
            <a:ext cx="3977563" cy="1754326"/>
          </a:xfrm>
          <a:prstGeom prst="rect">
            <a:avLst/>
          </a:prstGeom>
          <a:noFill/>
        </p:spPr>
        <p:txBody>
          <a:bodyPr wrap="none" rtlCol="0">
            <a:spAutoFit/>
          </a:bodyPr>
          <a:lstStyle/>
          <a:p>
            <a:pPr algn="ctr"/>
            <a:r>
              <a:rPr lang="en-US" sz="3600">
                <a:latin typeface="League Spartan" panose="020B0604020202020204" charset="0"/>
                <a:cs typeface="League Spartan" panose="020B0604020202020204" charset="0"/>
              </a:rPr>
              <a:t>Cohen-</a:t>
            </a:r>
            <a:r>
              <a:rPr lang="en-US" sz="3600" err="1">
                <a:latin typeface="League Spartan" panose="020B0604020202020204" charset="0"/>
                <a:cs typeface="League Spartan" panose="020B0604020202020204" charset="0"/>
              </a:rPr>
              <a:t>Manfield</a:t>
            </a:r>
            <a:r>
              <a:rPr lang="en-US" sz="3600">
                <a:latin typeface="League Spartan" panose="020B0604020202020204" charset="0"/>
                <a:cs typeface="League Spartan" panose="020B0604020202020204" charset="0"/>
              </a:rPr>
              <a:t> </a:t>
            </a:r>
          </a:p>
          <a:p>
            <a:pPr algn="ctr"/>
            <a:r>
              <a:rPr lang="en-US" sz="3600">
                <a:latin typeface="League Spartan" panose="020B0604020202020204" charset="0"/>
                <a:cs typeface="League Spartan" panose="020B0604020202020204" charset="0"/>
              </a:rPr>
              <a:t>Agitation Inventory</a:t>
            </a:r>
          </a:p>
          <a:p>
            <a:pPr algn="ctr"/>
            <a:r>
              <a:rPr lang="en-US" sz="3600">
                <a:latin typeface="League Spartan" panose="020B0604020202020204" charset="0"/>
                <a:cs typeface="League Spartan" panose="020B0604020202020204" charset="0"/>
              </a:rPr>
              <a:t>(CMAI)</a:t>
            </a:r>
          </a:p>
        </p:txBody>
      </p:sp>
      <p:cxnSp>
        <p:nvCxnSpPr>
          <p:cNvPr id="3" name="Straight Connector 2">
            <a:extLst>
              <a:ext uri="{FF2B5EF4-FFF2-40B4-BE49-F238E27FC236}">
                <a16:creationId xmlns:a16="http://schemas.microsoft.com/office/drawing/2014/main" id="{3AADC367-CCF7-B397-34E8-AD6B1A1A409A}"/>
              </a:ext>
            </a:extLst>
          </p:cNvPr>
          <p:cNvCxnSpPr>
            <a:cxnSpLocks/>
          </p:cNvCxnSpPr>
          <p:nvPr/>
        </p:nvCxnSpPr>
        <p:spPr>
          <a:xfrm flipV="1">
            <a:off x="2356557" y="2103119"/>
            <a:ext cx="0" cy="3358051"/>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E55F07D5-5834-F4A0-AE9D-699DDD4C3E24}"/>
              </a:ext>
            </a:extLst>
          </p:cNvPr>
          <p:cNvCxnSpPr>
            <a:cxnSpLocks/>
          </p:cNvCxnSpPr>
          <p:nvPr/>
        </p:nvCxnSpPr>
        <p:spPr>
          <a:xfrm flipV="1">
            <a:off x="556260" y="2103119"/>
            <a:ext cx="0" cy="3358051"/>
          </a:xfrm>
          <a:prstGeom prst="line">
            <a:avLst/>
          </a:prstGeom>
        </p:spPr>
        <p:style>
          <a:lnRef idx="1">
            <a:schemeClr val="dk1"/>
          </a:lnRef>
          <a:fillRef idx="0">
            <a:schemeClr val="dk1"/>
          </a:fillRef>
          <a:effectRef idx="0">
            <a:schemeClr val="dk1"/>
          </a:effectRef>
          <a:fontRef idx="minor">
            <a:schemeClr val="tx1"/>
          </a:fontRef>
        </p:style>
      </p:cxnSp>
      <p:pic>
        <p:nvPicPr>
          <p:cNvPr id="4" name="Picture 3">
            <a:extLst>
              <a:ext uri="{FF2B5EF4-FFF2-40B4-BE49-F238E27FC236}">
                <a16:creationId xmlns:a16="http://schemas.microsoft.com/office/drawing/2014/main" id="{857374EA-C54C-F664-E277-4E46B3F825DB}"/>
              </a:ext>
            </a:extLst>
          </p:cNvPr>
          <p:cNvPicPr>
            <a:picLocks noChangeAspect="1"/>
          </p:cNvPicPr>
          <p:nvPr/>
        </p:nvPicPr>
        <p:blipFill>
          <a:blip r:embed="rId5"/>
          <a:stretch>
            <a:fillRect/>
          </a:stretch>
        </p:blipFill>
        <p:spPr>
          <a:xfrm>
            <a:off x="4367409" y="565355"/>
            <a:ext cx="4287516" cy="573958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D692-BB2C-FAF2-6846-05752892BE6E}"/>
              </a:ext>
            </a:extLst>
          </p:cNvPr>
          <p:cNvSpPr>
            <a:spLocks noGrp="1"/>
          </p:cNvSpPr>
          <p:nvPr>
            <p:ph type="title"/>
          </p:nvPr>
        </p:nvSpPr>
        <p:spPr/>
        <p:txBody>
          <a:bodyPr lIns="91440" tIns="45720" rIns="91440" bIns="45720" anchor="t"/>
          <a:lstStyle/>
          <a:p>
            <a:r>
              <a:rPr lang="en-US" sz="2900">
                <a:ea typeface="Calibri"/>
                <a:cs typeface="Calibri"/>
              </a:rPr>
              <a:t>ENHANCING &amp; TRANSLATING KNOWLEDGE</a:t>
            </a:r>
            <a:endParaRPr lang="en-US"/>
          </a:p>
        </p:txBody>
      </p:sp>
      <p:sp>
        <p:nvSpPr>
          <p:cNvPr id="3" name="Content Placeholder 2">
            <a:extLst>
              <a:ext uri="{FF2B5EF4-FFF2-40B4-BE49-F238E27FC236}">
                <a16:creationId xmlns:a16="http://schemas.microsoft.com/office/drawing/2014/main" id="{CE83C23F-E7C2-9581-CDE7-5EF3F4DE50E3}"/>
              </a:ext>
            </a:extLst>
          </p:cNvPr>
          <p:cNvSpPr>
            <a:spLocks noGrp="1"/>
          </p:cNvSpPr>
          <p:nvPr>
            <p:ph idx="1"/>
          </p:nvPr>
        </p:nvSpPr>
        <p:spPr/>
        <p:txBody>
          <a:bodyPr lIns="91440" tIns="45720" rIns="91440" bIns="45720" anchor="t"/>
          <a:lstStyle/>
          <a:p>
            <a:pPr marL="227965" indent="-227965"/>
            <a:r>
              <a:rPr lang="en-US" sz="2100" dirty="0">
                <a:ea typeface="Calibri"/>
                <a:cs typeface="Calibri"/>
              </a:rPr>
              <a:t>Behavioral Supports Ontario (BSO)</a:t>
            </a:r>
          </a:p>
          <a:p>
            <a:pPr marL="227965" indent="-227965"/>
            <a:r>
              <a:rPr lang="en-US" sz="2100">
                <a:ea typeface="Calibri"/>
                <a:cs typeface="Calibri"/>
              </a:rPr>
              <a:t>P.I.E.C.E.S. Canada</a:t>
            </a:r>
          </a:p>
          <a:p>
            <a:pPr marL="227965" indent="-227965"/>
            <a:r>
              <a:rPr lang="en-US" sz="2100" dirty="0">
                <a:ea typeface="Calibri"/>
                <a:cs typeface="Calibri"/>
              </a:rPr>
              <a:t>Regional Geriatric Program of Eastern Ontario (RGPEO)</a:t>
            </a:r>
          </a:p>
          <a:p>
            <a:pPr marL="227965" indent="-227965"/>
            <a:r>
              <a:rPr lang="en-US" sz="2100">
                <a:ea typeface="Calibri"/>
                <a:cs typeface="Calibri"/>
              </a:rPr>
              <a:t>The Dementia Society of Ottawa and Renfrew County </a:t>
            </a:r>
            <a:endParaRPr lang="en-US" sz="2100" dirty="0">
              <a:ea typeface="Calibri"/>
              <a:cs typeface="Calibri"/>
            </a:endParaRPr>
          </a:p>
          <a:p>
            <a:pPr marL="227965" indent="-227965"/>
            <a:r>
              <a:rPr lang="en-US" sz="2100">
                <a:ea typeface="Calibri"/>
                <a:cs typeface="Calibri"/>
              </a:rPr>
              <a:t>Alzheimer Society of Ontario</a:t>
            </a:r>
            <a:endParaRPr lang="en-US" sz="2100" dirty="0">
              <a:ea typeface="Calibri"/>
              <a:cs typeface="Calibri"/>
            </a:endParaRPr>
          </a:p>
          <a:p>
            <a:pPr marL="227965" indent="-227965"/>
            <a:r>
              <a:rPr lang="en-US" sz="2100">
                <a:ea typeface="Calibri"/>
                <a:cs typeface="Calibri"/>
              </a:rPr>
              <a:t>brainXchange</a:t>
            </a:r>
            <a:endParaRPr lang="en-US" sz="2100" dirty="0">
              <a:ea typeface="Calibri"/>
              <a:cs typeface="Calibri"/>
            </a:endParaRPr>
          </a:p>
          <a:p>
            <a:pPr marL="227965" indent="-227965"/>
            <a:r>
              <a:rPr lang="en-US" sz="2100">
                <a:ea typeface="Calibri"/>
                <a:cs typeface="Calibri"/>
              </a:rPr>
              <a:t>Pharmacological</a:t>
            </a:r>
            <a:r>
              <a:rPr lang="en-US" sz="2100" dirty="0">
                <a:ea typeface="Calibri"/>
                <a:cs typeface="Calibri"/>
              </a:rPr>
              <a:t> Interventions</a:t>
            </a:r>
          </a:p>
          <a:p>
            <a:pPr marL="227965" indent="-227965"/>
            <a:endParaRPr lang="en-US" sz="2100" dirty="0">
              <a:ea typeface="Calibri"/>
              <a:cs typeface="Calibri"/>
            </a:endParaRPr>
          </a:p>
        </p:txBody>
      </p:sp>
    </p:spTree>
    <p:extLst>
      <p:ext uri="{BB962C8B-B14F-4D97-AF65-F5344CB8AC3E}">
        <p14:creationId xmlns:p14="http://schemas.microsoft.com/office/powerpoint/2010/main" val="23880918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C7FBC-207D-E4AA-051B-B56C2BD4BF86}"/>
              </a:ext>
            </a:extLst>
          </p:cNvPr>
          <p:cNvSpPr>
            <a:spLocks noGrp="1"/>
          </p:cNvSpPr>
          <p:nvPr>
            <p:ph type="title"/>
          </p:nvPr>
        </p:nvSpPr>
        <p:spPr/>
        <p:txBody>
          <a:bodyPr lIns="91440" tIns="45720" rIns="91440" bIns="45720" anchor="t"/>
          <a:lstStyle/>
          <a:p>
            <a:r>
              <a:rPr lang="en-US" sz="2900">
                <a:ea typeface="Calibri"/>
                <a:cs typeface="Calibri"/>
              </a:rPr>
              <a:t>Behavioral Supports Ontario (BSO)</a:t>
            </a:r>
            <a:endParaRPr lang="en-US"/>
          </a:p>
        </p:txBody>
      </p:sp>
      <p:sp>
        <p:nvSpPr>
          <p:cNvPr id="3" name="Content Placeholder 2">
            <a:extLst>
              <a:ext uri="{FF2B5EF4-FFF2-40B4-BE49-F238E27FC236}">
                <a16:creationId xmlns:a16="http://schemas.microsoft.com/office/drawing/2014/main" id="{0A7F7A8C-4247-4826-BEFF-CA529A4E06CE}"/>
              </a:ext>
            </a:extLst>
          </p:cNvPr>
          <p:cNvSpPr>
            <a:spLocks noGrp="1"/>
          </p:cNvSpPr>
          <p:nvPr>
            <p:ph idx="1"/>
          </p:nvPr>
        </p:nvSpPr>
        <p:spPr/>
        <p:txBody>
          <a:bodyPr lIns="91440" tIns="45720" rIns="91440" bIns="45720" anchor="t"/>
          <a:lstStyle/>
          <a:p>
            <a:pPr marL="227965" indent="-227965"/>
            <a:r>
              <a:rPr lang="en-US" sz="2100" dirty="0">
                <a:ea typeface="+mn-lt"/>
                <a:cs typeface="+mn-lt"/>
              </a:rPr>
              <a:t>BSO is an initiative to enhance the </a:t>
            </a:r>
            <a:r>
              <a:rPr lang="en-US" sz="2100" dirty="0" err="1">
                <a:ea typeface="+mn-lt"/>
                <a:cs typeface="+mn-lt"/>
              </a:rPr>
              <a:t>behavioural</a:t>
            </a:r>
            <a:r>
              <a:rPr lang="en-US" sz="2100" dirty="0">
                <a:ea typeface="+mn-lt"/>
                <a:cs typeface="+mn-lt"/>
              </a:rPr>
              <a:t> support system of care for older adults and their care partners across Ontario who have complex </a:t>
            </a:r>
            <a:r>
              <a:rPr lang="en-US" sz="2100" dirty="0" err="1">
                <a:ea typeface="+mn-lt"/>
                <a:cs typeface="+mn-lt"/>
              </a:rPr>
              <a:t>behavioural</a:t>
            </a:r>
            <a:r>
              <a:rPr lang="en-US" sz="2100" dirty="0">
                <a:ea typeface="+mn-lt"/>
                <a:cs typeface="+mn-lt"/>
              </a:rPr>
              <a:t> health need(s): </a:t>
            </a:r>
            <a:r>
              <a:rPr lang="en-US" sz="2100" dirty="0">
                <a:ea typeface="+mn-lt"/>
                <a:cs typeface="+mn-lt"/>
                <a:hlinkClick r:id="rId3"/>
              </a:rPr>
              <a:t>https://www.behaviouralsupportsontario.ca/</a:t>
            </a:r>
            <a:endParaRPr lang="en-US" dirty="0">
              <a:ea typeface="+mn-lt"/>
              <a:cs typeface="+mn-lt"/>
            </a:endParaRPr>
          </a:p>
          <a:p>
            <a:pPr marL="227965" indent="-227965"/>
            <a:endParaRPr lang="en-US" sz="2100" dirty="0">
              <a:ea typeface="+mn-lt"/>
              <a:cs typeface="+mn-lt"/>
            </a:endParaRPr>
          </a:p>
          <a:p>
            <a:pPr marL="227965" indent="-227965"/>
            <a:endParaRPr lang="en-US" sz="2100" dirty="0">
              <a:ea typeface="+mn-lt"/>
              <a:cs typeface="+mn-lt"/>
            </a:endParaRPr>
          </a:p>
          <a:p>
            <a:pPr marL="0" indent="0">
              <a:buNone/>
            </a:pPr>
            <a:endParaRPr lang="en-US" sz="2100" b="1" dirty="0">
              <a:ea typeface="+mn-lt"/>
              <a:cs typeface="+mn-lt"/>
            </a:endParaRPr>
          </a:p>
          <a:p>
            <a:pPr marL="227965" indent="-227965">
              <a:spcBef>
                <a:spcPts val="20"/>
              </a:spcBef>
            </a:pPr>
            <a:r>
              <a:rPr lang="en-US" sz="2100" b="1" u="sng" dirty="0">
                <a:ea typeface="+mn-lt"/>
                <a:cs typeface="+mn-lt"/>
              </a:rPr>
              <a:t>The </a:t>
            </a:r>
            <a:r>
              <a:rPr lang="en-US" sz="2100" b="1" u="sng" dirty="0" err="1">
                <a:ea typeface="+mn-lt"/>
                <a:cs typeface="+mn-lt"/>
              </a:rPr>
              <a:t>Behavioural</a:t>
            </a:r>
            <a:r>
              <a:rPr lang="en-US" sz="2100" b="1" u="sng" dirty="0">
                <a:ea typeface="+mn-lt"/>
                <a:cs typeface="+mn-lt"/>
              </a:rPr>
              <a:t> Supports Ontario (BSO) Framework is modeled under three provincial pillars:</a:t>
            </a:r>
            <a:endParaRPr lang="en-US" b="1" u="sng" dirty="0"/>
          </a:p>
          <a:p>
            <a:pPr marL="0" indent="0">
              <a:buNone/>
            </a:pPr>
            <a:r>
              <a:rPr lang="en-US" sz="2100" dirty="0">
                <a:ea typeface="+mn-lt"/>
                <a:cs typeface="+mn-lt"/>
              </a:rPr>
              <a:t>Pillar 1: System Coordination and Management</a:t>
            </a:r>
            <a:br>
              <a:rPr lang="en-US" sz="2100" dirty="0">
                <a:ea typeface="+mn-lt"/>
                <a:cs typeface="+mn-lt"/>
              </a:rPr>
            </a:br>
            <a:r>
              <a:rPr lang="en-US" sz="2100" dirty="0">
                <a:ea typeface="+mn-lt"/>
                <a:cs typeface="+mn-lt"/>
              </a:rPr>
              <a:t>Pillar 2: Integrated Service Delivery - Intersectoral and Interdisciplinary</a:t>
            </a:r>
            <a:br>
              <a:rPr lang="en-US" sz="2100" dirty="0">
                <a:ea typeface="+mn-lt"/>
                <a:cs typeface="+mn-lt"/>
              </a:rPr>
            </a:br>
            <a:r>
              <a:rPr lang="en-US" sz="2100" dirty="0">
                <a:ea typeface="+mn-lt"/>
                <a:cs typeface="+mn-lt"/>
              </a:rPr>
              <a:t>Pillar 3: Knowledgeable Care Team and Capacity Building</a:t>
            </a:r>
          </a:p>
          <a:p>
            <a:pPr marL="227965" indent="-227965"/>
            <a:endParaRPr lang="en-US" sz="2100" dirty="0">
              <a:ea typeface="+mn-lt"/>
              <a:cs typeface="+mn-lt"/>
            </a:endParaRPr>
          </a:p>
          <a:p>
            <a:pPr marL="227965" indent="-227965"/>
            <a:endParaRPr lang="en-US" sz="2100" dirty="0">
              <a:ea typeface="+mn-lt"/>
              <a:cs typeface="+mn-lt"/>
            </a:endParaRPr>
          </a:p>
          <a:p>
            <a:pPr marL="227965" indent="-227965"/>
            <a:endParaRPr lang="en-US" sz="2100" dirty="0">
              <a:ea typeface="+mn-lt"/>
              <a:cs typeface="+mn-lt"/>
            </a:endParaRPr>
          </a:p>
          <a:p>
            <a:pPr marL="227965" indent="-227965"/>
            <a:endParaRPr lang="en-US" sz="2100" dirty="0">
              <a:ea typeface="+mn-lt"/>
              <a:cs typeface="+mn-lt"/>
            </a:endParaRPr>
          </a:p>
          <a:p>
            <a:pPr marL="227965" indent="-227965"/>
            <a:endParaRPr lang="en-US" sz="2100" dirty="0">
              <a:ea typeface="Calibri"/>
              <a:cs typeface="Calibri"/>
            </a:endParaRPr>
          </a:p>
        </p:txBody>
      </p:sp>
      <p:pic>
        <p:nvPicPr>
          <p:cNvPr id="6" name="Picture 5" descr="BSO Provincial Framework diagram">
            <a:extLst>
              <a:ext uri="{FF2B5EF4-FFF2-40B4-BE49-F238E27FC236}">
                <a16:creationId xmlns:a16="http://schemas.microsoft.com/office/drawing/2014/main" id="{075C190C-1FC1-083A-E4CC-49D0798FB9BE}"/>
              </a:ext>
            </a:extLst>
          </p:cNvPr>
          <p:cNvPicPr>
            <a:picLocks noChangeAspect="1"/>
          </p:cNvPicPr>
          <p:nvPr/>
        </p:nvPicPr>
        <p:blipFill>
          <a:blip r:embed="rId4"/>
          <a:stretch>
            <a:fillRect/>
          </a:stretch>
        </p:blipFill>
        <p:spPr>
          <a:xfrm>
            <a:off x="9361298" y="4234911"/>
            <a:ext cx="2225945" cy="2301499"/>
          </a:xfrm>
          <a:prstGeom prst="rect">
            <a:avLst/>
          </a:prstGeom>
        </p:spPr>
      </p:pic>
    </p:spTree>
    <p:extLst>
      <p:ext uri="{BB962C8B-B14F-4D97-AF65-F5344CB8AC3E}">
        <p14:creationId xmlns:p14="http://schemas.microsoft.com/office/powerpoint/2010/main" val="28622582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F44BB-3EDA-10D2-726B-BC78139E9A56}"/>
              </a:ext>
            </a:extLst>
          </p:cNvPr>
          <p:cNvSpPr>
            <a:spLocks noGrp="1"/>
          </p:cNvSpPr>
          <p:nvPr>
            <p:ph type="title"/>
          </p:nvPr>
        </p:nvSpPr>
        <p:spPr/>
        <p:txBody>
          <a:bodyPr lIns="91440" tIns="45720" rIns="91440" bIns="45720" anchor="t"/>
          <a:lstStyle/>
          <a:p>
            <a:r>
              <a:rPr lang="en-US" sz="2900">
                <a:ea typeface="Calibri"/>
                <a:cs typeface="Calibri"/>
              </a:rPr>
              <a:t>Behavioral Supports Ontario (BSO)</a:t>
            </a:r>
            <a:endParaRPr lang="en-US"/>
          </a:p>
        </p:txBody>
      </p:sp>
      <p:sp>
        <p:nvSpPr>
          <p:cNvPr id="3" name="Content Placeholder 2">
            <a:extLst>
              <a:ext uri="{FF2B5EF4-FFF2-40B4-BE49-F238E27FC236}">
                <a16:creationId xmlns:a16="http://schemas.microsoft.com/office/drawing/2014/main" id="{2930BC16-2870-EED1-A52E-B25A8BB28668}"/>
              </a:ext>
            </a:extLst>
          </p:cNvPr>
          <p:cNvSpPr>
            <a:spLocks noGrp="1"/>
          </p:cNvSpPr>
          <p:nvPr>
            <p:ph idx="1"/>
          </p:nvPr>
        </p:nvSpPr>
        <p:spPr/>
        <p:txBody>
          <a:bodyPr lIns="91440" tIns="45720" rIns="91440" bIns="45720" anchor="t"/>
          <a:lstStyle/>
          <a:p>
            <a:pPr marL="227965" indent="-227965">
              <a:spcBef>
                <a:spcPts val="20"/>
              </a:spcBef>
            </a:pPr>
            <a:r>
              <a:rPr lang="en-US" sz="2100" b="1" u="sng">
                <a:ea typeface="Calibri"/>
                <a:cs typeface="Calibri"/>
              </a:rPr>
              <a:t>BSO operates under the following seven value-based principles:</a:t>
            </a:r>
            <a:endParaRPr lang="en-US" b="1" u="sng">
              <a:ea typeface="Calibri"/>
              <a:cs typeface="Calibri"/>
            </a:endParaRPr>
          </a:p>
          <a:p>
            <a:pPr marL="227965" indent="-227965"/>
            <a:r>
              <a:rPr lang="en-US" sz="2100">
                <a:ea typeface="Calibri"/>
                <a:cs typeface="Calibri"/>
              </a:rPr>
              <a:t>1) Behaviour is communication</a:t>
            </a:r>
            <a:endParaRPr lang="en-US"/>
          </a:p>
          <a:p>
            <a:pPr marL="227965" indent="-227965"/>
            <a:r>
              <a:rPr lang="en-US" sz="2100">
                <a:ea typeface="Calibri"/>
                <a:cs typeface="Calibri"/>
              </a:rPr>
              <a:t>2) Respect</a:t>
            </a:r>
            <a:endParaRPr lang="en-US"/>
          </a:p>
          <a:p>
            <a:pPr marL="227965" indent="-227965"/>
            <a:r>
              <a:rPr lang="en-US" sz="2100">
                <a:ea typeface="Calibri"/>
                <a:cs typeface="Calibri"/>
              </a:rPr>
              <a:t>3) Diversity</a:t>
            </a:r>
            <a:endParaRPr lang="en-US"/>
          </a:p>
          <a:p>
            <a:pPr marL="227965" indent="-227965"/>
            <a:r>
              <a:rPr lang="en-US" sz="2100">
                <a:ea typeface="Calibri"/>
                <a:cs typeface="Calibri"/>
              </a:rPr>
              <a:t>4) Collaborative Care</a:t>
            </a:r>
            <a:endParaRPr lang="en-US"/>
          </a:p>
          <a:p>
            <a:pPr marL="227965" indent="-227965"/>
            <a:r>
              <a:rPr lang="en-US" sz="2100">
                <a:ea typeface="Calibri"/>
                <a:cs typeface="Calibri"/>
              </a:rPr>
              <a:t>5) Safety</a:t>
            </a:r>
            <a:endParaRPr lang="en-US"/>
          </a:p>
          <a:p>
            <a:pPr marL="227965" indent="-227965"/>
            <a:r>
              <a:rPr lang="en-US" sz="2100">
                <a:ea typeface="Calibri"/>
                <a:cs typeface="Calibri"/>
              </a:rPr>
              <a:t>6) System Coordination &amp; Integration</a:t>
            </a:r>
            <a:endParaRPr lang="en-US"/>
          </a:p>
          <a:p>
            <a:pPr marL="227965" indent="-227965"/>
            <a:r>
              <a:rPr lang="en-US" sz="2100">
                <a:ea typeface="Calibri"/>
                <a:cs typeface="Calibri"/>
              </a:rPr>
              <a:t>7) Accountability &amp; Sustainability</a:t>
            </a:r>
            <a:endParaRPr lang="en-US"/>
          </a:p>
          <a:p>
            <a:pPr marL="227965" indent="-227965"/>
            <a:endParaRPr lang="en-US"/>
          </a:p>
        </p:txBody>
      </p:sp>
    </p:spTree>
    <p:extLst>
      <p:ext uri="{BB962C8B-B14F-4D97-AF65-F5344CB8AC3E}">
        <p14:creationId xmlns:p14="http://schemas.microsoft.com/office/powerpoint/2010/main" val="22974064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21A96-2C61-908E-5DA0-C0D2CF14A2BE}"/>
              </a:ext>
            </a:extLst>
          </p:cNvPr>
          <p:cNvSpPr>
            <a:spLocks noGrp="1"/>
          </p:cNvSpPr>
          <p:nvPr>
            <p:ph type="title"/>
          </p:nvPr>
        </p:nvSpPr>
        <p:spPr>
          <a:xfrm>
            <a:off x="2895600" y="368584"/>
            <a:ext cx="8686800" cy="850726"/>
          </a:xfrm>
        </p:spPr>
        <p:txBody>
          <a:bodyPr lIns="91440" tIns="45720" rIns="91440" bIns="45720" anchor="t"/>
          <a:lstStyle/>
          <a:p>
            <a:r>
              <a:rPr lang="en-US" sz="2900">
                <a:ea typeface="Calibri"/>
                <a:cs typeface="Calibri"/>
              </a:rPr>
              <a:t>Behavioral Supports Ontario (BSO)</a:t>
            </a:r>
            <a:endParaRPr lang="en-US"/>
          </a:p>
        </p:txBody>
      </p:sp>
      <p:sp>
        <p:nvSpPr>
          <p:cNvPr id="3" name="Content Placeholder 2">
            <a:extLst>
              <a:ext uri="{FF2B5EF4-FFF2-40B4-BE49-F238E27FC236}">
                <a16:creationId xmlns:a16="http://schemas.microsoft.com/office/drawing/2014/main" id="{B08EB48A-450C-FA07-8070-06C67F81FAB1}"/>
              </a:ext>
            </a:extLst>
          </p:cNvPr>
          <p:cNvSpPr>
            <a:spLocks noGrp="1"/>
          </p:cNvSpPr>
          <p:nvPr>
            <p:ph idx="1"/>
          </p:nvPr>
        </p:nvSpPr>
        <p:spPr/>
        <p:txBody>
          <a:bodyPr lIns="91440" tIns="45720" rIns="91440" bIns="45720" anchor="t"/>
          <a:lstStyle/>
          <a:p>
            <a:pPr marL="227965" indent="-227965">
              <a:spcBef>
                <a:spcPct val="0"/>
              </a:spcBef>
            </a:pPr>
            <a:r>
              <a:rPr lang="en-CA" sz="2400" dirty="0">
                <a:ea typeface="Calibri"/>
                <a:cs typeface="Calibri"/>
              </a:rPr>
              <a:t>Shifting focus: a guide to understanding dementia behaviour is available in a short booklet or full guide which can be downloaded and printed at home.</a:t>
            </a:r>
            <a:endParaRPr lang="en-US" sz="2400" dirty="0">
              <a:ea typeface="Calibri"/>
              <a:cs typeface="Calibri"/>
            </a:endParaRPr>
          </a:p>
          <a:p>
            <a:pPr marL="227965" indent="-227965">
              <a:spcBef>
                <a:spcPct val="0"/>
              </a:spcBef>
            </a:pPr>
            <a:endParaRPr lang="en-CA" sz="2400" dirty="0">
              <a:ea typeface="Calibri"/>
              <a:cs typeface="Calibri"/>
            </a:endParaRPr>
          </a:p>
          <a:p>
            <a:pPr marL="227965" indent="-227965">
              <a:spcBef>
                <a:spcPct val="0"/>
              </a:spcBef>
            </a:pPr>
            <a:r>
              <a:rPr lang="en-CA" sz="2400" b="1" dirty="0">
                <a:ea typeface="Calibri"/>
                <a:cs typeface="Calibri"/>
                <a:hlinkClick r:id="rId3"/>
              </a:rPr>
              <a:t>https://brainxchange.ca/Public/Files/Caregiving/Shifting_Focus_Guide_-full_version.aspx</a:t>
            </a:r>
            <a:endParaRPr lang="en-US"/>
          </a:p>
        </p:txBody>
      </p:sp>
      <p:pic>
        <p:nvPicPr>
          <p:cNvPr id="6" name="Picture 4" descr="A close up of a person&#10;&#10;AI-generated content may be incorrect.">
            <a:extLst>
              <a:ext uri="{FF2B5EF4-FFF2-40B4-BE49-F238E27FC236}">
                <a16:creationId xmlns:a16="http://schemas.microsoft.com/office/drawing/2014/main" id="{8C7E0409-78B7-BA6C-F6F0-C98C541A6DD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1984123" y="4309998"/>
            <a:ext cx="8382000" cy="118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26635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2"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768599" y="516565"/>
            <a:ext cx="96878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000" b="1">
                <a:solidFill>
                  <a:srgbClr val="1A5484"/>
                </a:solidFill>
                <a:latin typeface="Helios Extended" panose="020B0604020202020204" charset="0"/>
                <a:cs typeface="Helios Extended" panose="020B0604020202020204" charset="0"/>
              </a:rPr>
              <a:t>DEMENTIA OBSERVATION SYSTEM</a:t>
            </a:r>
          </a:p>
        </p:txBody>
      </p:sp>
      <p:pic>
        <p:nvPicPr>
          <p:cNvPr id="3" name="Picture 2" descr="A close-up of a document&#10;&#10;AI-generated content may be incorrect.">
            <a:extLst>
              <a:ext uri="{FF2B5EF4-FFF2-40B4-BE49-F238E27FC236}">
                <a16:creationId xmlns:a16="http://schemas.microsoft.com/office/drawing/2014/main" id="{F411DB3F-5D7C-6EB4-1FF1-EA5DECF936EA}"/>
              </a:ext>
            </a:extLst>
          </p:cNvPr>
          <p:cNvPicPr>
            <a:picLocks noChangeAspect="1"/>
          </p:cNvPicPr>
          <p:nvPr/>
        </p:nvPicPr>
        <p:blipFill>
          <a:blip r:embed="rId3"/>
          <a:stretch>
            <a:fillRect/>
          </a:stretch>
        </p:blipFill>
        <p:spPr>
          <a:xfrm>
            <a:off x="4098996" y="1265904"/>
            <a:ext cx="4304710" cy="5518357"/>
          </a:xfrm>
          <a:prstGeom prst="rect">
            <a:avLst/>
          </a:prstGeom>
        </p:spPr>
      </p:pic>
    </p:spTree>
    <p:extLst>
      <p:ext uri="{BB962C8B-B14F-4D97-AF65-F5344CB8AC3E}">
        <p14:creationId xmlns:p14="http://schemas.microsoft.com/office/powerpoint/2010/main" val="38095125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lIns="91440" tIns="45720" rIns="91440" bIns="45720" anchor="ctr">
            <a:normAutofit/>
          </a:bodyPr>
          <a:lstStyle/>
          <a:p>
            <a:pPr marL="0" indent="0">
              <a:buNone/>
            </a:pPr>
            <a:r>
              <a:rPr lang="en-CA" sz="3200">
                <a:latin typeface="League Spartan"/>
                <a:cs typeface="League Spartan" panose="020B0604020202020204" charset="0"/>
              </a:rPr>
              <a:t>“P.I.E.C.E.S.™ is a holistic, person and care partner-directed model which enhances capacity at the individual, TEAM, organization and system levels to support the care of the older individual living with complex chronic disease, including neurocognitive disorders and/or other mental health needs, and associated behavioural changes.”</a:t>
            </a:r>
          </a:p>
          <a:p>
            <a:pPr marL="227965" indent="-227965"/>
            <a:r>
              <a:rPr lang="en-CA" sz="3200">
                <a:latin typeface="League Spartan"/>
                <a:cs typeface="League Spartan" panose="020B0604020202020204" charset="0"/>
              </a:rPr>
              <a:t>All that PIECES encompasses is informed by 4 Foundational Principles - Validating, Shared Solution Finding, Acting Together and Enhancing and Translating Knowledge.  </a:t>
            </a:r>
            <a:r>
              <a:rPr lang="en-CA" sz="1400" dirty="0">
                <a:latin typeface="League Spartan"/>
              </a:rPr>
              <a:t>https://pieceslearning.com/</a:t>
            </a:r>
            <a:endParaRPr lang="en-CA" sz="2100" dirty="0">
              <a:ea typeface="Calibri"/>
              <a:cs typeface="Calibri"/>
            </a:endParaRPr>
          </a:p>
        </p:txBody>
      </p:sp>
      <p:sp>
        <p:nvSpPr>
          <p:cNvPr id="2"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743199" y="548294"/>
            <a:ext cx="9687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None/>
            </a:pPr>
            <a:r>
              <a:rPr lang="en-CA" altLang="en-US" sz="3200" b="1">
                <a:solidFill>
                  <a:srgbClr val="1A5484"/>
                </a:solidFill>
                <a:latin typeface="Helios Extended"/>
                <a:cs typeface="Helios Extended" panose="020B0604020202020204" charset="0"/>
              </a:rPr>
              <a:t>P.I.E.C.E.S. </a:t>
            </a:r>
            <a:endParaRPr lang="en-CA" altLang="en-US" sz="3200" b="1" dirty="0">
              <a:solidFill>
                <a:srgbClr val="1A5484"/>
              </a:solidFill>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1319727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lIns="91440" tIns="45720" rIns="91440" bIns="45720" anchor="ctr">
            <a:normAutofit fontScale="92500" lnSpcReduction="20000"/>
          </a:bodyPr>
          <a:lstStyle/>
          <a:p>
            <a:pPr marL="0" indent="0">
              <a:buNone/>
            </a:pPr>
            <a:r>
              <a:rPr lang="en-CA" sz="3200" dirty="0">
                <a:latin typeface="League Spartan"/>
                <a:cs typeface="League Spartan" panose="020B0604020202020204" charset="0"/>
              </a:rPr>
              <a:t>“The model provides a shared understanding of the often multiple underlying causes of behavioural expression and associated risks, recognizing areas of need, building on the person’s remaining </a:t>
            </a:r>
            <a:r>
              <a:rPr lang="en-CA" sz="3200">
                <a:latin typeface="League Spartan"/>
                <a:cs typeface="League Spartan" panose="020B0604020202020204" charset="0"/>
              </a:rPr>
              <a:t>strengths, and considering the person’s:</a:t>
            </a:r>
            <a:endParaRPr lang="en-US">
              <a:latin typeface="League Spartan"/>
            </a:endParaRPr>
          </a:p>
          <a:p>
            <a:pPr marL="0" indent="0">
              <a:buNone/>
            </a:pPr>
            <a:r>
              <a:rPr lang="en-CA" sz="3200" b="1">
                <a:latin typeface="League Spartan"/>
                <a:cs typeface="League Spartan" panose="020B0604020202020204" charset="0"/>
              </a:rPr>
              <a:t>P</a:t>
            </a:r>
            <a:r>
              <a:rPr lang="en-CA" sz="3200">
                <a:latin typeface="League Spartan"/>
                <a:cs typeface="League Spartan" panose="020B0604020202020204" charset="0"/>
              </a:rPr>
              <a:t>hysical</a:t>
            </a:r>
            <a:endParaRPr lang="en-CA">
              <a:latin typeface="League Spartan"/>
              <a:cs typeface="League Spartan" panose="020B0604020202020204" charset="0"/>
            </a:endParaRPr>
          </a:p>
          <a:p>
            <a:pPr marL="0" indent="0">
              <a:buNone/>
            </a:pPr>
            <a:r>
              <a:rPr lang="en-CA" sz="3200" b="1">
                <a:latin typeface="League Spartan"/>
                <a:cs typeface="League Spartan" panose="020B0604020202020204" charset="0"/>
              </a:rPr>
              <a:t>I</a:t>
            </a:r>
            <a:r>
              <a:rPr lang="en-CA" sz="3200">
                <a:latin typeface="League Spartan"/>
                <a:cs typeface="League Spartan" panose="020B0604020202020204" charset="0"/>
              </a:rPr>
              <a:t>ntellectual</a:t>
            </a:r>
            <a:endParaRPr lang="en-CA" sz="2100">
              <a:latin typeface="League Spartan"/>
              <a:cs typeface="League Spartan" panose="020B0604020202020204" charset="0"/>
            </a:endParaRPr>
          </a:p>
          <a:p>
            <a:pPr marL="0" indent="0">
              <a:buNone/>
            </a:pPr>
            <a:r>
              <a:rPr lang="en-CA" sz="3200" b="1">
                <a:latin typeface="League Spartan"/>
                <a:cs typeface="League Spartan" panose="020B0604020202020204" charset="0"/>
              </a:rPr>
              <a:t>E</a:t>
            </a:r>
            <a:r>
              <a:rPr lang="en-CA" sz="3200">
                <a:latin typeface="League Spartan"/>
                <a:cs typeface="League Spartan" panose="020B0604020202020204" charset="0"/>
              </a:rPr>
              <a:t>motional</a:t>
            </a:r>
            <a:endParaRPr lang="en-CA" sz="2100" dirty="0">
              <a:latin typeface="League Spartan"/>
              <a:cs typeface="League Spartan" panose="020B0604020202020204" charset="0"/>
            </a:endParaRPr>
          </a:p>
          <a:p>
            <a:pPr marL="0" indent="0">
              <a:buNone/>
            </a:pPr>
            <a:r>
              <a:rPr lang="en-CA" sz="3200" b="1">
                <a:latin typeface="League Spartan"/>
                <a:cs typeface="League Spartan" panose="020B0604020202020204" charset="0"/>
              </a:rPr>
              <a:t>C</a:t>
            </a:r>
            <a:r>
              <a:rPr lang="en-CA" sz="3200">
                <a:latin typeface="League Spartan"/>
                <a:cs typeface="League Spartan" panose="020B0604020202020204" charset="0"/>
              </a:rPr>
              <a:t>apabilities</a:t>
            </a:r>
            <a:endParaRPr lang="en-CA" sz="3200" dirty="0">
              <a:latin typeface="League Spartan"/>
              <a:cs typeface="League Spartan" panose="020B0604020202020204" charset="0"/>
            </a:endParaRPr>
          </a:p>
          <a:p>
            <a:pPr marL="0" indent="0">
              <a:buNone/>
            </a:pPr>
            <a:r>
              <a:rPr lang="en-CA" sz="3200" b="1">
                <a:latin typeface="League Spartan"/>
                <a:cs typeface="League Spartan" panose="020B0604020202020204" charset="0"/>
              </a:rPr>
              <a:t>E</a:t>
            </a:r>
            <a:r>
              <a:rPr lang="en-CA" sz="3200">
                <a:latin typeface="League Spartan"/>
                <a:cs typeface="League Spartan" panose="020B0604020202020204" charset="0"/>
              </a:rPr>
              <a:t>nvironment</a:t>
            </a:r>
            <a:endParaRPr lang="en-CA" sz="2100">
              <a:latin typeface="League Spartan"/>
              <a:cs typeface="League Spartan" panose="020B0604020202020204" charset="0"/>
            </a:endParaRPr>
          </a:p>
          <a:p>
            <a:pPr marL="0" indent="0">
              <a:buNone/>
            </a:pPr>
            <a:r>
              <a:rPr lang="en-CA" sz="3200" b="1">
                <a:latin typeface="League Spartan"/>
                <a:cs typeface="League Spartan" panose="020B0604020202020204" charset="0"/>
              </a:rPr>
              <a:t>S</a:t>
            </a:r>
            <a:r>
              <a:rPr lang="en-CA" sz="3200">
                <a:latin typeface="League Spartan"/>
                <a:cs typeface="League Spartan" panose="020B0604020202020204" charset="0"/>
              </a:rPr>
              <a:t>ocial</a:t>
            </a:r>
            <a:endParaRPr lang="en-CA" sz="3200">
              <a:latin typeface="League Spartan"/>
            </a:endParaRPr>
          </a:p>
          <a:p>
            <a:pPr marL="0" indent="0" algn="r">
              <a:buNone/>
            </a:pPr>
            <a:r>
              <a:rPr lang="en-CA" sz="1600" dirty="0">
                <a:latin typeface="League Spartan"/>
                <a:cs typeface="League Spartan" panose="020B0604020202020204" charset="0"/>
              </a:rPr>
              <a:t>https://pieceslearning.com/</a:t>
            </a:r>
          </a:p>
          <a:p>
            <a:pPr marL="227965" indent="-227965" algn="r"/>
            <a:endParaRPr lang="en-CA" sz="1600">
              <a:latin typeface="League Spartan" panose="020B0604020202020204" charset="0"/>
              <a:cs typeface="League Spartan" panose="020B0604020202020204" charset="0"/>
            </a:endParaRPr>
          </a:p>
        </p:txBody>
      </p:sp>
      <p:sp>
        <p:nvSpPr>
          <p:cNvPr id="2"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832099" y="147233"/>
            <a:ext cx="968786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FINDING A SHARED SOLUTION &amp; </a:t>
            </a:r>
          </a:p>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ACTING TOGETHER!</a:t>
            </a:r>
          </a:p>
        </p:txBody>
      </p:sp>
      <p:pic>
        <p:nvPicPr>
          <p:cNvPr id="3" name="Picture 2" descr="Pieces Canada believes that at the heart of quality health systems and quality health care are knowledgeable skilled Teams supporting the best possible Person and Care Partner-Centered care.  ">
            <a:extLst>
              <a:ext uri="{FF2B5EF4-FFF2-40B4-BE49-F238E27FC236}">
                <a16:creationId xmlns:a16="http://schemas.microsoft.com/office/drawing/2014/main" id="{76BF0DD3-446E-2869-99F5-793291D782C9}"/>
              </a:ext>
            </a:extLst>
          </p:cNvPr>
          <p:cNvPicPr>
            <a:picLocks noChangeAspect="1"/>
          </p:cNvPicPr>
          <p:nvPr/>
        </p:nvPicPr>
        <p:blipFill>
          <a:blip r:embed="rId3"/>
          <a:stretch>
            <a:fillRect/>
          </a:stretch>
        </p:blipFill>
        <p:spPr>
          <a:xfrm>
            <a:off x="4661857" y="3253866"/>
            <a:ext cx="3515265" cy="3240118"/>
          </a:xfrm>
          <a:prstGeom prst="rect">
            <a:avLst/>
          </a:prstGeom>
        </p:spPr>
      </p:pic>
    </p:spTree>
    <p:extLst>
      <p:ext uri="{BB962C8B-B14F-4D97-AF65-F5344CB8AC3E}">
        <p14:creationId xmlns:p14="http://schemas.microsoft.com/office/powerpoint/2010/main" val="2091499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lIns="91440" tIns="45720" rIns="91440" bIns="45720" anchor="ctr">
            <a:normAutofit/>
          </a:bodyPr>
          <a:lstStyle/>
          <a:p>
            <a:pPr marL="227965" indent="-227965">
              <a:buNone/>
            </a:pPr>
            <a:r>
              <a:rPr lang="en-US" altLang="en-US" sz="2800" b="1" u="sng">
                <a:latin typeface="League Spartan" panose="020B0604020202020204" charset="0"/>
                <a:cs typeface="League Spartan" panose="020B0604020202020204" charset="0"/>
              </a:rPr>
              <a:t>The 3 Questions Template</a:t>
            </a:r>
            <a:endParaRPr lang="en-US"/>
          </a:p>
          <a:p>
            <a:pPr marL="227965" indent="-227965">
              <a:buNone/>
            </a:pPr>
            <a:endParaRPr lang="en-US" altLang="en-US" sz="2800">
              <a:latin typeface="League Spartan" panose="020B0604020202020204" charset="0"/>
              <a:cs typeface="League Spartan" panose="020B0604020202020204" charset="0"/>
            </a:endParaRPr>
          </a:p>
          <a:p>
            <a:pPr marL="227965" indent="-227965">
              <a:buNone/>
            </a:pPr>
            <a:r>
              <a:rPr lang="en-US" altLang="en-US" sz="2800" dirty="0">
                <a:latin typeface="League Spartan"/>
                <a:cs typeface="League Spartan" panose="020B0604020202020204" charset="0"/>
              </a:rPr>
              <a:t>1.  </a:t>
            </a:r>
            <a:r>
              <a:rPr lang="en-CA" altLang="en-US" sz="2800">
                <a:latin typeface="League Spartan"/>
                <a:cs typeface="League Spartan" panose="020B0604020202020204" charset="0"/>
              </a:rPr>
              <a:t>What has changed?</a:t>
            </a:r>
          </a:p>
          <a:p>
            <a:pPr marL="227965" indent="-227965"/>
            <a:endParaRPr lang="en-CA" altLang="en-US" sz="2800">
              <a:latin typeface="League Spartan" panose="020B0604020202020204" charset="0"/>
              <a:cs typeface="League Spartan" panose="020B0604020202020204" charset="0"/>
            </a:endParaRPr>
          </a:p>
          <a:p>
            <a:pPr marL="514350" indent="-514350">
              <a:buAutoNum type="arabicPeriod" startAt="2"/>
            </a:pPr>
            <a:r>
              <a:rPr lang="en-US" altLang="en-US" sz="2800">
                <a:latin typeface="League Spartan"/>
                <a:cs typeface="League Spartan" panose="020B0604020202020204" charset="0"/>
              </a:rPr>
              <a:t>What are the RISKS (roaming, imminent physical harm, suicide ideation, kinship, and self-neglect) and possible causes </a:t>
            </a:r>
            <a:r>
              <a:rPr lang="en-US" altLang="en-US" sz="2800" dirty="0">
                <a:latin typeface="League Spartan"/>
                <a:cs typeface="League Spartan" panose="020B0604020202020204" charset="0"/>
              </a:rPr>
              <a:t>(PIECES)?</a:t>
            </a:r>
          </a:p>
          <a:p>
            <a:pPr marL="514350" indent="-514350">
              <a:buAutoNum type="arabicPeriod" startAt="2"/>
            </a:pPr>
            <a:endParaRPr lang="en-US" altLang="en-US" sz="2800">
              <a:latin typeface="League Spartan" panose="020B0604020202020204" charset="0"/>
              <a:cs typeface="League Spartan" panose="020B0604020202020204" charset="0"/>
            </a:endParaRPr>
          </a:p>
          <a:p>
            <a:pPr marL="227965" indent="-227965">
              <a:buNone/>
            </a:pPr>
            <a:r>
              <a:rPr lang="en-US" altLang="en-US" sz="2800">
                <a:latin typeface="League Spartan" panose="020B0604020202020204" charset="0"/>
                <a:cs typeface="League Spartan" panose="020B0604020202020204" charset="0"/>
              </a:rPr>
              <a:t>3.  What is the action?</a:t>
            </a:r>
            <a:endParaRPr lang="en-CA" altLang="en-US" sz="2800">
              <a:latin typeface="League Spartan" panose="020B0604020202020204" charset="0"/>
              <a:cs typeface="League Spartan" panose="020B0604020202020204" charset="0"/>
            </a:endParaRPr>
          </a:p>
          <a:p>
            <a:pPr marL="227965" indent="-227965"/>
            <a:endParaRPr lang="fr-CA" sz="2800">
              <a:latin typeface="League Spartan" panose="020B0604020202020204" charset="0"/>
              <a:cs typeface="League Spartan" panose="020B0604020202020204" charset="0"/>
            </a:endParaRPr>
          </a:p>
        </p:txBody>
      </p:sp>
      <p:sp>
        <p:nvSpPr>
          <p:cNvPr id="2"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628899" y="548294"/>
            <a:ext cx="9687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ASSESSMENT AND INTERVENTION PLANNING</a:t>
            </a:r>
          </a:p>
        </p:txBody>
      </p:sp>
    </p:spTree>
    <p:extLst>
      <p:ext uri="{BB962C8B-B14F-4D97-AF65-F5344CB8AC3E}">
        <p14:creationId xmlns:p14="http://schemas.microsoft.com/office/powerpoint/2010/main" val="2011390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a:normAutofit/>
          </a:bodyPr>
          <a:lstStyle/>
          <a:p>
            <a:r>
              <a:rPr lang="en-CA" altLang="en-US">
                <a:latin typeface="League Spartan" panose="020B0604020202020204" charset="0"/>
                <a:cs typeface="League Spartan" panose="020B0604020202020204" charset="0"/>
              </a:rPr>
              <a:t>They can occur at the same time</a:t>
            </a:r>
          </a:p>
          <a:p>
            <a:r>
              <a:rPr lang="en-CA" altLang="en-US">
                <a:latin typeface="League Spartan" panose="020B0604020202020204" charset="0"/>
                <a:cs typeface="League Spartan" panose="020B0604020202020204" charset="0"/>
              </a:rPr>
              <a:t>They share common features with overlapping symptoms </a:t>
            </a:r>
          </a:p>
          <a:p>
            <a:r>
              <a:rPr lang="en-CA" altLang="en-US">
                <a:latin typeface="League Spartan" panose="020B0604020202020204" charset="0"/>
                <a:cs typeface="League Spartan" panose="020B0604020202020204" charset="0"/>
              </a:rPr>
              <a:t>Having one of the 3 conditions can increase the risk of a person developing one of the other conditions.  </a:t>
            </a:r>
          </a:p>
          <a:p>
            <a:r>
              <a:rPr lang="en-CA" altLang="en-US">
                <a:latin typeface="League Spartan" panose="020B0604020202020204" charset="0"/>
                <a:cs typeface="League Spartan" panose="020B0604020202020204" charset="0"/>
              </a:rPr>
              <a:t>A condition can be a result of another condition</a:t>
            </a:r>
          </a:p>
          <a:p>
            <a:r>
              <a:rPr lang="en-CA" altLang="en-US">
                <a:latin typeface="League Spartan" panose="020B0604020202020204" charset="0"/>
                <a:cs typeface="League Spartan" panose="020B0604020202020204" charset="0"/>
              </a:rPr>
              <a:t>Health care professionals need to be able to differentiate the 3 conditions to be able to refer to appropriate clinicians, teams or services for further assessment and diagnosis</a:t>
            </a:r>
          </a:p>
          <a:p>
            <a:endParaRPr lang="en-CA" altLang="en-US">
              <a:latin typeface="League Spartan" panose="020B0604020202020204" charset="0"/>
              <a:cs typeface="League Spartan" panose="020B0604020202020204" charset="0"/>
            </a:endParaRPr>
          </a:p>
          <a:p>
            <a:pPr>
              <a:buFont typeface="Times" panose="02020603050405020304" pitchFamily="18" charset="0"/>
              <a:buNone/>
            </a:pPr>
            <a:r>
              <a:rPr lang="en-CA" altLang="en-US" sz="1400">
                <a:latin typeface="League Spartan" panose="020B0604020202020204" charset="0"/>
                <a:cs typeface="League Spartan" panose="020B0604020202020204" charset="0"/>
              </a:rPr>
              <a:t>RNAO, Jan 2017, Delirium, Dementia, and Depression in Older Adults: Assessment and Care</a:t>
            </a:r>
          </a:p>
          <a:p>
            <a:pPr>
              <a:buFont typeface="Times" panose="02020603050405020304" pitchFamily="18" charset="0"/>
              <a:buNone/>
            </a:pPr>
            <a:endParaRPr lang="fr-CA" altLang="en-US">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32713" y="649268"/>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2800" b="1">
                <a:latin typeface="Helios Extended" panose="020B0604020202020204" charset="0"/>
                <a:cs typeface="Helios Extended" panose="020B0604020202020204" charset="0"/>
              </a:rPr>
              <a:t>THE 3DS: </a:t>
            </a:r>
            <a:r>
              <a:rPr lang="fr-CA" sz="2800" b="1">
                <a:latin typeface="Helios Extended" panose="020B0604020202020204" charset="0"/>
                <a:cs typeface="Helios Extended" panose="020B0604020202020204" charset="0"/>
              </a:rPr>
              <a:t>DEM</a:t>
            </a:r>
            <a:r>
              <a:rPr lang="en-CA" altLang="en-US" sz="2800" b="1">
                <a:latin typeface="Helios Extended" panose="020B0604020202020204" charset="0"/>
                <a:cs typeface="Helios Extended" panose="020B0604020202020204" charset="0"/>
              </a:rPr>
              <a:t>ENTIA, DELIRIUM AND DEPRESSION</a:t>
            </a:r>
            <a:endParaRPr lang="en-US" sz="28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560544"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4E6C-4CA1-18DC-797F-7366ABA18BB7}"/>
              </a:ext>
            </a:extLst>
          </p:cNvPr>
          <p:cNvSpPr>
            <a:spLocks noGrp="1"/>
          </p:cNvSpPr>
          <p:nvPr>
            <p:ph type="title"/>
          </p:nvPr>
        </p:nvSpPr>
        <p:spPr>
          <a:xfrm>
            <a:off x="2482311" y="274638"/>
            <a:ext cx="9087174" cy="1143000"/>
          </a:xfrm>
        </p:spPr>
        <p:txBody>
          <a:bodyPr lIns="91440" tIns="45720" rIns="91440" bIns="45720" anchor="t"/>
          <a:lstStyle/>
          <a:p>
            <a:r>
              <a:rPr lang="en-US" sz="2900">
                <a:ea typeface="Calibri"/>
                <a:cs typeface="Calibri"/>
              </a:rPr>
              <a:t>Regional Geriatric Program of Eastern Ontario (RGPEO)</a:t>
            </a:r>
            <a:endParaRPr lang="en-US"/>
          </a:p>
        </p:txBody>
      </p:sp>
      <p:sp>
        <p:nvSpPr>
          <p:cNvPr id="3" name="Content Placeholder 2">
            <a:extLst>
              <a:ext uri="{FF2B5EF4-FFF2-40B4-BE49-F238E27FC236}">
                <a16:creationId xmlns:a16="http://schemas.microsoft.com/office/drawing/2014/main" id="{ACC344E7-A960-7946-88C0-2B0921DDD900}"/>
              </a:ext>
            </a:extLst>
          </p:cNvPr>
          <p:cNvSpPr>
            <a:spLocks noGrp="1"/>
          </p:cNvSpPr>
          <p:nvPr>
            <p:ph idx="1"/>
          </p:nvPr>
        </p:nvSpPr>
        <p:spPr/>
        <p:txBody>
          <a:bodyPr lIns="91440" tIns="45720" rIns="91440" bIns="45720" anchor="t"/>
          <a:lstStyle/>
          <a:p>
            <a:pPr marL="227965" indent="-227965"/>
            <a:r>
              <a:rPr lang="en-US" sz="2100" dirty="0">
                <a:ea typeface="Calibri"/>
                <a:cs typeface="Calibri"/>
              </a:rPr>
              <a:t>RGPEO is a coordinated network that includes a broad range of specialized geriatric services, from hospital to home</a:t>
            </a:r>
          </a:p>
          <a:p>
            <a:pPr marL="227965" indent="-227965"/>
            <a:endParaRPr lang="en-US" sz="2100" dirty="0">
              <a:ea typeface="Calibri"/>
              <a:cs typeface="Calibri"/>
            </a:endParaRPr>
          </a:p>
          <a:p>
            <a:pPr marL="227965" indent="-227965">
              <a:spcBef>
                <a:spcPts val="20"/>
              </a:spcBef>
            </a:pPr>
            <a:r>
              <a:rPr lang="en-US" sz="2100" b="1" u="sng" dirty="0">
                <a:ea typeface="Calibri"/>
                <a:cs typeface="Calibri"/>
              </a:rPr>
              <a:t>Aims to be a leader in the provision of:</a:t>
            </a:r>
          </a:p>
          <a:p>
            <a:pPr marL="494659" lvl="1" indent="-227965"/>
            <a:r>
              <a:rPr lang="en-US" sz="1834" dirty="0">
                <a:ea typeface="Calibri"/>
                <a:cs typeface="Calibri"/>
              </a:rPr>
              <a:t>Comprehensive, interdisciplinary geriatric assessment and treatment services in partnership with older adults, their families and the community;</a:t>
            </a:r>
            <a:endParaRPr lang="en-US" dirty="0"/>
          </a:p>
          <a:p>
            <a:pPr marL="494659" lvl="1" indent="-227965"/>
            <a:r>
              <a:rPr lang="en-US" sz="1834" dirty="0">
                <a:ea typeface="Calibri"/>
                <a:cs typeface="Calibri"/>
              </a:rPr>
              <a:t>Education in geriatrics/gerontology to practitioners, students and community members;</a:t>
            </a:r>
            <a:endParaRPr lang="en-US" dirty="0"/>
          </a:p>
          <a:p>
            <a:pPr marL="494659" lvl="1" indent="-227965"/>
            <a:r>
              <a:rPr lang="en-US" sz="1834" dirty="0">
                <a:ea typeface="Calibri"/>
                <a:cs typeface="Calibri"/>
              </a:rPr>
              <a:t>Research into appropriate treatment and service delivery to older adults; evaluation, advocacy and planning in the development of community services which promote older adult health.</a:t>
            </a:r>
            <a:endParaRPr lang="en-US" dirty="0"/>
          </a:p>
          <a:p>
            <a:pPr marL="227965" indent="-227965"/>
            <a:endParaRPr lang="en-US" sz="2100" dirty="0">
              <a:ea typeface="Calibri"/>
              <a:cs typeface="Calibri"/>
            </a:endParaRPr>
          </a:p>
          <a:p>
            <a:pPr marL="227965" indent="-227965"/>
            <a:r>
              <a:rPr lang="en-US" sz="2100" b="1" dirty="0">
                <a:ea typeface="Calibri"/>
                <a:cs typeface="Calibri"/>
              </a:rPr>
              <a:t>Goals:</a:t>
            </a:r>
            <a:r>
              <a:rPr lang="en-US" sz="2100" b="1" u="sng" dirty="0">
                <a:ea typeface="Calibri"/>
                <a:cs typeface="Calibri"/>
              </a:rPr>
              <a:t> </a:t>
            </a:r>
            <a:r>
              <a:rPr lang="en-US" sz="2100" dirty="0">
                <a:ea typeface="Calibri"/>
                <a:cs typeface="Calibri"/>
              </a:rPr>
              <a:t>Clinical care, </a:t>
            </a:r>
            <a:r>
              <a:rPr lang="en-US" sz="2100" dirty="0" err="1">
                <a:ea typeface="Calibri"/>
                <a:cs typeface="Calibri"/>
              </a:rPr>
              <a:t>Reseach</a:t>
            </a:r>
            <a:r>
              <a:rPr lang="en-US" sz="2100" dirty="0">
                <a:ea typeface="Calibri"/>
                <a:cs typeface="Calibri"/>
              </a:rPr>
              <a:t>, Education, Advocacy</a:t>
            </a:r>
          </a:p>
        </p:txBody>
      </p:sp>
    </p:spTree>
    <p:extLst>
      <p:ext uri="{BB962C8B-B14F-4D97-AF65-F5344CB8AC3E}">
        <p14:creationId xmlns:p14="http://schemas.microsoft.com/office/powerpoint/2010/main" val="6896105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216B-021C-251E-0A14-D36C426F1182}"/>
              </a:ext>
            </a:extLst>
          </p:cNvPr>
          <p:cNvSpPr>
            <a:spLocks noGrp="1"/>
          </p:cNvSpPr>
          <p:nvPr>
            <p:ph type="title"/>
          </p:nvPr>
        </p:nvSpPr>
        <p:spPr>
          <a:xfrm>
            <a:off x="2521057" y="274638"/>
            <a:ext cx="9048428" cy="1143000"/>
          </a:xfrm>
        </p:spPr>
        <p:txBody>
          <a:bodyPr lIns="91440" tIns="45720" rIns="91440" bIns="45720" anchor="t"/>
          <a:lstStyle/>
          <a:p>
            <a:r>
              <a:rPr lang="en-US" sz="2900">
                <a:ea typeface="Calibri"/>
                <a:cs typeface="Calibri"/>
              </a:rPr>
              <a:t>The Dementia Society of Ottawa and Renfrew County </a:t>
            </a:r>
            <a:endParaRPr lang="en-US"/>
          </a:p>
          <a:p>
            <a:endParaRPr lang="en-US" sz="2900" dirty="0">
              <a:ea typeface="Calibri"/>
              <a:cs typeface="Calibri"/>
            </a:endParaRPr>
          </a:p>
        </p:txBody>
      </p:sp>
      <p:sp>
        <p:nvSpPr>
          <p:cNvPr id="3" name="Content Placeholder 2">
            <a:extLst>
              <a:ext uri="{FF2B5EF4-FFF2-40B4-BE49-F238E27FC236}">
                <a16:creationId xmlns:a16="http://schemas.microsoft.com/office/drawing/2014/main" id="{8C04B2FD-C658-9D7C-ED72-7513F596E290}"/>
              </a:ext>
            </a:extLst>
          </p:cNvPr>
          <p:cNvSpPr>
            <a:spLocks noGrp="1"/>
          </p:cNvSpPr>
          <p:nvPr>
            <p:ph idx="1"/>
          </p:nvPr>
        </p:nvSpPr>
        <p:spPr/>
        <p:txBody>
          <a:bodyPr lIns="91440" tIns="45720" rIns="91440" bIns="45720" anchor="t"/>
          <a:lstStyle/>
          <a:p>
            <a:pPr marL="227965" indent="-227965"/>
            <a:r>
              <a:rPr lang="en-US" sz="2100">
                <a:ea typeface="Calibri"/>
                <a:cs typeface="Calibri"/>
              </a:rPr>
              <a:t>Goal to provide compassionate support, tailored coaching and practical education for everyone impacted by dementia while building a dementia inclusive community.</a:t>
            </a:r>
            <a:endParaRPr lang="en-US">
              <a:ea typeface="Calibri"/>
              <a:cs typeface="Calibri"/>
            </a:endParaRPr>
          </a:p>
          <a:p>
            <a:pPr marL="227965" indent="-227965"/>
            <a:r>
              <a:rPr lang="en-US" sz="2100" dirty="0">
                <a:ea typeface="Calibri"/>
                <a:cs typeface="Calibri"/>
              </a:rPr>
              <a:t>https://dementiahelp.ca/</a:t>
            </a:r>
          </a:p>
          <a:p>
            <a:pPr marL="227965" indent="-227965"/>
            <a:endParaRPr lang="en-US" sz="2100" dirty="0">
              <a:ea typeface="Calibri"/>
              <a:cs typeface="Calibri"/>
            </a:endParaRPr>
          </a:p>
        </p:txBody>
      </p:sp>
      <p:pic>
        <p:nvPicPr>
          <p:cNvPr id="5" name="Graphic 4" descr="A green and white logo&#10;&#10;AI-generated content may be incorrect.">
            <a:extLst>
              <a:ext uri="{FF2B5EF4-FFF2-40B4-BE49-F238E27FC236}">
                <a16:creationId xmlns:a16="http://schemas.microsoft.com/office/drawing/2014/main" id="{18ED3B57-C6C9-45F7-ADEC-61C702AD2F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4959" y="4416569"/>
            <a:ext cx="2954481" cy="1183697"/>
          </a:xfrm>
          <a:prstGeom prst="rect">
            <a:avLst/>
          </a:prstGeom>
        </p:spPr>
      </p:pic>
    </p:spTree>
    <p:extLst>
      <p:ext uri="{BB962C8B-B14F-4D97-AF65-F5344CB8AC3E}">
        <p14:creationId xmlns:p14="http://schemas.microsoft.com/office/powerpoint/2010/main" val="34352052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7087F-F2BC-D457-5088-23F549928C40}"/>
              </a:ext>
            </a:extLst>
          </p:cNvPr>
          <p:cNvSpPr>
            <a:spLocks noGrp="1"/>
          </p:cNvSpPr>
          <p:nvPr>
            <p:ph type="title"/>
          </p:nvPr>
        </p:nvSpPr>
        <p:spPr/>
        <p:txBody>
          <a:bodyPr lIns="91440" tIns="45720" rIns="91440" bIns="45720" anchor="t"/>
          <a:lstStyle/>
          <a:p>
            <a:r>
              <a:rPr lang="en-US" sz="2900">
                <a:ea typeface="Calibri"/>
                <a:cs typeface="Calibri"/>
              </a:rPr>
              <a:t>Alzheimer Society of Ontario (ASO) </a:t>
            </a:r>
            <a:endParaRPr lang="en-US"/>
          </a:p>
        </p:txBody>
      </p:sp>
      <p:sp>
        <p:nvSpPr>
          <p:cNvPr id="3" name="Content Placeholder 2">
            <a:extLst>
              <a:ext uri="{FF2B5EF4-FFF2-40B4-BE49-F238E27FC236}">
                <a16:creationId xmlns:a16="http://schemas.microsoft.com/office/drawing/2014/main" id="{E91150D3-EC41-FB8C-2BE5-CF0279A59E18}"/>
              </a:ext>
            </a:extLst>
          </p:cNvPr>
          <p:cNvSpPr>
            <a:spLocks noGrp="1"/>
          </p:cNvSpPr>
          <p:nvPr>
            <p:ph idx="1"/>
          </p:nvPr>
        </p:nvSpPr>
        <p:spPr/>
        <p:txBody>
          <a:bodyPr lIns="91440" tIns="45720" rIns="91440" bIns="45720" anchor="t"/>
          <a:lstStyle/>
          <a:p>
            <a:pPr marL="227965" indent="-227965"/>
            <a:r>
              <a:rPr lang="en-US" sz="2100">
                <a:ea typeface="Calibri"/>
                <a:cs typeface="Calibri"/>
              </a:rPr>
              <a:t>Founded in 1983, the Alzheimer Society of Ontario (ASO) is the province's leading care and research charity committed to helping people with Alzheimer's disease and other dementias.</a:t>
            </a:r>
            <a:endParaRPr lang="en-US">
              <a:ea typeface="Calibri"/>
              <a:cs typeface="Calibri"/>
            </a:endParaRPr>
          </a:p>
        </p:txBody>
      </p:sp>
      <p:pic>
        <p:nvPicPr>
          <p:cNvPr id="5" name="Picture 4" descr="Alzheimer Society of Canada">
            <a:extLst>
              <a:ext uri="{FF2B5EF4-FFF2-40B4-BE49-F238E27FC236}">
                <a16:creationId xmlns:a16="http://schemas.microsoft.com/office/drawing/2014/main" id="{9797D734-1549-4EAD-357C-2CFF37868489}"/>
              </a:ext>
            </a:extLst>
          </p:cNvPr>
          <p:cNvPicPr>
            <a:picLocks noChangeAspect="1"/>
          </p:cNvPicPr>
          <p:nvPr/>
        </p:nvPicPr>
        <p:blipFill>
          <a:blip r:embed="rId3"/>
          <a:stretch>
            <a:fillRect/>
          </a:stretch>
        </p:blipFill>
        <p:spPr>
          <a:xfrm>
            <a:off x="4475062" y="3788418"/>
            <a:ext cx="2971800" cy="400050"/>
          </a:xfrm>
          <a:prstGeom prst="rect">
            <a:avLst/>
          </a:prstGeom>
        </p:spPr>
      </p:pic>
    </p:spTree>
    <p:extLst>
      <p:ext uri="{BB962C8B-B14F-4D97-AF65-F5344CB8AC3E}">
        <p14:creationId xmlns:p14="http://schemas.microsoft.com/office/powerpoint/2010/main" val="16073313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1960E-81B2-A711-022E-FF2AB43F4EA6}"/>
              </a:ext>
            </a:extLst>
          </p:cNvPr>
          <p:cNvSpPr>
            <a:spLocks noGrp="1"/>
          </p:cNvSpPr>
          <p:nvPr>
            <p:ph type="title"/>
          </p:nvPr>
        </p:nvSpPr>
        <p:spPr/>
        <p:txBody>
          <a:bodyPr lIns="91440" tIns="45720" rIns="91440" bIns="45720" anchor="t"/>
          <a:lstStyle/>
          <a:p>
            <a:r>
              <a:rPr lang="en-US" sz="2900">
                <a:ea typeface="Calibri"/>
                <a:cs typeface="Calibri"/>
              </a:rPr>
              <a:t>brainXchange</a:t>
            </a:r>
            <a:endParaRPr lang="en-US"/>
          </a:p>
        </p:txBody>
      </p:sp>
      <p:sp>
        <p:nvSpPr>
          <p:cNvPr id="3" name="Content Placeholder 2">
            <a:extLst>
              <a:ext uri="{FF2B5EF4-FFF2-40B4-BE49-F238E27FC236}">
                <a16:creationId xmlns:a16="http://schemas.microsoft.com/office/drawing/2014/main" id="{FDD1C95C-B4CF-6D92-14C4-1FEC9CEEF311}"/>
              </a:ext>
            </a:extLst>
          </p:cNvPr>
          <p:cNvSpPr>
            <a:spLocks noGrp="1"/>
          </p:cNvSpPr>
          <p:nvPr>
            <p:ph idx="1"/>
          </p:nvPr>
        </p:nvSpPr>
        <p:spPr/>
        <p:txBody>
          <a:bodyPr lIns="91440" tIns="45720" rIns="91440" bIns="45720" anchor="t"/>
          <a:lstStyle/>
          <a:p>
            <a:pPr marL="0" indent="0">
              <a:buNone/>
            </a:pPr>
            <a:r>
              <a:rPr lang="en-US" sz="2100">
                <a:ea typeface="Calibri"/>
                <a:cs typeface="Calibri"/>
              </a:rPr>
              <a:t>Approach: Knowledge transfer and exchange is about accessing existing knowledge (from research, practice and lived experience) and bringing it together so that it can be built upon to create new understanding and ways of doing things. It’s about using knowledge in ways that it can be put into practice to make positive change.  </a:t>
            </a:r>
            <a:endParaRPr lang="en-US">
              <a:ea typeface="Calibri"/>
              <a:cs typeface="Calibri"/>
            </a:endParaRPr>
          </a:p>
          <a:p>
            <a:pPr marL="227965" indent="-227965"/>
            <a:endParaRPr lang="en-US" sz="2100" dirty="0">
              <a:ea typeface="Calibri"/>
              <a:cs typeface="Calibri"/>
            </a:endParaRPr>
          </a:p>
          <a:p>
            <a:pPr marL="227965" indent="-227965"/>
            <a:endParaRPr lang="en-US" sz="2100" dirty="0">
              <a:ea typeface="Calibri"/>
              <a:cs typeface="Calibri"/>
            </a:endParaRPr>
          </a:p>
          <a:p>
            <a:pPr marL="227965" indent="-227965"/>
            <a:r>
              <a:rPr lang="en-US" sz="2100" dirty="0">
                <a:ea typeface="Calibri"/>
                <a:cs typeface="Calibri"/>
              </a:rPr>
              <a:t>https://brainxchange.ca/</a:t>
            </a:r>
          </a:p>
        </p:txBody>
      </p:sp>
      <p:pic>
        <p:nvPicPr>
          <p:cNvPr id="5" name="Picture 4" descr="BrainXChange">
            <a:extLst>
              <a:ext uri="{FF2B5EF4-FFF2-40B4-BE49-F238E27FC236}">
                <a16:creationId xmlns:a16="http://schemas.microsoft.com/office/drawing/2014/main" id="{10D57C9F-F6D6-6415-854A-FC6234A4E2FA}"/>
              </a:ext>
            </a:extLst>
          </p:cNvPr>
          <p:cNvPicPr>
            <a:picLocks noChangeAspect="1"/>
          </p:cNvPicPr>
          <p:nvPr/>
        </p:nvPicPr>
        <p:blipFill>
          <a:blip r:embed="rId3"/>
          <a:stretch>
            <a:fillRect/>
          </a:stretch>
        </p:blipFill>
        <p:spPr>
          <a:xfrm>
            <a:off x="8122534" y="4712644"/>
            <a:ext cx="3200400" cy="885825"/>
          </a:xfrm>
          <a:prstGeom prst="rect">
            <a:avLst/>
          </a:prstGeom>
        </p:spPr>
      </p:pic>
    </p:spTree>
    <p:extLst>
      <p:ext uri="{BB962C8B-B14F-4D97-AF65-F5344CB8AC3E}">
        <p14:creationId xmlns:p14="http://schemas.microsoft.com/office/powerpoint/2010/main" val="24818437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anchor="ctr">
            <a:normAutofit/>
          </a:bodyPr>
          <a:lstStyle/>
          <a:p>
            <a:pPr eaLnBrk="1" hangingPunct="1"/>
            <a:r>
              <a:rPr lang="en-US" altLang="en-US" sz="3200">
                <a:latin typeface="League Spartan" panose="020B0604020202020204" charset="0"/>
                <a:cs typeface="League Spartan" panose="020B0604020202020204" charset="0"/>
              </a:rPr>
              <a:t>Behavior is dangerous, distressing, disturbing, damaging to social relationships and persistent</a:t>
            </a:r>
          </a:p>
          <a:p>
            <a:pPr algn="ctr" eaLnBrk="1" hangingPunct="1">
              <a:buFont typeface="Wingdings" panose="05000000000000000000" pitchFamily="2" charset="2"/>
              <a:buNone/>
            </a:pPr>
            <a:r>
              <a:rPr lang="en-US" altLang="en-US" sz="3200">
                <a:latin typeface="League Spartan" panose="020B0604020202020204" charset="0"/>
                <a:cs typeface="League Spartan" panose="020B0604020202020204" charset="0"/>
              </a:rPr>
              <a:t>AND</a:t>
            </a:r>
          </a:p>
          <a:p>
            <a:pPr eaLnBrk="1" hangingPunct="1"/>
            <a:r>
              <a:rPr lang="en-US" altLang="en-US" sz="3200">
                <a:latin typeface="League Spartan" panose="020B0604020202020204" charset="0"/>
                <a:cs typeface="League Spartan" panose="020B0604020202020204" charset="0"/>
              </a:rPr>
              <a:t>Has not responded to comprehensive non-pharmacologic treatment plan. Including removal of possibly offending drugs</a:t>
            </a:r>
          </a:p>
          <a:p>
            <a:pPr algn="ctr" eaLnBrk="1" hangingPunct="1">
              <a:buFont typeface="Wingdings" panose="05000000000000000000" pitchFamily="2" charset="2"/>
              <a:buNone/>
            </a:pPr>
            <a:r>
              <a:rPr lang="en-US" altLang="en-US" sz="3200">
                <a:latin typeface="League Spartan" panose="020B0604020202020204" charset="0"/>
                <a:cs typeface="League Spartan" panose="020B0604020202020204" charset="0"/>
              </a:rPr>
              <a:t>OR</a:t>
            </a:r>
          </a:p>
          <a:p>
            <a:pPr eaLnBrk="1" hangingPunct="1"/>
            <a:r>
              <a:rPr lang="en-US" altLang="en-US" sz="3200">
                <a:latin typeface="League Spartan" panose="020B0604020202020204" charset="0"/>
                <a:cs typeface="League Spartan" panose="020B0604020202020204" charset="0"/>
              </a:rPr>
              <a:t>Requires emergency treatment to allow proper investigation of underlying problems</a:t>
            </a:r>
          </a:p>
        </p:txBody>
      </p:sp>
      <p:sp>
        <p:nvSpPr>
          <p:cNvPr id="2"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788919" y="147233"/>
            <a:ext cx="8961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solidFill>
                  <a:srgbClr val="1A5484"/>
                </a:solidFill>
                <a:latin typeface="Helios Extended" panose="020B0604020202020204" charset="0"/>
                <a:cs typeface="Helios Extended" panose="020B0604020202020204" charset="0"/>
              </a:rPr>
              <a:t>WHEN TO CONSIDER </a:t>
            </a:r>
            <a:r>
              <a:rPr lang="en-US" altLang="en-US" sz="3200" b="1">
                <a:latin typeface="Helios Extended" panose="020B0604020202020204" charset="0"/>
                <a:cs typeface="Helios Extended" panose="020B0604020202020204" charset="0"/>
              </a:rPr>
              <a:t>PHARMACOLOGIC TREATMENT OF BPSD</a:t>
            </a:r>
            <a:endParaRPr lang="en-CA" altLang="en-US" sz="3200" b="1">
              <a:solidFill>
                <a:srgbClr val="1A5484"/>
              </a:solidFill>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6865661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lIns="91440" tIns="45720" rIns="91440" bIns="45720" anchor="ctr">
            <a:normAutofit fontScale="92500" lnSpcReduction="10000"/>
          </a:bodyPr>
          <a:lstStyle/>
          <a:p>
            <a:pPr marL="227965" indent="-227965">
              <a:lnSpc>
                <a:spcPct val="90000"/>
              </a:lnSpc>
            </a:pPr>
            <a:r>
              <a:rPr lang="en-CA" altLang="en-US" sz="3200" b="1">
                <a:latin typeface="Helios Extended"/>
                <a:cs typeface="Helios Extended" panose="020B0604020202020204" charset="0"/>
              </a:rPr>
              <a:t>Anxiety: </a:t>
            </a:r>
            <a:r>
              <a:rPr lang="en-CA" altLang="en-US" sz="3200">
                <a:latin typeface="Helios Extended"/>
                <a:cs typeface="Helios Extended" panose="020B0604020202020204" charset="0"/>
              </a:rPr>
              <a:t>restlessness, hand-wringing, pressured pacing, fidgeting, psychomotor agitation</a:t>
            </a:r>
            <a:endParaRPr lang="en-US"/>
          </a:p>
          <a:p>
            <a:pPr marL="227965" indent="-227965" eaLnBrk="1" hangingPunct="1">
              <a:lnSpc>
                <a:spcPct val="90000"/>
              </a:lnSpc>
            </a:pPr>
            <a:r>
              <a:rPr lang="en-CA" altLang="en-US" sz="3200" b="1">
                <a:latin typeface="Helios Extended" panose="020B0604020202020204" charset="0"/>
                <a:cs typeface="Helios Extended" panose="020B0604020202020204" charset="0"/>
              </a:rPr>
              <a:t>Sadness</a:t>
            </a:r>
            <a:r>
              <a:rPr lang="en-CA" altLang="en-US" sz="3200">
                <a:latin typeface="Helios Extended" panose="020B0604020202020204" charset="0"/>
                <a:cs typeface="Helios Extended" panose="020B0604020202020204" charset="0"/>
              </a:rPr>
              <a:t>: crying, anorexia, terminal insomnia, nihilism, guilt</a:t>
            </a:r>
          </a:p>
          <a:p>
            <a:pPr marL="227965" indent="-227965" eaLnBrk="1" hangingPunct="1">
              <a:lnSpc>
                <a:spcPct val="90000"/>
              </a:lnSpc>
            </a:pPr>
            <a:r>
              <a:rPr lang="en-CA" altLang="en-US" sz="3200" b="1">
                <a:latin typeface="Helios Extended" panose="020B0604020202020204" charset="0"/>
                <a:cs typeface="Helios Extended" panose="020B0604020202020204" charset="0"/>
              </a:rPr>
              <a:t>Withdrawn</a:t>
            </a:r>
            <a:r>
              <a:rPr lang="en-CA" altLang="en-US" sz="3200">
                <a:latin typeface="Helios Extended" panose="020B0604020202020204" charset="0"/>
                <a:cs typeface="Helios Extended" panose="020B0604020202020204" charset="0"/>
              </a:rPr>
              <a:t>: apathy, quiet negativity, anorexia, sullenness, uncooperative</a:t>
            </a:r>
          </a:p>
          <a:p>
            <a:pPr marL="227965" indent="-227965" eaLnBrk="1" hangingPunct="1">
              <a:lnSpc>
                <a:spcPct val="90000"/>
              </a:lnSpc>
            </a:pPr>
            <a:r>
              <a:rPr lang="en-CA" altLang="en-US" sz="3200" b="1">
                <a:latin typeface="Helios Extended" panose="020B0604020202020204" charset="0"/>
                <a:cs typeface="Helios Extended" panose="020B0604020202020204" charset="0"/>
              </a:rPr>
              <a:t>Markedly bizarre or regressed behaviour from previous standards</a:t>
            </a:r>
          </a:p>
          <a:p>
            <a:pPr marL="227965" indent="-227965" eaLnBrk="1" hangingPunct="1">
              <a:lnSpc>
                <a:spcPct val="90000"/>
              </a:lnSpc>
            </a:pPr>
            <a:r>
              <a:rPr lang="en-CA" altLang="en-US" sz="3200" b="1">
                <a:latin typeface="Helios Extended" panose="020B0604020202020204" charset="0"/>
                <a:cs typeface="Helios Extended" panose="020B0604020202020204" charset="0"/>
              </a:rPr>
              <a:t>Over-elation</a:t>
            </a:r>
          </a:p>
          <a:p>
            <a:pPr marL="227965" indent="-227965" eaLnBrk="1" hangingPunct="1">
              <a:lnSpc>
                <a:spcPct val="90000"/>
              </a:lnSpc>
            </a:pPr>
            <a:r>
              <a:rPr lang="en-CA" altLang="en-US" sz="3200" b="1">
                <a:latin typeface="Helios Extended" panose="020B0604020202020204" charset="0"/>
                <a:cs typeface="Helios Extended" panose="020B0604020202020204" charset="0"/>
              </a:rPr>
              <a:t>Overly boisterous</a:t>
            </a:r>
            <a:r>
              <a:rPr lang="en-CA" altLang="en-US" sz="3200">
                <a:latin typeface="Helios Extended" panose="020B0604020202020204" charset="0"/>
                <a:cs typeface="Helios Extended" panose="020B0604020202020204" charset="0"/>
              </a:rPr>
              <a:t>: verbal hostility, aggressiveness, argumentativeness</a:t>
            </a:r>
          </a:p>
          <a:p>
            <a:pPr marL="227965" indent="-227965" eaLnBrk="1" hangingPunct="1">
              <a:lnSpc>
                <a:spcPct val="90000"/>
              </a:lnSpc>
            </a:pPr>
            <a:r>
              <a:rPr lang="en-CA" altLang="en-US" sz="3200" b="1">
                <a:latin typeface="Helios Extended" panose="020B0604020202020204" charset="0"/>
                <a:cs typeface="Helios Extended" panose="020B0604020202020204" charset="0"/>
              </a:rPr>
              <a:t>Delusions</a:t>
            </a:r>
            <a:r>
              <a:rPr lang="en-CA" altLang="en-US" sz="3200">
                <a:latin typeface="Helios Extended" panose="020B0604020202020204" charset="0"/>
                <a:cs typeface="Helios Extended" panose="020B0604020202020204" charset="0"/>
              </a:rPr>
              <a:t>: ideas of reference, paranoia, persecuted, sensory</a:t>
            </a:r>
          </a:p>
          <a:p>
            <a:pPr marL="227965" indent="-227965" eaLnBrk="1" hangingPunct="1">
              <a:lnSpc>
                <a:spcPct val="90000"/>
              </a:lnSpc>
            </a:pPr>
            <a:r>
              <a:rPr lang="en-CA" altLang="en-US" sz="3200" b="1">
                <a:latin typeface="Helios Extended" panose="020B0604020202020204" charset="0"/>
                <a:cs typeface="Helios Extended" panose="020B0604020202020204" charset="0"/>
              </a:rPr>
              <a:t>Hallucinations</a:t>
            </a:r>
          </a:p>
        </p:txBody>
      </p:sp>
      <p:sp>
        <p:nvSpPr>
          <p:cNvPr id="3" name="TextBox 5">
            <a:extLst>
              <a:ext uri="{FF2B5EF4-FFF2-40B4-BE49-F238E27FC236}">
                <a16:creationId xmlns:a16="http://schemas.microsoft.com/office/drawing/2014/main" id="{C57BA6CD-B014-0310-78AD-06BE5E6A9FB1}"/>
              </a:ext>
            </a:extLst>
          </p:cNvPr>
          <p:cNvSpPr txBox="1">
            <a:spLocks noChangeArrowheads="1"/>
          </p:cNvSpPr>
          <p:nvPr/>
        </p:nvSpPr>
        <p:spPr bwMode="auto">
          <a:xfrm>
            <a:off x="2788919" y="147233"/>
            <a:ext cx="8961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US" altLang="en-US" sz="3200" b="1">
                <a:solidFill>
                  <a:srgbClr val="1A5484"/>
                </a:solidFill>
                <a:latin typeface="Helios Extended" panose="020B0604020202020204" charset="0"/>
                <a:cs typeface="Helios Extended" panose="020B0604020202020204" charset="0"/>
              </a:rPr>
              <a:t>BEHAVIOURS AMENABLE TO PHARMACOTHERAPY</a:t>
            </a:r>
            <a:endParaRPr lang="en-CA" altLang="en-US" sz="3200" b="1">
              <a:solidFill>
                <a:srgbClr val="1A5484"/>
              </a:solidFill>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40860786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lIns="91440" tIns="45720" rIns="91440" bIns="45720" anchor="ctr">
            <a:normAutofit fontScale="92500" lnSpcReduction="20000"/>
          </a:bodyPr>
          <a:lstStyle/>
          <a:p>
            <a:pPr marL="227965" indent="-227965" eaLnBrk="1" hangingPunct="1">
              <a:lnSpc>
                <a:spcPct val="90000"/>
              </a:lnSpc>
            </a:pPr>
            <a:r>
              <a:rPr lang="en-CA" altLang="en-US" sz="3200">
                <a:latin typeface="Helios Extended"/>
                <a:cs typeface="Helios Extended" panose="020B0604020202020204" charset="0"/>
              </a:rPr>
              <a:t>Purposeless and repetitive behaviour: motor and verbal</a:t>
            </a:r>
            <a:endParaRPr lang="en-US">
              <a:latin typeface="Helios Extended"/>
            </a:endParaRPr>
          </a:p>
          <a:p>
            <a:pPr marL="227965" indent="-227965">
              <a:lnSpc>
                <a:spcPct val="90000"/>
              </a:lnSpc>
            </a:pPr>
            <a:r>
              <a:rPr lang="en-CA" altLang="en-US" sz="3200">
                <a:latin typeface="Helios Extended"/>
                <a:cs typeface="Helios Extended" panose="020B0604020202020204" charset="0"/>
              </a:rPr>
              <a:t>Resistance to care</a:t>
            </a:r>
          </a:p>
          <a:p>
            <a:pPr marL="227965" indent="-227965" eaLnBrk="1" hangingPunct="1">
              <a:lnSpc>
                <a:spcPct val="90000"/>
              </a:lnSpc>
            </a:pPr>
            <a:r>
              <a:rPr lang="en-CA" altLang="en-US" sz="3200">
                <a:latin typeface="Helios Extended"/>
                <a:cs typeface="Helios Extended" panose="020B0604020202020204" charset="0"/>
              </a:rPr>
              <a:t>Sexually inappropriate behaviour</a:t>
            </a:r>
          </a:p>
          <a:p>
            <a:pPr marL="227965" indent="-227965" eaLnBrk="1" hangingPunct="1">
              <a:lnSpc>
                <a:spcPct val="90000"/>
              </a:lnSpc>
            </a:pPr>
            <a:r>
              <a:rPr lang="en-CA" altLang="en-US" sz="3200">
                <a:latin typeface="Helios Extended"/>
                <a:cs typeface="Helios Extended" panose="020B0604020202020204" charset="0"/>
              </a:rPr>
              <a:t>Inappropriate dressing/undressing </a:t>
            </a:r>
          </a:p>
          <a:p>
            <a:pPr marL="227965" indent="-227965" eaLnBrk="1" hangingPunct="1">
              <a:lnSpc>
                <a:spcPct val="90000"/>
              </a:lnSpc>
            </a:pPr>
            <a:r>
              <a:rPr lang="en-CA" altLang="en-US" sz="3200">
                <a:latin typeface="Helios Extended" panose="020B0604020202020204" charset="0"/>
                <a:cs typeface="Helios Extended" panose="020B0604020202020204" charset="0"/>
              </a:rPr>
              <a:t>Wandering</a:t>
            </a:r>
          </a:p>
          <a:p>
            <a:pPr marL="227965" indent="-227965" eaLnBrk="1" hangingPunct="1">
              <a:lnSpc>
                <a:spcPct val="90000"/>
              </a:lnSpc>
            </a:pPr>
            <a:r>
              <a:rPr lang="en-CA" altLang="en-US" sz="3200">
                <a:latin typeface="Helios Extended"/>
                <a:cs typeface="Helios Extended" panose="020B0604020202020204" charset="0"/>
              </a:rPr>
              <a:t>Exit-seeking </a:t>
            </a:r>
          </a:p>
          <a:p>
            <a:pPr marL="227965" indent="-227965" eaLnBrk="1" hangingPunct="1">
              <a:lnSpc>
                <a:spcPct val="90000"/>
              </a:lnSpc>
            </a:pPr>
            <a:r>
              <a:rPr lang="en-CA" altLang="en-US" sz="3200">
                <a:latin typeface="Helios Extended"/>
                <a:cs typeface="Helios Extended" panose="020B0604020202020204" charset="0"/>
              </a:rPr>
              <a:t>Inappropriate urination/defecation</a:t>
            </a:r>
          </a:p>
          <a:p>
            <a:pPr marL="227965" indent="-227965" eaLnBrk="1" hangingPunct="1">
              <a:lnSpc>
                <a:spcPct val="90000"/>
              </a:lnSpc>
            </a:pPr>
            <a:r>
              <a:rPr lang="en-CA" altLang="en-US" sz="3200">
                <a:latin typeface="Helios Extended"/>
                <a:cs typeface="Helios Extended" panose="020B0604020202020204" charset="0"/>
              </a:rPr>
              <a:t>Repetitive activities (perseveration) or vocalization</a:t>
            </a:r>
          </a:p>
          <a:p>
            <a:pPr marL="227965" indent="-227965" eaLnBrk="1" hangingPunct="1">
              <a:lnSpc>
                <a:spcPct val="90000"/>
              </a:lnSpc>
            </a:pPr>
            <a:r>
              <a:rPr lang="en-CA" altLang="en-US" sz="3200">
                <a:latin typeface="Helios Extended"/>
                <a:cs typeface="Helios Extended" panose="020B0604020202020204" charset="0"/>
              </a:rPr>
              <a:t>Hiding/collecting</a:t>
            </a:r>
            <a:endParaRPr lang="en-CA" altLang="en-US" sz="3200">
              <a:latin typeface="Helios Extended" panose="020B0604020202020204" charset="0"/>
              <a:cs typeface="Helios Extended" panose="020B0604020202020204" charset="0"/>
            </a:endParaRPr>
          </a:p>
          <a:p>
            <a:pPr marL="227965" indent="-227965" eaLnBrk="1" hangingPunct="1">
              <a:lnSpc>
                <a:spcPct val="90000"/>
              </a:lnSpc>
            </a:pPr>
            <a:r>
              <a:rPr lang="en-CA" altLang="en-US" sz="3200">
                <a:latin typeface="Helios Extended"/>
                <a:cs typeface="Helios Extended" panose="020B0604020202020204" charset="0"/>
              </a:rPr>
              <a:t>Eating inedible items</a:t>
            </a:r>
          </a:p>
          <a:p>
            <a:pPr marL="227965" indent="-227965" eaLnBrk="1" hangingPunct="1">
              <a:lnSpc>
                <a:spcPct val="90000"/>
              </a:lnSpc>
            </a:pPr>
            <a:r>
              <a:rPr lang="en-CA" altLang="en-US" sz="3200">
                <a:latin typeface="Helios Extended"/>
                <a:cs typeface="Helios Extended" panose="020B0604020202020204" charset="0"/>
              </a:rPr>
              <a:t>Pushing wheelchair bound co-residents</a:t>
            </a:r>
          </a:p>
        </p:txBody>
      </p:sp>
      <p:sp>
        <p:nvSpPr>
          <p:cNvPr id="3" name="TextBox 5">
            <a:extLst>
              <a:ext uri="{FF2B5EF4-FFF2-40B4-BE49-F238E27FC236}">
                <a16:creationId xmlns:a16="http://schemas.microsoft.com/office/drawing/2014/main" id="{FF7C3D74-7AEE-DB33-F43D-F7AE10C989F1}"/>
              </a:ext>
            </a:extLst>
          </p:cNvPr>
          <p:cNvSpPr txBox="1">
            <a:spLocks noChangeArrowheads="1"/>
          </p:cNvSpPr>
          <p:nvPr/>
        </p:nvSpPr>
        <p:spPr bwMode="auto">
          <a:xfrm>
            <a:off x="2788919" y="147233"/>
            <a:ext cx="8961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3200" b="1">
                <a:latin typeface="Helios Extended" panose="020B0604020202020204" charset="0"/>
                <a:cs typeface="Helios Extended" panose="020B0604020202020204" charset="0"/>
              </a:rPr>
              <a:t>BEHAVIOURS UNLIKELY TO </a:t>
            </a:r>
          </a:p>
          <a:p>
            <a:pPr>
              <a:spcBef>
                <a:spcPct val="0"/>
              </a:spcBef>
              <a:buClrTx/>
              <a:buFontTx/>
              <a:buNone/>
            </a:pPr>
            <a:r>
              <a:rPr lang="en-CA" altLang="en-US" sz="3200" b="1">
                <a:latin typeface="Helios Extended" panose="020B0604020202020204" charset="0"/>
                <a:cs typeface="Helios Extended" panose="020B0604020202020204" charset="0"/>
              </a:rPr>
              <a:t>RESPOND TO MEDICATIONS</a:t>
            </a:r>
            <a:endParaRPr lang="en-CA" altLang="en-US" sz="2000" b="1">
              <a:solidFill>
                <a:srgbClr val="1A5484"/>
              </a:solidFill>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9508198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lIns="91440" tIns="45720" rIns="91440" bIns="45720" anchor="ctr">
            <a:normAutofit/>
          </a:bodyPr>
          <a:lstStyle/>
          <a:p>
            <a:pPr marL="227965" indent="-227965" eaLnBrk="1" hangingPunct="1"/>
            <a:r>
              <a:rPr lang="en-US" altLang="en-US">
                <a:latin typeface="Helios Extended" panose="020B0604020202020204" charset="0"/>
                <a:cs typeface="Helios Extended" panose="020B0604020202020204" charset="0"/>
              </a:rPr>
              <a:t>Document informed consent</a:t>
            </a:r>
            <a:endParaRPr lang="en-US"/>
          </a:p>
          <a:p>
            <a:pPr marL="494665" lvl="1" indent="-189865" eaLnBrk="1" hangingPunct="1"/>
            <a:r>
              <a:rPr lang="en-US" altLang="en-US">
                <a:latin typeface="Helios Extended" panose="020B0604020202020204" charset="0"/>
                <a:cs typeface="Helios Extended" panose="020B0604020202020204" charset="0"/>
              </a:rPr>
              <a:t>Risk/benefits</a:t>
            </a:r>
          </a:p>
          <a:p>
            <a:pPr marL="494665" lvl="1" indent="-189865" eaLnBrk="1" hangingPunct="1"/>
            <a:r>
              <a:rPr lang="en-US" altLang="en-US">
                <a:latin typeface="Helios Extended" panose="020B0604020202020204" charset="0"/>
                <a:cs typeface="Helios Extended" panose="020B0604020202020204" charset="0"/>
              </a:rPr>
              <a:t>Consequences of not treating</a:t>
            </a:r>
          </a:p>
          <a:p>
            <a:pPr marL="227965" indent="-227965"/>
            <a:r>
              <a:rPr lang="en-US" altLang="en-US" sz="2100">
                <a:latin typeface="Helios Extended"/>
                <a:cs typeface="Helios Extended" panose="020B0604020202020204" charset="0"/>
              </a:rPr>
              <a:t>Start low, go slow, and monitor side effects</a:t>
            </a:r>
          </a:p>
          <a:p>
            <a:pPr marL="494665" lvl="1" indent="-189865" eaLnBrk="1" hangingPunct="1"/>
            <a:r>
              <a:rPr lang="en-US" altLang="en-US">
                <a:latin typeface="Helios Extended" panose="020B0604020202020204" charset="0"/>
                <a:cs typeface="Helios Extended" panose="020B0604020202020204" charset="0"/>
              </a:rPr>
              <a:t>↑sedation</a:t>
            </a:r>
          </a:p>
          <a:p>
            <a:pPr marL="494665" lvl="1" indent="-189865" eaLnBrk="1" hangingPunct="1"/>
            <a:r>
              <a:rPr lang="en-US" altLang="en-US">
                <a:latin typeface="Helios Extended" panose="020B0604020202020204" charset="0"/>
                <a:cs typeface="Helios Extended" panose="020B0604020202020204" charset="0"/>
              </a:rPr>
              <a:t>↓BP</a:t>
            </a:r>
          </a:p>
          <a:p>
            <a:pPr marL="494665" lvl="1" indent="-189865" eaLnBrk="1" hangingPunct="1"/>
            <a:r>
              <a:rPr lang="en-US" altLang="en-US">
                <a:latin typeface="Helios Extended" panose="020B0604020202020204" charset="0"/>
                <a:cs typeface="Helios Extended" panose="020B0604020202020204" charset="0"/>
              </a:rPr>
              <a:t>gait disturbance</a:t>
            </a:r>
          </a:p>
          <a:p>
            <a:pPr marL="227965" indent="-227965" eaLnBrk="1" hangingPunct="1"/>
            <a:r>
              <a:rPr lang="en-US" altLang="en-US">
                <a:latin typeface="Helios Extended" panose="020B0604020202020204" charset="0"/>
                <a:cs typeface="Helios Extended" panose="020B0604020202020204" charset="0"/>
              </a:rPr>
              <a:t>Regularly reassess need for continued use and carefully document</a:t>
            </a:r>
          </a:p>
        </p:txBody>
      </p:sp>
      <p:sp>
        <p:nvSpPr>
          <p:cNvPr id="3" name="TextBox 5">
            <a:extLst>
              <a:ext uri="{FF2B5EF4-FFF2-40B4-BE49-F238E27FC236}">
                <a16:creationId xmlns:a16="http://schemas.microsoft.com/office/drawing/2014/main" id="{FF7C3D74-7AEE-DB33-F43D-F7AE10C989F1}"/>
              </a:ext>
            </a:extLst>
          </p:cNvPr>
          <p:cNvSpPr txBox="1">
            <a:spLocks noChangeArrowheads="1"/>
          </p:cNvSpPr>
          <p:nvPr/>
        </p:nvSpPr>
        <p:spPr bwMode="auto">
          <a:xfrm>
            <a:off x="2819399" y="208788"/>
            <a:ext cx="896112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None/>
            </a:pPr>
            <a:r>
              <a:rPr lang="en-CA" altLang="en-US" sz="4400" b="1">
                <a:latin typeface="Helios Extended"/>
                <a:cs typeface="Helios Extended" panose="020B0604020202020204" charset="0"/>
              </a:rPr>
              <a:t>“Medication GUIDELINES”</a:t>
            </a:r>
            <a:endParaRPr lang="en-CA" altLang="en-US" sz="4400" b="1">
              <a:solidFill>
                <a:srgbClr val="1A5484"/>
              </a:solidFill>
              <a:latin typeface="Helios Extended"/>
              <a:cs typeface="Helios Extended" panose="020B0604020202020204" charset="0"/>
            </a:endParaRPr>
          </a:p>
        </p:txBody>
      </p:sp>
    </p:spTree>
    <p:extLst>
      <p:ext uri="{BB962C8B-B14F-4D97-AF65-F5344CB8AC3E}">
        <p14:creationId xmlns:p14="http://schemas.microsoft.com/office/powerpoint/2010/main" val="41766994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622300" y="1477576"/>
            <a:ext cx="10947400" cy="4832130"/>
          </a:xfrm>
        </p:spPr>
        <p:txBody>
          <a:bodyPr lIns="91440" tIns="45720" rIns="91440" bIns="45720" anchor="ctr">
            <a:normAutofit fontScale="85000" lnSpcReduction="20000"/>
          </a:bodyPr>
          <a:lstStyle/>
          <a:p>
            <a:pPr marL="227965" indent="-227965"/>
            <a:r>
              <a:rPr lang="en-CA" altLang="en-US" sz="3600">
                <a:latin typeface="Helios Extended"/>
                <a:cs typeface="Helios Extended" panose="020B0604020202020204" charset="0"/>
              </a:rPr>
              <a:t>Occupational Therapists</a:t>
            </a:r>
          </a:p>
          <a:p>
            <a:pPr marL="227965" indent="-227965"/>
            <a:r>
              <a:rPr lang="en-CA" altLang="en-US" sz="3600">
                <a:latin typeface="Helios Extended"/>
                <a:cs typeface="Helios Extended" panose="020B0604020202020204" charset="0"/>
              </a:rPr>
              <a:t>Physiotherapists</a:t>
            </a:r>
          </a:p>
          <a:p>
            <a:pPr marL="227965" indent="-227965"/>
            <a:r>
              <a:rPr lang="en-CA" altLang="en-US" sz="3600">
                <a:latin typeface="Helios Extended"/>
                <a:cs typeface="Helios Extended" panose="020B0604020202020204" charset="0"/>
              </a:rPr>
              <a:t>Dieticians</a:t>
            </a:r>
            <a:endParaRPr lang="en-CA" altLang="en-US" sz="3600" dirty="0">
              <a:latin typeface="Helios Extended"/>
              <a:cs typeface="Helios Extended" panose="020B0604020202020204" charset="0"/>
            </a:endParaRPr>
          </a:p>
          <a:p>
            <a:pPr marL="227965" indent="-227965"/>
            <a:r>
              <a:rPr lang="en-CA" altLang="en-US" sz="3600">
                <a:latin typeface="Helios Extended"/>
                <a:cs typeface="Helios Extended" panose="020B0604020202020204" charset="0"/>
              </a:rPr>
              <a:t>Recreational Therapists</a:t>
            </a:r>
            <a:endParaRPr lang="en-CA" altLang="en-US" sz="3600" dirty="0">
              <a:latin typeface="Helios Extended"/>
              <a:cs typeface="Helios Extended" panose="020B0604020202020204" charset="0"/>
            </a:endParaRPr>
          </a:p>
          <a:p>
            <a:pPr marL="227965" indent="-227965"/>
            <a:r>
              <a:rPr lang="en-CA" altLang="en-US" sz="3600">
                <a:latin typeface="Helios Extended"/>
                <a:cs typeface="Helios Extended" panose="020B0604020202020204" charset="0"/>
              </a:rPr>
              <a:t>Psychogeriatric Outreach Nurses</a:t>
            </a:r>
          </a:p>
          <a:p>
            <a:pPr marL="227965" indent="-227965"/>
            <a:r>
              <a:rPr lang="en-CA" altLang="en-US" sz="3600">
                <a:latin typeface="Helios Extended"/>
                <a:cs typeface="Helios Extended" panose="020B0604020202020204" charset="0"/>
              </a:rPr>
              <a:t>Behavioral Supports Ontario Champions</a:t>
            </a:r>
            <a:endParaRPr lang="en-CA" altLang="en-US" sz="3600" dirty="0">
              <a:latin typeface="Helios Extended"/>
              <a:cs typeface="Helios Extended" panose="020B0604020202020204" charset="0"/>
            </a:endParaRPr>
          </a:p>
          <a:p>
            <a:pPr marL="227965" indent="-227965"/>
            <a:r>
              <a:rPr lang="en-CA" altLang="en-US" sz="3600">
                <a:latin typeface="Helios Extended"/>
                <a:cs typeface="Helios Extended" panose="020B0604020202020204" charset="0"/>
              </a:rPr>
              <a:t>Psychiatrists</a:t>
            </a:r>
            <a:endParaRPr lang="en-CA" altLang="en-US" sz="3600" dirty="0">
              <a:latin typeface="Helios Extended"/>
              <a:cs typeface="Helios Extended" panose="020B0604020202020204" charset="0"/>
            </a:endParaRPr>
          </a:p>
          <a:p>
            <a:pPr marL="227965" indent="-227965"/>
            <a:r>
              <a:rPr lang="en-CA" altLang="en-US" sz="3600">
                <a:latin typeface="Helios Extended"/>
                <a:cs typeface="Helios Extended" panose="020B0604020202020204" charset="0"/>
              </a:rPr>
              <a:t>Family Physicians</a:t>
            </a:r>
            <a:endParaRPr lang="en-CA" altLang="en-US" sz="3600" dirty="0">
              <a:latin typeface="Helios Extended"/>
              <a:cs typeface="Helios Extended" panose="020B0604020202020204" charset="0"/>
            </a:endParaRPr>
          </a:p>
          <a:p>
            <a:pPr marL="227965" indent="-227965"/>
            <a:r>
              <a:rPr lang="en-CA" altLang="en-US" sz="3600">
                <a:latin typeface="Helios Extended"/>
                <a:cs typeface="Helios Extended" panose="020B0604020202020204" charset="0"/>
              </a:rPr>
              <a:t>Behavioral Therapists</a:t>
            </a:r>
          </a:p>
          <a:p>
            <a:pPr marL="227965" indent="-227965"/>
            <a:r>
              <a:rPr lang="en-CA" altLang="en-US" sz="3600">
                <a:latin typeface="Helios Extended"/>
                <a:cs typeface="Helios Extended" panose="020B0604020202020204" charset="0"/>
              </a:rPr>
              <a:t>Spiritual Supports</a:t>
            </a:r>
            <a:endParaRPr lang="en-CA" altLang="en-US" sz="3600" dirty="0">
              <a:latin typeface="Helios Extended"/>
              <a:cs typeface="Helios Extended" panose="020B0604020202020204" charset="0"/>
            </a:endParaRPr>
          </a:p>
        </p:txBody>
      </p:sp>
      <p:sp>
        <p:nvSpPr>
          <p:cNvPr id="3" name="TextBox 5">
            <a:extLst>
              <a:ext uri="{FF2B5EF4-FFF2-40B4-BE49-F238E27FC236}">
                <a16:creationId xmlns:a16="http://schemas.microsoft.com/office/drawing/2014/main" id="{FF7C3D74-7AEE-DB33-F43D-F7AE10C989F1}"/>
              </a:ext>
            </a:extLst>
          </p:cNvPr>
          <p:cNvSpPr txBox="1">
            <a:spLocks noChangeArrowheads="1"/>
          </p:cNvSpPr>
          <p:nvPr/>
        </p:nvSpPr>
        <p:spPr bwMode="auto">
          <a:xfrm>
            <a:off x="2758439" y="516565"/>
            <a:ext cx="89611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000" b="1">
                <a:latin typeface="Helios Extended" panose="020B0604020202020204" charset="0"/>
                <a:cs typeface="Helios Extended" panose="020B0604020202020204" charset="0"/>
              </a:rPr>
              <a:t>MULTIDISCIPLINARY SUPPORTS</a:t>
            </a:r>
            <a:endParaRPr lang="en-CA" altLang="en-US" sz="2800" b="1">
              <a:solidFill>
                <a:srgbClr val="1A5484"/>
              </a:solidFill>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33530670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5654040" y="1477576"/>
            <a:ext cx="5915659" cy="4832130"/>
          </a:xfrm>
        </p:spPr>
        <p:txBody>
          <a:bodyPr anchor="ctr">
            <a:normAutofit fontScale="92500" lnSpcReduction="20000"/>
          </a:bodyPr>
          <a:lstStyle/>
          <a:p>
            <a:pPr fontAlgn="auto">
              <a:buNone/>
              <a:defRPr/>
            </a:pPr>
            <a:r>
              <a:rPr lang="en-US" sz="3600">
                <a:latin typeface="Helios Extended" panose="020B0604020202020204" charset="0"/>
                <a:cs typeface="Helios Extended" panose="020B0604020202020204" charset="0"/>
              </a:rPr>
              <a:t>Dementia is </a:t>
            </a:r>
            <a:r>
              <a:rPr lang="en-US" sz="3600" u="sng">
                <a:latin typeface="Helios Extended" panose="020B0604020202020204" charset="0"/>
                <a:cs typeface="Helios Extended" panose="020B0604020202020204" charset="0"/>
              </a:rPr>
              <a:t>not:</a:t>
            </a:r>
          </a:p>
          <a:p>
            <a:pPr>
              <a:defRPr/>
            </a:pPr>
            <a:r>
              <a:rPr lang="en-US" sz="3600">
                <a:latin typeface="Helios Extended" panose="020B0604020202020204" charset="0"/>
                <a:cs typeface="Helios Extended" panose="020B0604020202020204" charset="0"/>
              </a:rPr>
              <a:t>Normal aging</a:t>
            </a:r>
          </a:p>
          <a:p>
            <a:pPr>
              <a:defRPr/>
            </a:pPr>
            <a:r>
              <a:rPr lang="en-US" sz="3600">
                <a:latin typeface="Helios Extended" panose="020B0604020202020204" charset="0"/>
                <a:cs typeface="Helios Extended" panose="020B0604020202020204" charset="0"/>
              </a:rPr>
              <a:t>MCI</a:t>
            </a:r>
          </a:p>
          <a:p>
            <a:pPr>
              <a:defRPr/>
            </a:pPr>
            <a:r>
              <a:rPr lang="en-US" sz="3600">
                <a:latin typeface="Helios Extended" panose="020B0604020202020204" charset="0"/>
                <a:cs typeface="Helios Extended" panose="020B0604020202020204" charset="0"/>
              </a:rPr>
              <a:t>Delirium</a:t>
            </a:r>
          </a:p>
          <a:p>
            <a:pPr>
              <a:defRPr/>
            </a:pPr>
            <a:r>
              <a:rPr lang="en-US" sz="3600">
                <a:latin typeface="Helios Extended" panose="020B0604020202020204" charset="0"/>
                <a:cs typeface="Helios Extended" panose="020B0604020202020204" charset="0"/>
              </a:rPr>
              <a:t>Depression</a:t>
            </a:r>
          </a:p>
          <a:p>
            <a:pPr>
              <a:defRPr/>
            </a:pPr>
            <a:endParaRPr lang="en-US" sz="3600">
              <a:latin typeface="Helios Extended" panose="020B0604020202020204" charset="0"/>
              <a:cs typeface="Helios Extended" panose="020B0604020202020204" charset="0"/>
            </a:endParaRPr>
          </a:p>
          <a:p>
            <a:pPr>
              <a:buNone/>
              <a:defRPr/>
            </a:pPr>
            <a:r>
              <a:rPr lang="en-CA" sz="3600">
                <a:latin typeface="Helios Extended" panose="020B0604020202020204" charset="0"/>
                <a:cs typeface="Helios Extended" panose="020B0604020202020204" charset="0"/>
              </a:rPr>
              <a:t>Remember your ABCs</a:t>
            </a:r>
          </a:p>
          <a:p>
            <a:pPr>
              <a:buNone/>
              <a:defRPr/>
            </a:pPr>
            <a:endParaRPr lang="en-CA" sz="3600">
              <a:latin typeface="Helios Extended" panose="020B0604020202020204" charset="0"/>
              <a:cs typeface="Helios Extended" panose="020B0604020202020204" charset="0"/>
            </a:endParaRPr>
          </a:p>
          <a:p>
            <a:pPr>
              <a:buNone/>
              <a:defRPr/>
            </a:pPr>
            <a:r>
              <a:rPr lang="en-CA" sz="3600">
                <a:latin typeface="Helios Extended" panose="020B0604020202020204" charset="0"/>
                <a:cs typeface="Helios Extended" panose="020B0604020202020204" charset="0"/>
              </a:rPr>
              <a:t>Don’t be fooled by a score</a:t>
            </a:r>
            <a:endParaRPr lang="en-US" sz="3600">
              <a:latin typeface="Helios Extended" panose="020B0604020202020204" charset="0"/>
              <a:cs typeface="Helios Extended" panose="020B0604020202020204" charset="0"/>
            </a:endParaRPr>
          </a:p>
        </p:txBody>
      </p:sp>
      <p:sp>
        <p:nvSpPr>
          <p:cNvPr id="3" name="TextBox 5">
            <a:extLst>
              <a:ext uri="{FF2B5EF4-FFF2-40B4-BE49-F238E27FC236}">
                <a16:creationId xmlns:a16="http://schemas.microsoft.com/office/drawing/2014/main" id="{FF7C3D74-7AEE-DB33-F43D-F7AE10C989F1}"/>
              </a:ext>
            </a:extLst>
          </p:cNvPr>
          <p:cNvSpPr txBox="1">
            <a:spLocks noChangeArrowheads="1"/>
          </p:cNvSpPr>
          <p:nvPr/>
        </p:nvSpPr>
        <p:spPr bwMode="auto">
          <a:xfrm>
            <a:off x="2758439" y="516565"/>
            <a:ext cx="89611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000" b="1">
                <a:latin typeface="Helios Extended" panose="020B0604020202020204" charset="0"/>
                <a:cs typeface="Helios Extended" panose="020B0604020202020204" charset="0"/>
              </a:rPr>
              <a:t>DEMENTIA – PEARLS OF WISDOM</a:t>
            </a:r>
            <a:endParaRPr lang="en-CA" altLang="en-US" sz="2800" b="1">
              <a:solidFill>
                <a:srgbClr val="1A5484"/>
              </a:solidFill>
              <a:latin typeface="Helios Extended" panose="020B0604020202020204" charset="0"/>
              <a:cs typeface="Helios Extended" panose="020B0604020202020204" charset="0"/>
            </a:endParaRPr>
          </a:p>
        </p:txBody>
      </p:sp>
      <p:pic>
        <p:nvPicPr>
          <p:cNvPr id="2" name="Picture 1" descr="A group of people posing for a picture&#10;&#10;Description automatically generated">
            <a:extLst>
              <a:ext uri="{FF2B5EF4-FFF2-40B4-BE49-F238E27FC236}">
                <a16:creationId xmlns:a16="http://schemas.microsoft.com/office/drawing/2014/main" id="{99E7BFAB-8D14-C9BF-680C-95BF8F94356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6141" y="1703731"/>
            <a:ext cx="4379820" cy="4379820"/>
          </a:xfrm>
          <a:prstGeom prst="rect">
            <a:avLst/>
          </a:prstGeom>
        </p:spPr>
      </p:pic>
    </p:spTree>
    <p:extLst>
      <p:ext uri="{BB962C8B-B14F-4D97-AF65-F5344CB8AC3E}">
        <p14:creationId xmlns:p14="http://schemas.microsoft.com/office/powerpoint/2010/main" val="1481916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1041722" y="1905001"/>
            <a:ext cx="10093124" cy="4221163"/>
          </a:xfrm>
        </p:spPr>
        <p:txBody>
          <a:bodyPr>
            <a:normAutofit fontScale="92500" lnSpcReduction="20000"/>
          </a:bodyPr>
          <a:lstStyle/>
          <a:p>
            <a:r>
              <a:rPr lang="en-CA" altLang="en-US" sz="2800">
                <a:latin typeface="League Spartan" panose="020B0604020202020204" charset="0"/>
                <a:cs typeface="League Spartan" panose="020B0604020202020204" charset="0"/>
              </a:rPr>
              <a:t>A function of the brain</a:t>
            </a:r>
          </a:p>
          <a:p>
            <a:r>
              <a:rPr lang="en-CA" altLang="en-US" sz="2800">
                <a:latin typeface="League Spartan" panose="020B0604020202020204" charset="0"/>
                <a:cs typeface="League Spartan" panose="020B0604020202020204" charset="0"/>
              </a:rPr>
              <a:t>It is our ability to interact with world around us. </a:t>
            </a:r>
          </a:p>
          <a:p>
            <a:r>
              <a:rPr lang="en-CA" altLang="en-US" sz="2800">
                <a:latin typeface="League Spartan" panose="020B0604020202020204" charset="0"/>
                <a:cs typeface="League Spartan" panose="020B0604020202020204" charset="0"/>
              </a:rPr>
              <a:t>It includes many important functions such as : </a:t>
            </a:r>
          </a:p>
          <a:p>
            <a:pPr lvl="2">
              <a:buFont typeface="Wingdings" panose="05000000000000000000" pitchFamily="2" charset="2"/>
              <a:buChar char="§"/>
            </a:pPr>
            <a:r>
              <a:rPr lang="en-CA" altLang="en-US" sz="2000">
                <a:solidFill>
                  <a:srgbClr val="000000"/>
                </a:solidFill>
                <a:latin typeface="League Spartan" panose="020B0604020202020204" charset="0"/>
                <a:cs typeface="League Spartan" panose="020B0604020202020204" charset="0"/>
              </a:rPr>
              <a:t>Learning and memory</a:t>
            </a:r>
          </a:p>
          <a:p>
            <a:pPr lvl="2">
              <a:buFont typeface="Wingdings" panose="05000000000000000000" pitchFamily="2" charset="2"/>
              <a:buChar char="§"/>
            </a:pPr>
            <a:r>
              <a:rPr lang="en-CA" altLang="en-US" sz="2000">
                <a:solidFill>
                  <a:srgbClr val="000000"/>
                </a:solidFill>
                <a:latin typeface="League Spartan" panose="020B0604020202020204" charset="0"/>
                <a:cs typeface="League Spartan" panose="020B0604020202020204" charset="0"/>
              </a:rPr>
              <a:t>Language</a:t>
            </a:r>
          </a:p>
          <a:p>
            <a:pPr lvl="2">
              <a:buFont typeface="Wingdings" panose="05000000000000000000" pitchFamily="2" charset="2"/>
              <a:buChar char="§"/>
            </a:pPr>
            <a:r>
              <a:rPr lang="en-CA" altLang="en-US" sz="2000">
                <a:solidFill>
                  <a:srgbClr val="000000"/>
                </a:solidFill>
                <a:latin typeface="League Spartan" panose="020B0604020202020204" charset="0"/>
                <a:cs typeface="League Spartan" panose="020B0604020202020204" charset="0"/>
              </a:rPr>
              <a:t>Visual and spatial function</a:t>
            </a:r>
          </a:p>
          <a:p>
            <a:pPr lvl="2">
              <a:buFont typeface="Wingdings" panose="05000000000000000000" pitchFamily="2" charset="2"/>
              <a:buChar char="§"/>
            </a:pPr>
            <a:r>
              <a:rPr lang="en-CA" altLang="en-US" sz="2000">
                <a:solidFill>
                  <a:srgbClr val="000000"/>
                </a:solidFill>
                <a:latin typeface="League Spartan" panose="020B0604020202020204" charset="0"/>
                <a:cs typeface="League Spartan" panose="020B0604020202020204" charset="0"/>
              </a:rPr>
              <a:t>Executive function </a:t>
            </a:r>
          </a:p>
          <a:p>
            <a:pPr lvl="2">
              <a:buFont typeface="Wingdings" panose="05000000000000000000" pitchFamily="2" charset="2"/>
              <a:buChar char="§"/>
            </a:pPr>
            <a:r>
              <a:rPr lang="en-CA" altLang="en-US" sz="2000">
                <a:solidFill>
                  <a:srgbClr val="000000"/>
                </a:solidFill>
                <a:latin typeface="League Spartan" panose="020B0604020202020204" charset="0"/>
                <a:cs typeface="League Spartan" panose="020B0604020202020204" charset="0"/>
              </a:rPr>
              <a:t>Social function </a:t>
            </a:r>
          </a:p>
          <a:p>
            <a:r>
              <a:rPr lang="en-CA" altLang="en-US" sz="2800">
                <a:latin typeface="League Spartan" panose="020B0604020202020204" charset="0"/>
                <a:cs typeface="League Spartan" panose="020B0604020202020204" charset="0"/>
              </a:rPr>
              <a:t>Different cognitive abilities are linked to different areas of the brain. </a:t>
            </a:r>
          </a:p>
          <a:p>
            <a:endParaRPr lang="en-CA" altLang="en-US" sz="2800">
              <a:latin typeface="League Spartan" panose="020B0604020202020204" charset="0"/>
              <a:cs typeface="League Spartan" panose="020B0604020202020204" charset="0"/>
            </a:endParaRPr>
          </a:p>
          <a:p>
            <a:pPr>
              <a:buFont typeface="Times" panose="02020603050405020304" pitchFamily="18" charset="0"/>
              <a:buNone/>
            </a:pPr>
            <a:r>
              <a:rPr lang="en-CA" altLang="en-US" sz="1600">
                <a:solidFill>
                  <a:srgbClr val="000000"/>
                </a:solidFill>
                <a:latin typeface="League Spartan" panose="020B0604020202020204" charset="0"/>
                <a:cs typeface="League Spartan" panose="020B0604020202020204" charset="0"/>
              </a:rPr>
              <a:t>Mac in Five – What is Dementia? Dr. Anthony J.  Levinson and Dr. Richard </a:t>
            </a:r>
            <a:r>
              <a:rPr lang="en-CA" altLang="en-US" sz="1600" err="1">
                <a:solidFill>
                  <a:srgbClr val="000000"/>
                </a:solidFill>
                <a:latin typeface="League Spartan" panose="020B0604020202020204" charset="0"/>
                <a:cs typeface="League Spartan" panose="020B0604020202020204" charset="0"/>
              </a:rPr>
              <a:t>Sztramko</a:t>
            </a:r>
            <a:r>
              <a:rPr lang="en-CA" altLang="en-US" sz="1600">
                <a:solidFill>
                  <a:srgbClr val="000000"/>
                </a:solidFill>
                <a:latin typeface="League Spartan" panose="020B0604020202020204" charset="0"/>
                <a:cs typeface="League Spartan" panose="020B0604020202020204" charset="0"/>
              </a:rPr>
              <a:t>, 2019</a:t>
            </a:r>
          </a:p>
          <a:p>
            <a:pPr>
              <a:buFont typeface="Times" panose="02020603050405020304" pitchFamily="18" charset="0"/>
              <a:buNone/>
            </a:pPr>
            <a:r>
              <a:rPr lang="fr-CA" altLang="en-US" sz="1600">
                <a:solidFill>
                  <a:srgbClr val="000000"/>
                </a:solidFill>
                <a:latin typeface="League Spartan" panose="020B0604020202020204" charset="0"/>
                <a:cs typeface="League Spartan" panose="020B0604020202020204" charset="0"/>
                <a:hlinkClick r:id="rId3"/>
              </a:rPr>
              <a:t>http://alumni.mcmaster.ca</a:t>
            </a:r>
            <a:endParaRPr lang="fr-CA" altLang="en-US" sz="1600">
              <a:solidFill>
                <a:srgbClr val="000000"/>
              </a:solidFill>
              <a:latin typeface="League Spartan" panose="020B0604020202020204" charset="0"/>
              <a:cs typeface="League Spartan" panose="020B0604020202020204" charset="0"/>
            </a:endParaRPr>
          </a:p>
        </p:txBody>
      </p:sp>
      <p:sp>
        <p:nvSpPr>
          <p:cNvPr id="7" name="Title 1">
            <a:extLst>
              <a:ext uri="{FF2B5EF4-FFF2-40B4-BE49-F238E27FC236}">
                <a16:creationId xmlns:a16="http://schemas.microsoft.com/office/drawing/2014/main" id="{41D6A0DD-A502-EDF9-A8D4-CCBC394F873B}"/>
              </a:ext>
            </a:extLst>
          </p:cNvPr>
          <p:cNvSpPr txBox="1">
            <a:spLocks/>
          </p:cNvSpPr>
          <p:nvPr/>
        </p:nvSpPr>
        <p:spPr>
          <a:xfrm>
            <a:off x="2767437" y="348326"/>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altLang="en-US" sz="4800" b="1">
                <a:latin typeface="Helios Extended" panose="020B0604020202020204" charset="0"/>
                <a:cs typeface="Helios Extended" panose="020B0604020202020204" charset="0"/>
              </a:rPr>
              <a:t>WHAT IS COGNITION? </a:t>
            </a:r>
            <a:endParaRPr lang="en-US" sz="4000" b="1">
              <a:latin typeface="Helios Extended" panose="020B0604020202020204" charset="0"/>
              <a:cs typeface="Helios Extended" panose="020B0604020202020204" charset="0"/>
            </a:endParaRPr>
          </a:p>
        </p:txBody>
      </p:sp>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56054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083629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FCCCA5F-A564-5961-986C-0D138B567A4A}"/>
              </a:ext>
            </a:extLst>
          </p:cNvPr>
          <p:cNvCxnSpPr>
            <a:cxnSpLocks/>
          </p:cNvCxnSpPr>
          <p:nvPr/>
        </p:nvCxnSpPr>
        <p:spPr>
          <a:xfrm>
            <a:off x="2280357" y="1224451"/>
            <a:ext cx="9687866" cy="0"/>
          </a:xfrm>
          <a:prstGeom prst="line">
            <a:avLst/>
          </a:prstGeom>
        </p:spPr>
        <p:style>
          <a:lnRef idx="1">
            <a:schemeClr val="dk1"/>
          </a:lnRef>
          <a:fillRef idx="0">
            <a:schemeClr val="dk1"/>
          </a:fillRef>
          <a:effectRef idx="0">
            <a:schemeClr val="dk1"/>
          </a:effectRef>
          <a:fontRef idx="minor">
            <a:schemeClr val="tx1"/>
          </a:fontRef>
        </p:style>
      </p:cxnSp>
      <p:sp>
        <p:nvSpPr>
          <p:cNvPr id="10243" name="Content Placeholder 2">
            <a:extLst>
              <a:ext uri="{FF2B5EF4-FFF2-40B4-BE49-F238E27FC236}">
                <a16:creationId xmlns:a16="http://schemas.microsoft.com/office/drawing/2014/main" id="{CC1D2DD8-9771-4DA7-ADA6-6C50F33B990A}"/>
              </a:ext>
            </a:extLst>
          </p:cNvPr>
          <p:cNvSpPr>
            <a:spLocks noGrp="1" noChangeArrowheads="1"/>
          </p:cNvSpPr>
          <p:nvPr>
            <p:ph idx="1"/>
          </p:nvPr>
        </p:nvSpPr>
        <p:spPr>
          <a:xfrm>
            <a:off x="554990" y="1509305"/>
            <a:ext cx="11082019" cy="4832130"/>
          </a:xfrm>
        </p:spPr>
        <p:txBody>
          <a:bodyPr anchor="ctr">
            <a:normAutofit/>
          </a:bodyPr>
          <a:lstStyle/>
          <a:p>
            <a:r>
              <a:rPr lang="fr-CA" altLang="en-US" sz="2800">
                <a:latin typeface="Helios Extended" panose="020B0604020202020204" charset="0"/>
                <a:cs typeface="Helios Extended" panose="020B0604020202020204" charset="0"/>
              </a:rPr>
              <a:t>Enter </a:t>
            </a:r>
            <a:r>
              <a:rPr lang="fr-CA" altLang="en-US" sz="2800" err="1">
                <a:latin typeface="Helios Extended" panose="020B0604020202020204" charset="0"/>
                <a:cs typeface="Helios Extended" panose="020B0604020202020204" charset="0"/>
              </a:rPr>
              <a:t>into</a:t>
            </a:r>
            <a:r>
              <a:rPr lang="fr-CA" altLang="en-US" sz="2800">
                <a:latin typeface="Helios Extended" panose="020B0604020202020204" charset="0"/>
                <a:cs typeface="Helios Extended" panose="020B0604020202020204" charset="0"/>
              </a:rPr>
              <a:t> the </a:t>
            </a:r>
            <a:r>
              <a:rPr lang="fr-CA" altLang="en-US" sz="2800" err="1">
                <a:latin typeface="Helios Extended" panose="020B0604020202020204" charset="0"/>
                <a:cs typeface="Helios Extended" panose="020B0604020202020204" charset="0"/>
              </a:rPr>
              <a:t>person’s</a:t>
            </a:r>
            <a:r>
              <a:rPr lang="fr-CA" altLang="en-US" sz="2800">
                <a:latin typeface="Helios Extended" panose="020B0604020202020204" charset="0"/>
                <a:cs typeface="Helios Extended" panose="020B0604020202020204" charset="0"/>
              </a:rPr>
              <a:t> reality and </a:t>
            </a:r>
            <a:r>
              <a:rPr lang="fr-CA" altLang="en-US" sz="2800" err="1">
                <a:latin typeface="Helios Extended" panose="020B0604020202020204" charset="0"/>
                <a:cs typeface="Helios Extended" panose="020B0604020202020204" charset="0"/>
              </a:rPr>
              <a:t>validate</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their</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emotional</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response</a:t>
            </a:r>
            <a:r>
              <a:rPr lang="fr-CA" altLang="en-US" sz="2800">
                <a:latin typeface="Helios Extended" panose="020B0604020202020204" charset="0"/>
                <a:cs typeface="Helios Extended" panose="020B0604020202020204" charset="0"/>
              </a:rPr>
              <a:t>.</a:t>
            </a:r>
          </a:p>
          <a:p>
            <a:r>
              <a:rPr lang="fr-CA" altLang="en-US" sz="2800" err="1">
                <a:latin typeface="Helios Extended" panose="020B0604020202020204" charset="0"/>
                <a:cs typeface="Helios Extended" panose="020B0604020202020204" charset="0"/>
              </a:rPr>
              <a:t>Where</a:t>
            </a:r>
            <a:r>
              <a:rPr lang="fr-CA" altLang="en-US" sz="2800">
                <a:latin typeface="Helios Extended" panose="020B0604020202020204" charset="0"/>
                <a:cs typeface="Helios Extended" panose="020B0604020202020204" charset="0"/>
              </a:rPr>
              <a:t> possible </a:t>
            </a:r>
            <a:r>
              <a:rPr lang="fr-CA" altLang="en-US" sz="2800" err="1">
                <a:latin typeface="Helios Extended" panose="020B0604020202020204" charset="0"/>
                <a:cs typeface="Helios Extended" panose="020B0604020202020204" charset="0"/>
              </a:rPr>
              <a:t>accomodate</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behaviours</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rather</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than</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attempting</a:t>
            </a:r>
            <a:r>
              <a:rPr lang="fr-CA" altLang="en-US" sz="2800">
                <a:latin typeface="Helios Extended" panose="020B0604020202020204" charset="0"/>
                <a:cs typeface="Helios Extended" panose="020B0604020202020204" charset="0"/>
              </a:rPr>
              <a:t> to </a:t>
            </a:r>
            <a:r>
              <a:rPr lang="fr-CA" altLang="en-US" sz="2800" err="1">
                <a:latin typeface="Helios Extended" panose="020B0604020202020204" charset="0"/>
                <a:cs typeface="Helios Extended" panose="020B0604020202020204" charset="0"/>
              </a:rPr>
              <a:t>extiguish</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them</a:t>
            </a:r>
            <a:r>
              <a:rPr lang="fr-CA" altLang="en-US" sz="2800">
                <a:latin typeface="Helios Extended" panose="020B0604020202020204" charset="0"/>
                <a:cs typeface="Helios Extended" panose="020B0604020202020204" charset="0"/>
              </a:rPr>
              <a:t>.</a:t>
            </a:r>
          </a:p>
          <a:p>
            <a:r>
              <a:rPr lang="fr-CA" altLang="en-US" sz="2800" err="1">
                <a:latin typeface="Helios Extended" panose="020B0604020202020204" charset="0"/>
                <a:cs typeface="Helios Extended" panose="020B0604020202020204" charset="0"/>
              </a:rPr>
              <a:t>Get</a:t>
            </a:r>
            <a:r>
              <a:rPr lang="fr-CA" altLang="en-US" sz="2800">
                <a:latin typeface="Helios Extended" panose="020B0604020202020204" charset="0"/>
                <a:cs typeface="Helios Extended" panose="020B0604020202020204" charset="0"/>
              </a:rPr>
              <a:t> to know the </a:t>
            </a:r>
            <a:r>
              <a:rPr lang="fr-CA" altLang="en-US" sz="2800" err="1">
                <a:latin typeface="Helios Extended" panose="020B0604020202020204" charset="0"/>
                <a:cs typeface="Helios Extended" panose="020B0604020202020204" charset="0"/>
              </a:rPr>
              <a:t>person</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behind</a:t>
            </a:r>
            <a:r>
              <a:rPr lang="fr-CA" altLang="en-US" sz="2800">
                <a:latin typeface="Helios Extended" panose="020B0604020202020204" charset="0"/>
                <a:cs typeface="Helios Extended" panose="020B0604020202020204" charset="0"/>
              </a:rPr>
              <a:t> the </a:t>
            </a:r>
            <a:r>
              <a:rPr lang="fr-CA" altLang="en-US" sz="2800" err="1">
                <a:latin typeface="Helios Extended" panose="020B0604020202020204" charset="0"/>
                <a:cs typeface="Helios Extended" panose="020B0604020202020204" charset="0"/>
              </a:rPr>
              <a:t>dementia</a:t>
            </a:r>
            <a:r>
              <a:rPr lang="fr-CA" altLang="en-US" sz="2800">
                <a:latin typeface="Helios Extended" panose="020B0604020202020204" charset="0"/>
                <a:cs typeface="Helios Extended" panose="020B0604020202020204" charset="0"/>
              </a:rPr>
              <a:t>. This </a:t>
            </a:r>
            <a:r>
              <a:rPr lang="fr-CA" altLang="en-US" sz="2800" err="1">
                <a:latin typeface="Helios Extended" panose="020B0604020202020204" charset="0"/>
                <a:cs typeface="Helios Extended" panose="020B0604020202020204" charset="0"/>
              </a:rPr>
              <a:t>will</a:t>
            </a:r>
            <a:r>
              <a:rPr lang="fr-CA" altLang="en-US" sz="2800">
                <a:latin typeface="Helios Extended" panose="020B0604020202020204" charset="0"/>
                <a:cs typeface="Helios Extended" panose="020B0604020202020204" charset="0"/>
              </a:rPr>
              <a:t> enable </a:t>
            </a:r>
            <a:r>
              <a:rPr lang="fr-CA" altLang="en-US" sz="2800" err="1">
                <a:latin typeface="Helios Extended" panose="020B0604020202020204" charset="0"/>
                <a:cs typeface="Helios Extended" panose="020B0604020202020204" charset="0"/>
              </a:rPr>
              <a:t>caregivers</a:t>
            </a:r>
            <a:r>
              <a:rPr lang="fr-CA" altLang="en-US" sz="2800">
                <a:latin typeface="Helios Extended" panose="020B0604020202020204" charset="0"/>
                <a:cs typeface="Helios Extended" panose="020B0604020202020204" charset="0"/>
              </a:rPr>
              <a:t> to design interventions </a:t>
            </a:r>
            <a:r>
              <a:rPr lang="fr-CA" altLang="en-US" sz="2800" err="1">
                <a:latin typeface="Helios Extended" panose="020B0604020202020204" charset="0"/>
                <a:cs typeface="Helios Extended" panose="020B0604020202020204" charset="0"/>
              </a:rPr>
              <a:t>specific</a:t>
            </a:r>
            <a:r>
              <a:rPr lang="fr-CA" altLang="en-US" sz="2800">
                <a:latin typeface="Helios Extended" panose="020B0604020202020204" charset="0"/>
                <a:cs typeface="Helios Extended" panose="020B0604020202020204" charset="0"/>
              </a:rPr>
              <a:t> to </a:t>
            </a:r>
            <a:r>
              <a:rPr lang="fr-CA" altLang="en-US" sz="2800" err="1">
                <a:latin typeface="Helios Extended" panose="020B0604020202020204" charset="0"/>
                <a:cs typeface="Helios Extended" panose="020B0604020202020204" charset="0"/>
              </a:rPr>
              <a:t>that</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person’s</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needs</a:t>
            </a:r>
            <a:r>
              <a:rPr lang="fr-CA" altLang="en-US" sz="2800">
                <a:latin typeface="Helios Extended" panose="020B0604020202020204" charset="0"/>
                <a:cs typeface="Helios Extended" panose="020B0604020202020204" charset="0"/>
              </a:rPr>
              <a:t>.</a:t>
            </a:r>
          </a:p>
          <a:p>
            <a:r>
              <a:rPr lang="fr-CA" altLang="en-US" sz="2800">
                <a:latin typeface="Helios Extended" panose="020B0604020202020204" charset="0"/>
                <a:cs typeface="Helios Extended" panose="020B0604020202020204" charset="0"/>
              </a:rPr>
              <a:t>A consistent </a:t>
            </a:r>
            <a:r>
              <a:rPr lang="fr-CA" altLang="en-US" sz="2800" err="1">
                <a:latin typeface="Helios Extended" panose="020B0604020202020204" charset="0"/>
                <a:cs typeface="Helios Extended" panose="020B0604020202020204" charset="0"/>
              </a:rPr>
              <a:t>approach</a:t>
            </a:r>
            <a:r>
              <a:rPr lang="fr-CA" altLang="en-US" sz="2800">
                <a:latin typeface="Helios Extended" panose="020B0604020202020204" charset="0"/>
                <a:cs typeface="Helios Extended" panose="020B0604020202020204" charset="0"/>
              </a:rPr>
              <a:t> and </a:t>
            </a:r>
            <a:r>
              <a:rPr lang="fr-CA" altLang="en-US" sz="2800" err="1">
                <a:latin typeface="Helios Extended" panose="020B0604020202020204" charset="0"/>
                <a:cs typeface="Helios Extended" panose="020B0604020202020204" charset="0"/>
              </a:rPr>
              <a:t>schedule</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is</a:t>
            </a:r>
            <a:r>
              <a:rPr lang="fr-CA" altLang="en-US" sz="2800">
                <a:latin typeface="Helios Extended" panose="020B0604020202020204" charset="0"/>
                <a:cs typeface="Helios Extended" panose="020B0604020202020204" charset="0"/>
              </a:rPr>
              <a:t> key to </a:t>
            </a:r>
            <a:r>
              <a:rPr lang="fr-CA" altLang="en-US" sz="2800" err="1">
                <a:latin typeface="Helios Extended" panose="020B0604020202020204" charset="0"/>
                <a:cs typeface="Helios Extended" panose="020B0604020202020204" charset="0"/>
              </a:rPr>
              <a:t>accessing</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procedural</a:t>
            </a:r>
            <a:r>
              <a:rPr lang="fr-CA" altLang="en-US" sz="2800">
                <a:latin typeface="Helios Extended" panose="020B0604020202020204" charset="0"/>
                <a:cs typeface="Helios Extended" panose="020B0604020202020204" charset="0"/>
              </a:rPr>
              <a:t> memory.</a:t>
            </a:r>
          </a:p>
          <a:p>
            <a:r>
              <a:rPr lang="fr-CA" altLang="en-US" sz="2800" err="1">
                <a:latin typeface="Helios Extended" panose="020B0604020202020204" charset="0"/>
                <a:cs typeface="Helios Extended" panose="020B0604020202020204" charset="0"/>
              </a:rPr>
              <a:t>Provide</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opportunities</a:t>
            </a:r>
            <a:r>
              <a:rPr lang="fr-CA" altLang="en-US" sz="2800">
                <a:latin typeface="Helios Extended" panose="020B0604020202020204" charset="0"/>
                <a:cs typeface="Helios Extended" panose="020B0604020202020204" charset="0"/>
              </a:rPr>
              <a:t> for the </a:t>
            </a:r>
            <a:r>
              <a:rPr lang="fr-CA" altLang="en-US" sz="2800" err="1">
                <a:latin typeface="Helios Extended" panose="020B0604020202020204" charset="0"/>
                <a:cs typeface="Helios Extended" panose="020B0604020202020204" charset="0"/>
              </a:rPr>
              <a:t>person</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with</a:t>
            </a:r>
            <a:r>
              <a:rPr lang="fr-CA" altLang="en-US" sz="2800">
                <a:latin typeface="Helios Extended" panose="020B0604020202020204" charset="0"/>
                <a:cs typeface="Helios Extended" panose="020B0604020202020204" charset="0"/>
              </a:rPr>
              <a:t> </a:t>
            </a:r>
            <a:r>
              <a:rPr lang="fr-CA" altLang="en-US" sz="2800" err="1">
                <a:latin typeface="Helios Extended" panose="020B0604020202020204" charset="0"/>
                <a:cs typeface="Helios Extended" panose="020B0604020202020204" charset="0"/>
              </a:rPr>
              <a:t>dementia</a:t>
            </a:r>
            <a:r>
              <a:rPr lang="fr-CA" altLang="en-US" sz="2800">
                <a:latin typeface="Helios Extended" panose="020B0604020202020204" charset="0"/>
                <a:cs typeface="Helios Extended" panose="020B0604020202020204" charset="0"/>
              </a:rPr>
              <a:t> to </a:t>
            </a:r>
            <a:r>
              <a:rPr lang="fr-CA" altLang="en-US" sz="2800" err="1">
                <a:latin typeface="Helios Extended" panose="020B0604020202020204" charset="0"/>
                <a:cs typeface="Helios Extended" panose="020B0604020202020204" charset="0"/>
              </a:rPr>
              <a:t>succeed</a:t>
            </a:r>
            <a:r>
              <a:rPr lang="fr-CA" altLang="en-US" sz="2800">
                <a:latin typeface="Helios Extended" panose="020B0604020202020204" charset="0"/>
                <a:cs typeface="Helios Extended" panose="020B0604020202020204" charset="0"/>
              </a:rPr>
              <a:t> at a </a:t>
            </a:r>
            <a:r>
              <a:rPr lang="fr-CA" altLang="en-US" sz="2800" err="1">
                <a:latin typeface="Helios Extended" panose="020B0604020202020204" charset="0"/>
                <a:cs typeface="Helios Extended" panose="020B0604020202020204" charset="0"/>
              </a:rPr>
              <a:t>task</a:t>
            </a:r>
            <a:r>
              <a:rPr lang="fr-CA" altLang="en-US" sz="2800">
                <a:latin typeface="Helios Extended" panose="020B0604020202020204" charset="0"/>
                <a:cs typeface="Helios Extended" panose="020B0604020202020204" charset="0"/>
              </a:rPr>
              <a:t>. </a:t>
            </a:r>
          </a:p>
        </p:txBody>
      </p:sp>
      <p:sp>
        <p:nvSpPr>
          <p:cNvPr id="3" name="TextBox 5">
            <a:extLst>
              <a:ext uri="{FF2B5EF4-FFF2-40B4-BE49-F238E27FC236}">
                <a16:creationId xmlns:a16="http://schemas.microsoft.com/office/drawing/2014/main" id="{FF7C3D74-7AEE-DB33-F43D-F7AE10C989F1}"/>
              </a:ext>
            </a:extLst>
          </p:cNvPr>
          <p:cNvSpPr txBox="1">
            <a:spLocks noChangeArrowheads="1"/>
          </p:cNvSpPr>
          <p:nvPr/>
        </p:nvSpPr>
        <p:spPr bwMode="auto">
          <a:xfrm>
            <a:off x="2758439" y="516565"/>
            <a:ext cx="89611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CA" altLang="en-US" sz="4000" b="1">
                <a:latin typeface="Helios Extended" panose="020B0604020202020204" charset="0"/>
                <a:cs typeface="Helios Extended" panose="020B0604020202020204" charset="0"/>
              </a:rPr>
              <a:t>DEMENTIA – PEARLS OF WISDOM</a:t>
            </a:r>
            <a:endParaRPr lang="en-CA" altLang="en-US" sz="2800" b="1">
              <a:solidFill>
                <a:srgbClr val="1A5484"/>
              </a:solidFill>
              <a:latin typeface="Helios Extended" panose="020B0604020202020204" charset="0"/>
              <a:cs typeface="Helios Extended" panose="020B0604020202020204" charset="0"/>
            </a:endParaRPr>
          </a:p>
        </p:txBody>
      </p:sp>
    </p:spTree>
    <p:extLst>
      <p:ext uri="{BB962C8B-B14F-4D97-AF65-F5344CB8AC3E}">
        <p14:creationId xmlns:p14="http://schemas.microsoft.com/office/powerpoint/2010/main" val="29046207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3">
            <a:extLst>
              <a:ext uri="{FF2B5EF4-FFF2-40B4-BE49-F238E27FC236}">
                <a16:creationId xmlns:a16="http://schemas.microsoft.com/office/drawing/2014/main" id="{60996B46-1959-4384-AE5A-C3ADD3A95D2E}"/>
              </a:ext>
            </a:extLst>
          </p:cNvPr>
          <p:cNvSpPr/>
          <p:nvPr/>
        </p:nvSpPr>
        <p:spPr>
          <a:xfrm>
            <a:off x="5902668" y="662743"/>
            <a:ext cx="5513294" cy="1688096"/>
          </a:xfrm>
          <a:prstGeom prst="wedgeRoundRectCallout">
            <a:avLst>
              <a:gd name="adj1" fmla="val -20101"/>
              <a:gd name="adj2" fmla="val 78432"/>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28EF5A-C8B3-130A-20FA-227457016F1C}"/>
              </a:ext>
            </a:extLst>
          </p:cNvPr>
          <p:cNvSpPr>
            <a:spLocks noGrp="1"/>
          </p:cNvSpPr>
          <p:nvPr>
            <p:ph type="title"/>
          </p:nvPr>
        </p:nvSpPr>
        <p:spPr>
          <a:xfrm>
            <a:off x="4459112" y="4199468"/>
            <a:ext cx="7089421" cy="2909645"/>
          </a:xfrm>
          <a:prstGeom prst="rect">
            <a:avLst/>
          </a:prstGeom>
        </p:spPr>
        <p:txBody>
          <a:bodyPr/>
          <a:lstStyle/>
          <a:p>
            <a:pPr algn="ctr"/>
            <a:r>
              <a:rPr lang="en-US" sz="8000" b="1"/>
              <a:t>QUESTIONS?</a:t>
            </a:r>
          </a:p>
        </p:txBody>
      </p:sp>
      <p:pic>
        <p:nvPicPr>
          <p:cNvPr id="5" name="Picture 4" descr="A black background with text and a silhouette of a tree&#10;&#10;Description automatically generated">
            <a:extLst>
              <a:ext uri="{FF2B5EF4-FFF2-40B4-BE49-F238E27FC236}">
                <a16:creationId xmlns:a16="http://schemas.microsoft.com/office/drawing/2014/main" id="{A33A5C33-EE05-4925-1EC1-054569ACB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17" y="422927"/>
            <a:ext cx="3953135" cy="1688096"/>
          </a:xfrm>
          <a:prstGeom prst="rect">
            <a:avLst/>
          </a:prstGeom>
        </p:spPr>
      </p:pic>
      <p:sp>
        <p:nvSpPr>
          <p:cNvPr id="3" name="TextBox 2">
            <a:extLst>
              <a:ext uri="{FF2B5EF4-FFF2-40B4-BE49-F238E27FC236}">
                <a16:creationId xmlns:a16="http://schemas.microsoft.com/office/drawing/2014/main" id="{10EC179B-BAE3-4409-7D49-A46240D4E404}"/>
              </a:ext>
            </a:extLst>
          </p:cNvPr>
          <p:cNvSpPr txBox="1"/>
          <p:nvPr/>
        </p:nvSpPr>
        <p:spPr>
          <a:xfrm>
            <a:off x="6665019" y="1045126"/>
            <a:ext cx="3988592" cy="923330"/>
          </a:xfrm>
          <a:prstGeom prst="rect">
            <a:avLst/>
          </a:prstGeom>
          <a:noFill/>
        </p:spPr>
        <p:txBody>
          <a:bodyPr wrap="none" rtlCol="0">
            <a:spAutoFit/>
          </a:bodyPr>
          <a:lstStyle/>
          <a:p>
            <a:r>
              <a:rPr lang="en-US" sz="5400">
                <a:solidFill>
                  <a:schemeClr val="bg2"/>
                </a:solidFill>
                <a:latin typeface="Bauhaus 93" panose="04030905020B02020C02" pitchFamily="82" charset="0"/>
              </a:rPr>
              <a:t>THANK YOU!</a:t>
            </a:r>
          </a:p>
        </p:txBody>
      </p:sp>
    </p:spTree>
    <p:extLst>
      <p:ext uri="{BB962C8B-B14F-4D97-AF65-F5344CB8AC3E}">
        <p14:creationId xmlns:p14="http://schemas.microsoft.com/office/powerpoint/2010/main" val="9035873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8A5DD1B-8948-6D9D-B461-AC1A6EF83FD1}"/>
              </a:ext>
            </a:extLst>
          </p:cNvPr>
          <p:cNvSpPr>
            <a:spLocks noGrp="1"/>
          </p:cNvSpPr>
          <p:nvPr>
            <p:ph type="body" sz="quarter" idx="10"/>
          </p:nvPr>
        </p:nvSpPr>
        <p:spPr/>
        <p:txBody>
          <a:bodyPr/>
          <a:lstStyle/>
          <a:p>
            <a:r>
              <a:rPr lang="fr-CA" u="sng">
                <a:solidFill>
                  <a:srgbClr val="7030A0"/>
                </a:solidFill>
              </a:rPr>
              <a:t>lmacdonald@qch.on.ca</a:t>
            </a:r>
          </a:p>
        </p:txBody>
      </p:sp>
      <p:sp>
        <p:nvSpPr>
          <p:cNvPr id="14" name="Text Placeholder 13">
            <a:extLst>
              <a:ext uri="{FF2B5EF4-FFF2-40B4-BE49-F238E27FC236}">
                <a16:creationId xmlns:a16="http://schemas.microsoft.com/office/drawing/2014/main" id="{61C7C349-20E2-9BF7-2A77-C6E77119B0E1}"/>
              </a:ext>
            </a:extLst>
          </p:cNvPr>
          <p:cNvSpPr>
            <a:spLocks noGrp="1"/>
          </p:cNvSpPr>
          <p:nvPr>
            <p:ph type="body" sz="quarter" idx="11"/>
          </p:nvPr>
        </p:nvSpPr>
        <p:spPr/>
        <p:txBody>
          <a:bodyPr/>
          <a:lstStyle/>
          <a:p>
            <a:r>
              <a:rPr lang="en-US"/>
              <a:t>https://www.qch.on.ca/</a:t>
            </a:r>
          </a:p>
        </p:txBody>
      </p:sp>
      <p:sp>
        <p:nvSpPr>
          <p:cNvPr id="15" name="Text Placeholder 2">
            <a:extLst>
              <a:ext uri="{FF2B5EF4-FFF2-40B4-BE49-F238E27FC236}">
                <a16:creationId xmlns:a16="http://schemas.microsoft.com/office/drawing/2014/main" id="{C3F59985-3615-AC6A-A2BE-52E4E7CD35EA}"/>
              </a:ext>
            </a:extLst>
          </p:cNvPr>
          <p:cNvSpPr>
            <a:spLocks noGrp="1"/>
          </p:cNvSpPr>
          <p:nvPr>
            <p:ph type="body" sz="quarter" idx="12" hasCustomPrompt="1"/>
          </p:nvPr>
        </p:nvSpPr>
        <p:spPr>
          <a:xfrm>
            <a:off x="1732398" y="4585936"/>
            <a:ext cx="4348631" cy="419913"/>
          </a:xfrm>
          <a:prstGeom prst="rect">
            <a:avLst/>
          </a:prstGeom>
        </p:spPr>
        <p:txBody>
          <a:bodyPr lIns="91440" tIns="45720" rIns="91440" bIns="45720" anchor="t"/>
          <a:lstStyle>
            <a:lvl1pPr marL="0" indent="0">
              <a:buNone/>
              <a:defRPr sz="2133">
                <a:latin typeface="Helios Extended" panose="020B0604020202020204" charset="0"/>
              </a:defRPr>
            </a:lvl1pPr>
          </a:lstStyle>
          <a:p>
            <a:pPr lvl="0"/>
            <a:r>
              <a:rPr lang="en-US" sz="2000" u="sng">
                <a:solidFill>
                  <a:srgbClr val="7030A0"/>
                </a:solidFill>
                <a:latin typeface="Helios Extended"/>
              </a:rPr>
              <a:t>lisa.white@theroyal.ca</a:t>
            </a:r>
          </a:p>
        </p:txBody>
      </p:sp>
      <p:sp>
        <p:nvSpPr>
          <p:cNvPr id="16" name="Text Placeholder 2">
            <a:extLst>
              <a:ext uri="{FF2B5EF4-FFF2-40B4-BE49-F238E27FC236}">
                <a16:creationId xmlns:a16="http://schemas.microsoft.com/office/drawing/2014/main" id="{8C6502FE-9A5A-DE7D-C4F8-3C782E6109BD}"/>
              </a:ext>
            </a:extLst>
          </p:cNvPr>
          <p:cNvSpPr>
            <a:spLocks noGrp="1"/>
          </p:cNvSpPr>
          <p:nvPr>
            <p:ph type="body" sz="quarter" idx="13" hasCustomPrompt="1"/>
          </p:nvPr>
        </p:nvSpPr>
        <p:spPr>
          <a:xfrm>
            <a:off x="1732398" y="5209387"/>
            <a:ext cx="4348631" cy="419913"/>
          </a:xfrm>
          <a:prstGeom prst="rect">
            <a:avLst/>
          </a:prstGeom>
        </p:spPr>
        <p:txBody>
          <a:bodyPr/>
          <a:lstStyle>
            <a:lvl1pPr marL="0" indent="0">
              <a:buNone/>
              <a:defRPr sz="2133">
                <a:latin typeface="Helios Extended" panose="020B0604020202020204" charset="0"/>
              </a:defRPr>
            </a:lvl1pPr>
          </a:lstStyle>
          <a:p>
            <a:pPr lvl="0"/>
            <a:r>
              <a:rPr lang="en-US"/>
              <a:t>https://www.theroyal.ca/</a:t>
            </a:r>
          </a:p>
        </p:txBody>
      </p:sp>
      <p:sp>
        <p:nvSpPr>
          <p:cNvPr id="2" name="TextBox 12">
            <a:extLst>
              <a:ext uri="{FF2B5EF4-FFF2-40B4-BE49-F238E27FC236}">
                <a16:creationId xmlns:a16="http://schemas.microsoft.com/office/drawing/2014/main" id="{C3CFEF46-DD41-B9EC-DA4B-419070FDAE12}"/>
              </a:ext>
            </a:extLst>
          </p:cNvPr>
          <p:cNvSpPr txBox="1"/>
          <p:nvPr/>
        </p:nvSpPr>
        <p:spPr>
          <a:xfrm>
            <a:off x="97833" y="6656277"/>
            <a:ext cx="5382897" cy="109132"/>
          </a:xfrm>
          <a:prstGeom prst="rect">
            <a:avLst/>
          </a:prstGeom>
        </p:spPr>
        <p:txBody>
          <a:bodyPr lIns="0" tIns="0" rIns="0" bIns="0" rtlCol="0" anchor="t">
            <a:spAutoFit/>
          </a:bodyPr>
          <a:lstStyle/>
          <a:p>
            <a:pPr marL="0" marR="0" lvl="0" indent="0" algn="l" defTabSz="609585" rtl="0" eaLnBrk="1" fontAlgn="auto" latinLnBrk="0" hangingPunct="1">
              <a:lnSpc>
                <a:spcPts val="933"/>
              </a:lnSpc>
              <a:spcBef>
                <a:spcPct val="0"/>
              </a:spcBef>
              <a:spcAft>
                <a:spcPts val="0"/>
              </a:spcAft>
              <a:buClrTx/>
              <a:buSzTx/>
              <a:buFontTx/>
              <a:buNone/>
              <a:tabLst/>
              <a:defRPr/>
            </a:pPr>
            <a:r>
              <a:rPr kumimoji="0" lang="en-US" sz="667" b="0" i="0" u="none" strike="noStrike" kern="1200" cap="none" spc="0" normalizeH="0" baseline="0" noProof="0" dirty="0">
                <a:ln>
                  <a:noFill/>
                </a:ln>
                <a:solidFill>
                  <a:srgbClr val="000000"/>
                </a:solidFill>
                <a:effectLst/>
                <a:uLnTx/>
                <a:uFillTx/>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9022394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473D5D-7733-4309-B693-D2F179837C75}"/>
              </a:ext>
            </a:extLst>
          </p:cNvPr>
          <p:cNvSpPr txBox="1"/>
          <p:nvPr/>
        </p:nvSpPr>
        <p:spPr>
          <a:xfrm>
            <a:off x="126024" y="1359208"/>
            <a:ext cx="12065976" cy="5109091"/>
          </a:xfrm>
          <a:prstGeom prst="rect">
            <a:avLst/>
          </a:prstGeom>
          <a:noFill/>
        </p:spPr>
        <p:txBody>
          <a:bodyPr wrap="square" lIns="121920" tIns="60960" rIns="121920" bIns="60960" rtlCol="0" anchor="t">
            <a:spAutoFit/>
          </a:bodyPr>
          <a:lstStyle/>
          <a:p>
            <a:pPr marL="342900" indent="-342900">
              <a:buFont typeface="+mj-lt"/>
              <a:buAutoNum type="arabicPeriod"/>
            </a:pPr>
            <a:r>
              <a:rPr lang="en-CA" altLang="en-US" sz="1400">
                <a:solidFill>
                  <a:srgbClr val="000000"/>
                </a:solidFill>
              </a:rPr>
              <a:t>RNAO, Delirium, Dementia, and Depression in Older Adults: Assessment and Care, July 2016 </a:t>
            </a:r>
            <a:endParaRPr lang="en-CA" altLang="en-US" sz="1400">
              <a:solidFill>
                <a:srgbClr val="000000"/>
              </a:solidFill>
              <a:ea typeface="Calibri"/>
              <a:cs typeface="Calibri"/>
            </a:endParaRPr>
          </a:p>
          <a:p>
            <a:pPr marL="342900" indent="-342900">
              <a:buFont typeface="+mj-lt"/>
              <a:buAutoNum type="arabicPeriod"/>
            </a:pPr>
            <a:r>
              <a:rPr lang="en-CA" altLang="en-US" sz="1400">
                <a:solidFill>
                  <a:srgbClr val="000000"/>
                </a:solidFill>
              </a:rPr>
              <a:t>The Merck Manual of Geriatrics, Third Edition, 2000,  Chapter 42, </a:t>
            </a:r>
            <a:r>
              <a:rPr lang="en-CA" altLang="en-US" sz="1400" err="1">
                <a:solidFill>
                  <a:srgbClr val="000000"/>
                </a:solidFill>
              </a:rPr>
              <a:t>pgs</a:t>
            </a:r>
            <a:r>
              <a:rPr lang="en-CA" altLang="en-US" sz="1400">
                <a:solidFill>
                  <a:srgbClr val="000000"/>
                </a:solidFill>
              </a:rPr>
              <a:t> 380- 383. </a:t>
            </a:r>
            <a:endParaRPr lang="en-CA" altLang="en-US" sz="1400">
              <a:solidFill>
                <a:srgbClr val="000000"/>
              </a:solidFill>
              <a:ea typeface="Calibri"/>
              <a:cs typeface="Calibri"/>
            </a:endParaRPr>
          </a:p>
          <a:p>
            <a:pPr marL="342900" indent="-342900">
              <a:buFont typeface="+mj-lt"/>
              <a:buAutoNum type="arabicPeriod"/>
            </a:pPr>
            <a:r>
              <a:rPr lang="en-CA" altLang="en-US" sz="1400">
                <a:solidFill>
                  <a:srgbClr val="000000"/>
                </a:solidFill>
              </a:rPr>
              <a:t>Alzheimer Society of Ottawa (</a:t>
            </a:r>
            <a:r>
              <a:rPr lang="en-CA" altLang="en-US" sz="1400" dirty="0">
                <a:solidFill>
                  <a:srgbClr val="000000"/>
                </a:solidFill>
                <a:hlinkClick r:id="rId3">
                  <a:extLst>
                    <a:ext uri="{A12FA001-AC4F-418D-AE19-62706E023703}">
                      <ahyp:hlinkClr xmlns:ahyp="http://schemas.microsoft.com/office/drawing/2018/hyperlinkcolor" val="tx"/>
                    </a:ext>
                  </a:extLst>
                </a:hlinkClick>
              </a:rPr>
              <a:t>http://alzheimer-ottawa-rc.org</a:t>
            </a:r>
            <a:r>
              <a:rPr lang="en-CA" altLang="en-US" sz="1400">
                <a:solidFill>
                  <a:srgbClr val="000000"/>
                </a:solidFill>
              </a:rPr>
              <a:t>)</a:t>
            </a:r>
            <a:endParaRPr lang="en-CA" altLang="en-US" sz="1400">
              <a:solidFill>
                <a:srgbClr val="000000"/>
              </a:solidFill>
              <a:ea typeface="Calibri"/>
              <a:cs typeface="Calibri"/>
            </a:endParaRPr>
          </a:p>
          <a:p>
            <a:pPr marL="342900" indent="-342900">
              <a:buFont typeface="+mj-lt"/>
              <a:buAutoNum type="arabicPeriod"/>
            </a:pPr>
            <a:r>
              <a:rPr lang="en-CA" altLang="en-US" sz="1400">
                <a:solidFill>
                  <a:srgbClr val="000000"/>
                </a:solidFill>
              </a:rPr>
              <a:t>Alzheimer Society Canada (https://alzheimer.ca)</a:t>
            </a:r>
            <a:endParaRPr lang="en-CA" altLang="en-US" sz="1400">
              <a:solidFill>
                <a:srgbClr val="000000"/>
              </a:solidFill>
              <a:ea typeface="Calibri"/>
              <a:cs typeface="Calibri"/>
            </a:endParaRPr>
          </a:p>
          <a:p>
            <a:pPr marL="342900" indent="-342900">
              <a:buFont typeface="+mj-lt"/>
              <a:buAutoNum type="arabicPeriod"/>
            </a:pPr>
            <a:r>
              <a:rPr lang="en-CA" altLang="en-US" sz="1400">
                <a:solidFill>
                  <a:srgbClr val="000000"/>
                </a:solidFill>
              </a:rPr>
              <a:t>P.I.E.C.E.S. 7</a:t>
            </a:r>
            <a:r>
              <a:rPr lang="en-CA" altLang="en-US" sz="1400" baseline="30000">
                <a:solidFill>
                  <a:srgbClr val="000000"/>
                </a:solidFill>
              </a:rPr>
              <a:t>th</a:t>
            </a:r>
            <a:r>
              <a:rPr lang="en-CA" altLang="en-US" sz="1400">
                <a:solidFill>
                  <a:srgbClr val="000000"/>
                </a:solidFill>
              </a:rPr>
              <a:t> edition ® - Sept 2020; Hamilton, P., LeClair, J.K., Collins, J., Sturdy-Smith, C., O'Connell, M. (2020). PIECES Resource Guide; Guiding Collaborative Engagement, Shared Assessment and Supportive Care (7th Edition), Canada</a:t>
            </a:r>
            <a:endParaRPr lang="en-CA" altLang="en-US" sz="1400">
              <a:solidFill>
                <a:srgbClr val="000000"/>
              </a:solidFill>
              <a:ea typeface="Calibri"/>
              <a:cs typeface="Calibri"/>
            </a:endParaRPr>
          </a:p>
          <a:p>
            <a:pPr marL="342900" indent="-342900">
              <a:buFont typeface="+mj-lt"/>
              <a:buAutoNum type="arabicPeriod"/>
            </a:pPr>
            <a:r>
              <a:rPr lang="en-CA" altLang="en-US" sz="1400">
                <a:solidFill>
                  <a:srgbClr val="000000"/>
                </a:solidFill>
              </a:rPr>
              <a:t>Canadian Study of Health and Aging © 2002, </a:t>
            </a:r>
            <a:r>
              <a:rPr lang="en-CA" altLang="en-US" sz="1400" dirty="0">
                <a:solidFill>
                  <a:srgbClr val="000000"/>
                </a:solidFill>
                <a:hlinkClick r:id="rId4">
                  <a:extLst>
                    <a:ext uri="{A12FA001-AC4F-418D-AE19-62706E023703}">
                      <ahyp:hlinkClr xmlns:ahyp="http://schemas.microsoft.com/office/drawing/2018/hyperlinkcolor" val="tx"/>
                    </a:ext>
                  </a:extLst>
                </a:hlinkClick>
              </a:rPr>
              <a:t>www.csha.ca</a:t>
            </a:r>
            <a:endParaRPr lang="en-CA" altLang="en-US" sz="1400">
              <a:solidFill>
                <a:srgbClr val="000000"/>
              </a:solidFill>
              <a:ea typeface="Calibri"/>
              <a:cs typeface="Calibri"/>
            </a:endParaRPr>
          </a:p>
          <a:p>
            <a:pPr marL="342900" indent="-342900">
              <a:buFont typeface="+mj-lt"/>
              <a:buAutoNum type="arabicPeriod"/>
            </a:pPr>
            <a:r>
              <a:rPr lang="en-CA" altLang="en-US" sz="1400">
                <a:solidFill>
                  <a:srgbClr val="000000"/>
                </a:solidFill>
              </a:rPr>
              <a:t>Mac in Five, Dr. Anthony J. Levinson and Dr. Richard </a:t>
            </a:r>
            <a:r>
              <a:rPr lang="en-CA" altLang="en-US" sz="1400" err="1">
                <a:solidFill>
                  <a:srgbClr val="000000"/>
                </a:solidFill>
              </a:rPr>
              <a:t>Sztramko</a:t>
            </a:r>
            <a:r>
              <a:rPr lang="en-CA" altLang="en-US" sz="1400">
                <a:solidFill>
                  <a:srgbClr val="000000"/>
                </a:solidFill>
              </a:rPr>
              <a:t>, 2019. </a:t>
            </a:r>
            <a:endParaRPr lang="en-CA" altLang="en-US" sz="1400">
              <a:solidFill>
                <a:srgbClr val="000000"/>
              </a:solidFill>
              <a:ea typeface="Calibri"/>
              <a:cs typeface="Calibri"/>
            </a:endParaRPr>
          </a:p>
          <a:p>
            <a:pPr marL="342900" indent="-342900">
              <a:buFont typeface="+mj-lt"/>
              <a:buAutoNum type="arabicPeriod"/>
            </a:pPr>
            <a:r>
              <a:rPr lang="en-CA" altLang="en-US" sz="1400" dirty="0">
                <a:solidFill>
                  <a:srgbClr val="000000"/>
                </a:solidFill>
              </a:rPr>
              <a:t>http://ww.apa.org/reseach/action/memory-changes.aspx</a:t>
            </a:r>
            <a:r>
              <a:rPr lang="en-CA" altLang="en-US" sz="1400" dirty="0">
                <a:solidFill>
                  <a:srgbClr val="000000"/>
                </a:solidFill>
                <a:hlinkClick r:id="rId5">
                  <a:extLst>
                    <a:ext uri="{A12FA001-AC4F-418D-AE19-62706E023703}">
                      <ahyp:hlinkClr xmlns:ahyp="http://schemas.microsoft.com/office/drawing/2018/hyperlinkcolor" val="tx"/>
                    </a:ext>
                  </a:extLst>
                </a:hlinkClick>
              </a:rPr>
              <a:t>http://alumni.mcmaster.ca</a:t>
            </a:r>
            <a:endParaRPr lang="en-CA" altLang="en-US" sz="1400">
              <a:solidFill>
                <a:srgbClr val="000000"/>
              </a:solidFill>
              <a:ea typeface="Calibri"/>
              <a:cs typeface="Calibri"/>
            </a:endParaRPr>
          </a:p>
          <a:p>
            <a:pPr marL="342900" indent="-342900">
              <a:buFont typeface="+mj-lt"/>
              <a:buAutoNum type="arabicPeriod"/>
            </a:pPr>
            <a:r>
              <a:rPr lang="fr-CA" altLang="en-US" sz="1400">
                <a:solidFill>
                  <a:srgbClr val="000000"/>
                </a:solidFill>
              </a:rPr>
              <a:t>National Institute on </a:t>
            </a:r>
            <a:r>
              <a:rPr lang="fr-CA" altLang="en-US" sz="1400" err="1">
                <a:solidFill>
                  <a:srgbClr val="000000"/>
                </a:solidFill>
              </a:rPr>
              <a:t>Aging</a:t>
            </a:r>
            <a:r>
              <a:rPr lang="fr-CA" altLang="en-US" sz="1400">
                <a:solidFill>
                  <a:srgbClr val="000000"/>
                </a:solidFill>
              </a:rPr>
              <a:t>, </a:t>
            </a:r>
            <a:r>
              <a:rPr lang="fr-CA" altLang="en-US" sz="1400" dirty="0">
                <a:solidFill>
                  <a:srgbClr val="000000"/>
                </a:solidFill>
                <a:hlinkClick r:id="rId6">
                  <a:extLst>
                    <a:ext uri="{A12FA001-AC4F-418D-AE19-62706E023703}">
                      <ahyp:hlinkClr xmlns:ahyp="http://schemas.microsoft.com/office/drawing/2018/hyperlinkcolor" val="tx"/>
                    </a:ext>
                  </a:extLst>
                </a:hlinkClick>
              </a:rPr>
              <a:t>www.nia.nih.gov/health/how-aging-brain-affects-thinking</a:t>
            </a:r>
            <a:endParaRPr lang="fr-CA" altLang="en-US" sz="1400">
              <a:solidFill>
                <a:srgbClr val="000000"/>
              </a:solidFill>
              <a:ea typeface="Calibri"/>
              <a:cs typeface="Calibri"/>
            </a:endParaRPr>
          </a:p>
          <a:p>
            <a:pPr marL="342900" indent="-342900">
              <a:buFont typeface="+mj-lt"/>
              <a:buAutoNum type="arabicPeriod"/>
            </a:pPr>
            <a:r>
              <a:rPr lang="en-US" altLang="en-US" sz="1400" dirty="0">
                <a:solidFill>
                  <a:srgbClr val="000000"/>
                </a:solidFill>
                <a:hlinkClick r:id="rId7">
                  <a:extLst>
                    <a:ext uri="{A12FA001-AC4F-418D-AE19-62706E023703}">
                      <ahyp:hlinkClr xmlns:ahyp="http://schemas.microsoft.com/office/drawing/2018/hyperlinkcolor" val="tx"/>
                    </a:ext>
                  </a:extLst>
                </a:hlinkClick>
              </a:rPr>
              <a:t>http://www.alz.uci.edu/alzheimers-disease/what-is-alzheimers/mild-cognitive-impairment/</a:t>
            </a:r>
            <a:endParaRPr lang="en-US" altLang="en-US" sz="1400">
              <a:solidFill>
                <a:srgbClr val="000000"/>
              </a:solidFill>
              <a:ea typeface="Calibri"/>
              <a:cs typeface="Calibri"/>
            </a:endParaRPr>
          </a:p>
          <a:p>
            <a:pPr marL="342900" indent="-342900">
              <a:buFont typeface="+mj-lt"/>
              <a:buAutoNum type="arabicPeriod"/>
            </a:pPr>
            <a:r>
              <a:rPr lang="en-US" altLang="en-US" sz="1400">
                <a:solidFill>
                  <a:srgbClr val="000000"/>
                </a:solidFill>
              </a:rPr>
              <a:t>American Psychiatric Association, Mild Neurocognitive Disorder, © 2013 American Psychiatric Association </a:t>
            </a:r>
            <a:endParaRPr lang="en-US" altLang="en-US" sz="1400">
              <a:solidFill>
                <a:srgbClr val="000000"/>
              </a:solidFill>
              <a:ea typeface="Calibri"/>
              <a:cs typeface="Calibri"/>
            </a:endParaRPr>
          </a:p>
          <a:p>
            <a:pPr marL="342900" indent="-342900">
              <a:buFont typeface="+mj-lt"/>
              <a:buAutoNum type="arabicPeriod"/>
            </a:pPr>
            <a:r>
              <a:rPr lang="en-US" altLang="en-US" sz="1400" dirty="0">
                <a:solidFill>
                  <a:srgbClr val="000000"/>
                </a:solidFill>
                <a:hlinkClick r:id="rId8">
                  <a:extLst>
                    <a:ext uri="{A12FA001-AC4F-418D-AE19-62706E023703}">
                      <ahyp:hlinkClr xmlns:ahyp="http://schemas.microsoft.com/office/drawing/2018/hyperlinkcolor" val="tx"/>
                    </a:ext>
                  </a:extLst>
                </a:hlinkClick>
              </a:rPr>
              <a:t>http://dementianewsforum.com</a:t>
            </a:r>
            <a:endParaRPr lang="en-US" altLang="en-US" sz="1400">
              <a:solidFill>
                <a:srgbClr val="000000"/>
              </a:solidFill>
              <a:ea typeface="Calibri"/>
              <a:cs typeface="Calibri"/>
            </a:endParaRPr>
          </a:p>
          <a:p>
            <a:pPr marL="342900" indent="-342900">
              <a:buFont typeface="+mj-lt"/>
              <a:buAutoNum type="arabicPeriod"/>
            </a:pPr>
            <a:r>
              <a:rPr lang="en-US" altLang="en-US" sz="1400">
                <a:solidFill>
                  <a:srgbClr val="000000"/>
                </a:solidFill>
              </a:rPr>
              <a:t>Tsoi KK et al. Cognitive Tests to Detect Dementia: A Systematic Review and Meta-Analysis. JAMA Internal medicine. 175(9): 1450-1458. 2015</a:t>
            </a:r>
            <a:endParaRPr lang="en-US" altLang="en-US" sz="1400">
              <a:solidFill>
                <a:srgbClr val="000000"/>
              </a:solidFill>
              <a:ea typeface="Calibri"/>
              <a:cs typeface="Calibri"/>
            </a:endParaRPr>
          </a:p>
          <a:p>
            <a:pPr marL="342900" indent="-342900">
              <a:buFont typeface="+mj-lt"/>
              <a:buAutoNum type="arabicPeriod"/>
            </a:pPr>
            <a:r>
              <a:rPr lang="en-US" altLang="en-US" sz="1400">
                <a:solidFill>
                  <a:srgbClr val="000000"/>
                </a:solidFill>
              </a:rPr>
              <a:t>Health Canada: Division of Aging and Senior Derived from Statistics Canada figures</a:t>
            </a:r>
            <a:endParaRPr lang="en-US" altLang="en-US" sz="1400">
              <a:solidFill>
                <a:srgbClr val="000000"/>
              </a:solidFill>
              <a:ea typeface="Calibri"/>
              <a:cs typeface="Calibri"/>
            </a:endParaRPr>
          </a:p>
          <a:p>
            <a:pPr marL="342900" indent="-342900">
              <a:buFont typeface="+mj-lt"/>
              <a:buAutoNum type="arabicPeriod"/>
            </a:pPr>
            <a:r>
              <a:rPr lang="en-US" altLang="en-US" sz="1400">
                <a:solidFill>
                  <a:srgbClr val="000000"/>
                </a:solidFill>
              </a:rPr>
              <a:t>Nasreddine ZS MoCA Montreal Cognitive Assessment. </a:t>
            </a:r>
            <a:r>
              <a:rPr lang="en-US" altLang="en-US" sz="1400" dirty="0">
                <a:solidFill>
                  <a:srgbClr val="000000"/>
                </a:solidFill>
                <a:hlinkClick r:id="rId9"/>
              </a:rPr>
              <a:t>www.mocatest.org</a:t>
            </a:r>
            <a:endParaRPr lang="en-US" altLang="en-US" sz="1400">
              <a:solidFill>
                <a:srgbClr val="000000"/>
              </a:solidFill>
              <a:ea typeface="Calibri"/>
              <a:cs typeface="Calibri"/>
            </a:endParaRPr>
          </a:p>
          <a:p>
            <a:pPr marL="342900" indent="-342900">
              <a:buAutoNum type="arabicPeriod"/>
            </a:pPr>
            <a:r>
              <a:rPr lang="en-US" altLang="en-US" sz="1400">
                <a:solidFill>
                  <a:srgbClr val="000000"/>
                </a:solidFill>
                <a:ea typeface="Calibri"/>
                <a:cs typeface="Calibri"/>
              </a:rPr>
              <a:t>Virginia Bell and David Troxel called “A Dignified Life: The Best Friend’s Approach to Alzheimer’s Care; A Guide for Family Caregivers.” </a:t>
            </a:r>
          </a:p>
          <a:p>
            <a:pPr marL="342900" indent="-342900">
              <a:buAutoNum type="arabicPeriod"/>
            </a:pPr>
            <a:r>
              <a:rPr lang="en-US" altLang="en-US" sz="1400">
                <a:solidFill>
                  <a:srgbClr val="000000"/>
                </a:solidFill>
                <a:ea typeface="Calibri"/>
                <a:cs typeface="Calibri"/>
              </a:rPr>
              <a:t>CANADIAN CHARTER OF RIGHTS FOR PEOPLE WITH DEMENTIA, </a:t>
            </a:r>
            <a:r>
              <a:rPr lang="en-US" sz="1400" dirty="0">
                <a:solidFill>
                  <a:srgbClr val="000000"/>
                </a:solidFill>
                <a:ea typeface="+mn-lt"/>
                <a:cs typeface="+mn-lt"/>
                <a:hlinkClick r:id="rId10"/>
              </a:rPr>
              <a:t>https://alzheimer.ca/sites/default/files/documents/Canadian-Charter-of-Rights-for-People-with-Dementia_Alzheimer-Society-Canada.pdf</a:t>
            </a:r>
            <a:endParaRPr lang="en-US" sz="1400">
              <a:solidFill>
                <a:srgbClr val="000000"/>
              </a:solidFill>
              <a:ea typeface="+mn-lt"/>
              <a:cs typeface="+mn-lt"/>
            </a:endParaRPr>
          </a:p>
          <a:p>
            <a:pPr marL="342900" indent="-342900">
              <a:buAutoNum type="arabicPeriod"/>
            </a:pPr>
            <a:r>
              <a:rPr lang="en-US" sz="1400">
                <a:solidFill>
                  <a:srgbClr val="000000"/>
                </a:solidFill>
                <a:ea typeface="+mn-lt"/>
                <a:cs typeface="+mn-lt"/>
              </a:rPr>
              <a:t>Regional Geriatric Program of Eastern Ontario </a:t>
            </a:r>
            <a:r>
              <a:rPr lang="en-US" sz="1400" dirty="0">
                <a:solidFill>
                  <a:srgbClr val="000000"/>
                </a:solidFill>
                <a:ea typeface="+mn-lt"/>
                <a:cs typeface="+mn-lt"/>
              </a:rPr>
              <a:t>https://www.rgpeo.com/</a:t>
            </a:r>
          </a:p>
          <a:p>
            <a:pPr marL="342900" indent="-342900">
              <a:buAutoNum type="arabicPeriod"/>
            </a:pPr>
            <a:r>
              <a:rPr lang="en-US" sz="1400">
                <a:solidFill>
                  <a:srgbClr val="000000"/>
                </a:solidFill>
                <a:ea typeface="+mn-lt"/>
                <a:cs typeface="+mn-lt"/>
              </a:rPr>
              <a:t>The Dementia Society of Ottawa and Renfrew County, </a:t>
            </a:r>
            <a:r>
              <a:rPr lang="en-US" sz="1400" dirty="0">
                <a:solidFill>
                  <a:srgbClr val="000000"/>
                </a:solidFill>
                <a:ea typeface="+mn-lt"/>
                <a:cs typeface="+mn-lt"/>
                <a:hlinkClick r:id="rId11"/>
              </a:rPr>
              <a:t>https://dementiahelp.ca/</a:t>
            </a:r>
            <a:endParaRPr lang="en-US" sz="1400">
              <a:ea typeface="Calibri"/>
              <a:cs typeface="Calibri"/>
            </a:endParaRPr>
          </a:p>
          <a:p>
            <a:pPr marL="342900" indent="-342900">
              <a:buAutoNum type="arabicPeriod"/>
            </a:pPr>
            <a:r>
              <a:rPr lang="en-US" sz="1400">
                <a:solidFill>
                  <a:srgbClr val="000000"/>
                </a:solidFill>
                <a:ea typeface="+mn-lt"/>
                <a:cs typeface="+mn-lt"/>
              </a:rPr>
              <a:t>BrainXchange </a:t>
            </a:r>
            <a:r>
              <a:rPr lang="en-US" sz="1400" dirty="0">
                <a:solidFill>
                  <a:srgbClr val="000000"/>
                </a:solidFill>
                <a:ea typeface="+mn-lt"/>
                <a:cs typeface="+mn-lt"/>
              </a:rPr>
              <a:t>https://brainxchange.ca/</a:t>
            </a:r>
          </a:p>
          <a:p>
            <a:pPr marL="342900" indent="-342900">
              <a:buAutoNum type="arabicPeriod"/>
            </a:pPr>
            <a:endParaRPr lang="en-US" sz="1600" dirty="0">
              <a:solidFill>
                <a:srgbClr val="000000"/>
              </a:solidFill>
              <a:ea typeface="+mn-lt"/>
              <a:cs typeface="+mn-lt"/>
            </a:endParaRPr>
          </a:p>
        </p:txBody>
      </p:sp>
      <p:sp>
        <p:nvSpPr>
          <p:cNvPr id="8" name="Title 1">
            <a:extLst>
              <a:ext uri="{FF2B5EF4-FFF2-40B4-BE49-F238E27FC236}">
                <a16:creationId xmlns:a16="http://schemas.microsoft.com/office/drawing/2014/main" id="{82759659-19CA-6AA4-4245-B424CB8FDF03}"/>
              </a:ext>
            </a:extLst>
          </p:cNvPr>
          <p:cNvSpPr txBox="1">
            <a:spLocks/>
          </p:cNvSpPr>
          <p:nvPr/>
        </p:nvSpPr>
        <p:spPr>
          <a:xfrm>
            <a:off x="2946400" y="347758"/>
            <a:ext cx="854857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CA" sz="4800">
                <a:latin typeface="Helios Extended" panose="020B0604020202020204" charset="0"/>
                <a:cs typeface="Helios Extended" panose="020B0604020202020204" charset="0"/>
              </a:rPr>
              <a:t>RESOURCES</a:t>
            </a:r>
            <a:endParaRPr lang="en-US" sz="4800">
              <a:latin typeface="Helios Extended" panose="020B0604020202020204" charset="0"/>
              <a:cs typeface="Helios Extended" panose="020B0604020202020204" charset="0"/>
            </a:endParaRPr>
          </a:p>
        </p:txBody>
      </p:sp>
      <p:cxnSp>
        <p:nvCxnSpPr>
          <p:cNvPr id="9" name="Straight Connector 8">
            <a:extLst>
              <a:ext uri="{FF2B5EF4-FFF2-40B4-BE49-F238E27FC236}">
                <a16:creationId xmlns:a16="http://schemas.microsoft.com/office/drawing/2014/main" id="{DB1BBE52-A6E3-294E-FCDE-D7752BAAF885}"/>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72689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2">
            <a:extLst>
              <a:ext uri="{FF2B5EF4-FFF2-40B4-BE49-F238E27FC236}">
                <a16:creationId xmlns:a16="http://schemas.microsoft.com/office/drawing/2014/main" id="{29D42CB4-F30B-4CA7-8026-0B449F225311}"/>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a:ext>
            </a:extLst>
          </a:blip>
          <a:srcRect t="18486" r="17523" b="16616"/>
          <a:stretch/>
        </p:blipFill>
        <p:spPr>
          <a:xfrm>
            <a:off x="2152891" y="1490082"/>
            <a:ext cx="7886218" cy="4668772"/>
          </a:xfrm>
          <a:noFill/>
          <a:ln w="38100">
            <a:solidFill>
              <a:schemeClr val="tx1"/>
            </a:solidFill>
          </a:ln>
        </p:spPr>
      </p:pic>
    </p:spTree>
  </p:cSld>
  <p:clrMapOvr>
    <a:masterClrMapping/>
  </p:clrMapOvr>
</p:sld>
</file>

<file path=ppt/theme/theme1.xml><?xml version="1.0" encoding="utf-8"?>
<a:theme xmlns:a="http://schemas.openxmlformats.org/drawingml/2006/main" name="1_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ES updated PPT theme" id="{B4F8F4CB-465A-4748-99D6-D4E92360BA29}" vid="{BD43DB3A-4F6D-453E-9E75-065C468112F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DEED6A3EDE9F49B1C8C14FFA7F6034" ma:contentTypeVersion="14" ma:contentTypeDescription="Create a new document." ma:contentTypeScope="" ma:versionID="59783605198581a3ff9aa4edb4d3b80a">
  <xsd:schema xmlns:xsd="http://www.w3.org/2001/XMLSchema" xmlns:xs="http://www.w3.org/2001/XMLSchema" xmlns:p="http://schemas.microsoft.com/office/2006/metadata/properties" xmlns:ns1="http://schemas.microsoft.com/sharepoint/v3" xmlns:ns2="9c08bec6-28e9-420c-aa70-14f2387eef58" xmlns:ns3="68be0022-97d8-4398-87be-6bd096ec9c70" targetNamespace="http://schemas.microsoft.com/office/2006/metadata/properties" ma:root="true" ma:fieldsID="dd9643a6207fde10ac68352be16d8aa0" ns1:_="" ns2:_="" ns3:_="">
    <xsd:import namespace="http://schemas.microsoft.com/sharepoint/v3"/>
    <xsd:import namespace="9c08bec6-28e9-420c-aa70-14f2387eef58"/>
    <xsd:import namespace="68be0022-97d8-4398-87be-6bd096ec9c70"/>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8bec6-28e9-420c-aa70-14f2387eef5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218295f-687b-4006-a255-510d9d5ee80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8be0022-97d8-4398-87be-6bd096ec9c7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a87cbea-729c-422c-9ae5-53957a557ac4}" ma:internalName="TaxCatchAll" ma:showField="CatchAllData" ma:web="68be0022-97d8-4398-87be-6bd096ec9c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68be0022-97d8-4398-87be-6bd096ec9c70" xsi:nil="true"/>
    <_ip_UnifiedCompliancePolicyProperties xmlns="http://schemas.microsoft.com/sharepoint/v3" xsi:nil="true"/>
    <lcf76f155ced4ddcb4097134ff3c332f xmlns="9c08bec6-28e9-420c-aa70-14f2387eef5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2543921-7383-4297-85D9-17D480CB349A}">
  <ds:schemaRefs>
    <ds:schemaRef ds:uri="http://schemas.microsoft.com/sharepoint/v3/contenttype/forms"/>
  </ds:schemaRefs>
</ds:datastoreItem>
</file>

<file path=customXml/itemProps2.xml><?xml version="1.0" encoding="utf-8"?>
<ds:datastoreItem xmlns:ds="http://schemas.openxmlformats.org/officeDocument/2006/customXml" ds:itemID="{427E98F7-2E3D-4DA7-9888-387F514D27EF}">
  <ds:schemaRefs>
    <ds:schemaRef ds:uri="68be0022-97d8-4398-87be-6bd096ec9c70"/>
    <ds:schemaRef ds:uri="9c08bec6-28e9-420c-aa70-14f2387eef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E04CA5B-FB61-484C-9A50-D3F62BE32C7E}">
  <ds:schemaRefs>
    <ds:schemaRef ds:uri="http://purl.org/dc/elements/1.1/"/>
    <ds:schemaRef ds:uri="http://schemas.microsoft.com/office/2006/metadata/properties"/>
    <ds:schemaRef ds:uri="9c08bec6-28e9-420c-aa70-14f2387eef58"/>
    <ds:schemaRef ds:uri="http://purl.org/dc/terms/"/>
    <ds:schemaRef ds:uri="http://schemas.openxmlformats.org/package/2006/metadata/core-properties"/>
    <ds:schemaRef ds:uri="68be0022-97d8-4398-87be-6bd096ec9c70"/>
    <ds:schemaRef ds:uri="http://schemas.microsoft.com/office/2006/documentManagement/types"/>
    <ds:schemaRef ds:uri="http://www.w3.org/XML/1998/namespace"/>
    <ds:schemaRef ds:uri="http://schemas.microsoft.com/office/infopath/2007/PartnerControls"/>
    <ds:schemaRef ds:uri="http://schemas.microsoft.com/sharepoint/v3"/>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TotalTime>
  <Words>9476</Words>
  <Application>Microsoft Office PowerPoint</Application>
  <PresentationFormat>Widescreen</PresentationFormat>
  <Paragraphs>1185</Paragraphs>
  <Slides>83</Slides>
  <Notes>83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83</vt:i4>
      </vt:variant>
    </vt:vector>
  </HeadingPairs>
  <TitlesOfParts>
    <vt:vector size="92" baseType="lpstr">
      <vt:lpstr>Arial</vt:lpstr>
      <vt:lpstr>Bauhaus 93</vt:lpstr>
      <vt:lpstr>Calibri</vt:lpstr>
      <vt:lpstr>Helios Extended</vt:lpstr>
      <vt:lpstr>League Spartan</vt:lpstr>
      <vt:lpstr>Times</vt:lpstr>
      <vt:lpstr>Wingdings</vt:lpstr>
      <vt:lpstr>1_GES updated PPT theme</vt:lpstr>
      <vt:lpstr>Document</vt:lpstr>
      <vt:lpstr>PowerPoint Presentation</vt:lpstr>
      <vt:lpstr>PowerPoint Presentation</vt:lpstr>
      <vt:lpstr>DEMENTIA Cognitive Impairment and BPSD: Assessment and Intervention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Treating the Client Recognizing Rights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ENHANCING &amp; TRANSLATING KNOWLEDGE</vt:lpstr>
      <vt:lpstr>Behavioral Supports Ontario (BSO)</vt:lpstr>
      <vt:lpstr>Behavioral Supports Ontario (BSO)</vt:lpstr>
      <vt:lpstr>Behavioral Supports Ontario (BSO)</vt:lpstr>
      <vt:lpstr>PowerPoint Presentation</vt:lpstr>
      <vt:lpstr>PowerPoint Presentation</vt:lpstr>
      <vt:lpstr>PowerPoint Presentation</vt:lpstr>
      <vt:lpstr>PowerPoint Presentation</vt:lpstr>
      <vt:lpstr>Regional Geriatric Program of Eastern Ontario (RGPEO)</vt:lpstr>
      <vt:lpstr>The Dementia Society of Ottawa and Renfrew County  </vt:lpstr>
      <vt:lpstr>Alzheimer Society of Ontario (ASO) </vt:lpstr>
      <vt:lpstr>brainXchange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vector>
  </TitlesOfParts>
  <Company>accurate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 landry</dc:creator>
  <cp:lastModifiedBy>Sanjana Haque</cp:lastModifiedBy>
  <cp:revision>718</cp:revision>
  <cp:lastPrinted>2020-11-27T16:07:59Z</cp:lastPrinted>
  <dcterms:created xsi:type="dcterms:W3CDTF">2016-07-03T19:06:13Z</dcterms:created>
  <dcterms:modified xsi:type="dcterms:W3CDTF">2025-03-12T18:53:34Z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0x010100FCDEED6A3EDE9F49B1C8C14FFA7F6034</vt:lpwstr>
  </property>
</Properties>
</file>