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60"/>
  </p:notesMasterIdLst>
  <p:handoutMasterIdLst>
    <p:handoutMasterId r:id="rId61"/>
  </p:handoutMasterIdLst>
  <p:sldIdLst>
    <p:sldId id="1596" r:id="rId2"/>
    <p:sldId id="256" r:id="rId3"/>
    <p:sldId id="1564" r:id="rId4"/>
    <p:sldId id="1566" r:id="rId5"/>
    <p:sldId id="1569" r:id="rId6"/>
    <p:sldId id="1570" r:id="rId7"/>
    <p:sldId id="1573" r:id="rId8"/>
    <p:sldId id="1575" r:id="rId9"/>
    <p:sldId id="1581" r:id="rId10"/>
    <p:sldId id="1616" r:id="rId11"/>
    <p:sldId id="1583" r:id="rId12"/>
    <p:sldId id="1584" r:id="rId13"/>
    <p:sldId id="1585" r:id="rId14"/>
    <p:sldId id="1619" r:id="rId15"/>
    <p:sldId id="1617" r:id="rId16"/>
    <p:sldId id="1587" r:id="rId17"/>
    <p:sldId id="1589" r:id="rId18"/>
    <p:sldId id="1618" r:id="rId19"/>
    <p:sldId id="1592" r:id="rId20"/>
    <p:sldId id="1593" r:id="rId21"/>
    <p:sldId id="1594" r:id="rId22"/>
    <p:sldId id="1595" r:id="rId23"/>
    <p:sldId id="1597" r:id="rId24"/>
    <p:sldId id="1598" r:id="rId25"/>
    <p:sldId id="1599" r:id="rId26"/>
    <p:sldId id="1600" r:id="rId27"/>
    <p:sldId id="1601" r:id="rId28"/>
    <p:sldId id="1602" r:id="rId29"/>
    <p:sldId id="1603" r:id="rId30"/>
    <p:sldId id="1604" r:id="rId31"/>
    <p:sldId id="1605" r:id="rId32"/>
    <p:sldId id="1606" r:id="rId33"/>
    <p:sldId id="1607" r:id="rId34"/>
    <p:sldId id="1608" r:id="rId35"/>
    <p:sldId id="1609" r:id="rId36"/>
    <p:sldId id="1614" r:id="rId37"/>
    <p:sldId id="1620" r:id="rId38"/>
    <p:sldId id="1610" r:id="rId39"/>
    <p:sldId id="1613" r:id="rId40"/>
    <p:sldId id="1612" r:id="rId41"/>
    <p:sldId id="334" r:id="rId42"/>
    <p:sldId id="1097" r:id="rId43"/>
    <p:sldId id="1615" r:id="rId44"/>
    <p:sldId id="1565" r:id="rId45"/>
    <p:sldId id="1574" r:id="rId46"/>
    <p:sldId id="392" r:id="rId47"/>
    <p:sldId id="393" r:id="rId48"/>
    <p:sldId id="497" r:id="rId49"/>
    <p:sldId id="413" r:id="rId50"/>
    <p:sldId id="513" r:id="rId51"/>
    <p:sldId id="448" r:id="rId52"/>
    <p:sldId id="390" r:id="rId53"/>
    <p:sldId id="449" r:id="rId54"/>
    <p:sldId id="501" r:id="rId55"/>
    <p:sldId id="1576" r:id="rId56"/>
    <p:sldId id="1588" r:id="rId57"/>
    <p:sldId id="1591" r:id="rId58"/>
    <p:sldId id="520"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73BDE9-4ED6-4A09-81A7-BB026AAAD218}" v="15" dt="2025-03-12T18:35:38.858"/>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37" autoAdjust="0"/>
    <p:restoredTop sz="82494" autoAdjust="0"/>
  </p:normalViewPr>
  <p:slideViewPr>
    <p:cSldViewPr snapToGrid="0">
      <p:cViewPr varScale="1">
        <p:scale>
          <a:sx n="69" d="100"/>
          <a:sy n="69" d="100"/>
        </p:scale>
        <p:origin x="418" y="58"/>
      </p:cViewPr>
      <p:guideLst/>
    </p:cSldViewPr>
  </p:slideViewPr>
  <p:notesTextViewPr>
    <p:cViewPr>
      <p:scale>
        <a:sx n="1" d="1"/>
        <a:sy n="1" d="1"/>
      </p:scale>
      <p:origin x="0" y="0"/>
    </p:cViewPr>
  </p:notesTextViewPr>
  <p:notesViewPr>
    <p:cSldViewPr snapToGrid="0">
      <p:cViewPr>
        <p:scale>
          <a:sx n="1" d="2"/>
          <a:sy n="1" d="2"/>
        </p:scale>
        <p:origin x="3480" y="437"/>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jana Haque" userId="4ec88ec9-1ffb-4beb-bd49-1f8c8e5d4516" providerId="ADAL" clId="{C073BDE9-4ED6-4A09-81A7-BB026AAAD218}"/>
    <pc:docChg chg="undo custSel addSld delSld modSld modMainMaster modHandout">
      <pc:chgData name="Sanjana Haque" userId="4ec88ec9-1ffb-4beb-bd49-1f8c8e5d4516" providerId="ADAL" clId="{C073BDE9-4ED6-4A09-81A7-BB026AAAD218}" dt="2025-03-12T18:36:14.489" v="76" actId="20577"/>
      <pc:docMkLst>
        <pc:docMk/>
      </pc:docMkLst>
      <pc:sldChg chg="delSp modSp del mod">
        <pc:chgData name="Sanjana Haque" userId="4ec88ec9-1ffb-4beb-bd49-1f8c8e5d4516" providerId="ADAL" clId="{C073BDE9-4ED6-4A09-81A7-BB026AAAD218}" dt="2025-03-12T18:35:41.426" v="70" actId="47"/>
        <pc:sldMkLst>
          <pc:docMk/>
          <pc:sldMk cId="955627888" sldId="536"/>
        </pc:sldMkLst>
        <pc:spChg chg="del">
          <ac:chgData name="Sanjana Haque" userId="4ec88ec9-1ffb-4beb-bd49-1f8c8e5d4516" providerId="ADAL" clId="{C073BDE9-4ED6-4A09-81A7-BB026AAAD218}" dt="2025-03-12T18:35:24.162" v="59" actId="21"/>
          <ac:spMkLst>
            <pc:docMk/>
            <pc:sldMk cId="955627888" sldId="536"/>
            <ac:spMk id="9" creationId="{B04980FF-3A6E-4594-9CD4-442A31709602}"/>
          </ac:spMkLst>
        </pc:spChg>
        <pc:spChg chg="mod">
          <ac:chgData name="Sanjana Haque" userId="4ec88ec9-1ffb-4beb-bd49-1f8c8e5d4516" providerId="ADAL" clId="{C073BDE9-4ED6-4A09-81A7-BB026AAAD218}" dt="2025-03-12T18:34:20.516" v="30" actId="21"/>
          <ac:spMkLst>
            <pc:docMk/>
            <pc:sldMk cId="955627888" sldId="536"/>
            <ac:spMk id="58370" creationId="{457E4F8B-5BD0-4321-A203-D24D2C22E5B3}"/>
          </ac:spMkLst>
        </pc:spChg>
        <pc:picChg chg="del mod">
          <ac:chgData name="Sanjana Haque" userId="4ec88ec9-1ffb-4beb-bd49-1f8c8e5d4516" providerId="ADAL" clId="{C073BDE9-4ED6-4A09-81A7-BB026AAAD218}" dt="2025-03-12T18:35:06.298" v="52" actId="21"/>
          <ac:picMkLst>
            <pc:docMk/>
            <pc:sldMk cId="955627888" sldId="536"/>
            <ac:picMk id="6" creationId="{B4A15139-840A-46C7-BA68-BE6CE2E85718}"/>
          </ac:picMkLst>
        </pc:picChg>
      </pc:sldChg>
      <pc:sldChg chg="addSp delSp modSp add mod modShow modNotesTx">
        <pc:chgData name="Sanjana Haque" userId="4ec88ec9-1ffb-4beb-bd49-1f8c8e5d4516" providerId="ADAL" clId="{C073BDE9-4ED6-4A09-81A7-BB026AAAD218}" dt="2025-03-12T18:35:46.322" v="71" actId="729"/>
        <pc:sldMkLst>
          <pc:docMk/>
          <pc:sldMk cId="3237003684" sldId="1620"/>
        </pc:sldMkLst>
        <pc:spChg chg="mod">
          <ac:chgData name="Sanjana Haque" userId="4ec88ec9-1ffb-4beb-bd49-1f8c8e5d4516" providerId="ADAL" clId="{C073BDE9-4ED6-4A09-81A7-BB026AAAD218}" dt="2025-03-12T18:34:53.018" v="41" actId="404"/>
          <ac:spMkLst>
            <pc:docMk/>
            <pc:sldMk cId="3237003684" sldId="1620"/>
            <ac:spMk id="2" creationId="{1950B2EE-AB32-2BCB-E5E2-947C708ED4E9}"/>
          </ac:spMkLst>
        </pc:spChg>
        <pc:spChg chg="del">
          <ac:chgData name="Sanjana Haque" userId="4ec88ec9-1ffb-4beb-bd49-1f8c8e5d4516" providerId="ADAL" clId="{C073BDE9-4ED6-4A09-81A7-BB026AAAD218}" dt="2025-03-12T18:35:01.134" v="48" actId="478"/>
          <ac:spMkLst>
            <pc:docMk/>
            <pc:sldMk cId="3237003684" sldId="1620"/>
            <ac:spMk id="3" creationId="{68712411-99E6-2840-947F-34B24582E5E2}"/>
          </ac:spMkLst>
        </pc:spChg>
        <pc:spChg chg="del">
          <ac:chgData name="Sanjana Haque" userId="4ec88ec9-1ffb-4beb-bd49-1f8c8e5d4516" providerId="ADAL" clId="{C073BDE9-4ED6-4A09-81A7-BB026AAAD218}" dt="2025-03-12T18:35:01.134" v="48" actId="478"/>
          <ac:spMkLst>
            <pc:docMk/>
            <pc:sldMk cId="3237003684" sldId="1620"/>
            <ac:spMk id="6" creationId="{3A958542-0C56-5840-9F3D-938C84A7F02B}"/>
          </ac:spMkLst>
        </pc:spChg>
        <pc:spChg chg="del mod">
          <ac:chgData name="Sanjana Haque" userId="4ec88ec9-1ffb-4beb-bd49-1f8c8e5d4516" providerId="ADAL" clId="{C073BDE9-4ED6-4A09-81A7-BB026AAAD218}" dt="2025-03-12T18:34:58.933" v="45" actId="478"/>
          <ac:spMkLst>
            <pc:docMk/>
            <pc:sldMk cId="3237003684" sldId="1620"/>
            <ac:spMk id="7" creationId="{F9A02F09-4868-BC49-BCCE-65A1CBA6867B}"/>
          </ac:spMkLst>
        </pc:spChg>
        <pc:spChg chg="del">
          <ac:chgData name="Sanjana Haque" userId="4ec88ec9-1ffb-4beb-bd49-1f8c8e5d4516" providerId="ADAL" clId="{C073BDE9-4ED6-4A09-81A7-BB026AAAD218}" dt="2025-03-12T18:35:01.134" v="48" actId="478"/>
          <ac:spMkLst>
            <pc:docMk/>
            <pc:sldMk cId="3237003684" sldId="1620"/>
            <ac:spMk id="8" creationId="{7080A839-E398-6148-AFA9-E71F5F826D46}"/>
          </ac:spMkLst>
        </pc:spChg>
        <pc:spChg chg="del">
          <ac:chgData name="Sanjana Haque" userId="4ec88ec9-1ffb-4beb-bd49-1f8c8e5d4516" providerId="ADAL" clId="{C073BDE9-4ED6-4A09-81A7-BB026AAAD218}" dt="2025-03-12T18:34:57.513" v="43" actId="478"/>
          <ac:spMkLst>
            <pc:docMk/>
            <pc:sldMk cId="3237003684" sldId="1620"/>
            <ac:spMk id="9" creationId="{0D08219D-13BC-D44C-99DC-0179BEAE5A86}"/>
          </ac:spMkLst>
        </pc:spChg>
        <pc:spChg chg="del mod">
          <ac:chgData name="Sanjana Haque" userId="4ec88ec9-1ffb-4beb-bd49-1f8c8e5d4516" providerId="ADAL" clId="{C073BDE9-4ED6-4A09-81A7-BB026AAAD218}" dt="2025-03-12T18:35:02.755" v="50" actId="478"/>
          <ac:spMkLst>
            <pc:docMk/>
            <pc:sldMk cId="3237003684" sldId="1620"/>
            <ac:spMk id="10" creationId="{CA86FEEA-C45E-C848-AE37-FAA91014673F}"/>
          </ac:spMkLst>
        </pc:spChg>
        <pc:spChg chg="add mod">
          <ac:chgData name="Sanjana Haque" userId="4ec88ec9-1ffb-4beb-bd49-1f8c8e5d4516" providerId="ADAL" clId="{C073BDE9-4ED6-4A09-81A7-BB026AAAD218}" dt="2025-03-12T18:35:34.303" v="68" actId="1076"/>
          <ac:spMkLst>
            <pc:docMk/>
            <pc:sldMk cId="3237003684" sldId="1620"/>
            <ac:spMk id="12" creationId="{B04980FF-3A6E-4594-9CD4-442A31709602}"/>
          </ac:spMkLst>
        </pc:spChg>
        <pc:spChg chg="del mod">
          <ac:chgData name="Sanjana Haque" userId="4ec88ec9-1ffb-4beb-bd49-1f8c8e5d4516" providerId="ADAL" clId="{C073BDE9-4ED6-4A09-81A7-BB026AAAD218}" dt="2025-03-12T18:35:00.213" v="47" actId="478"/>
          <ac:spMkLst>
            <pc:docMk/>
            <pc:sldMk cId="3237003684" sldId="1620"/>
            <ac:spMk id="13" creationId="{D8A71FE6-ADEE-EA47-B86C-704EC2EB4B15}"/>
          </ac:spMkLst>
        </pc:spChg>
        <pc:spChg chg="del">
          <ac:chgData name="Sanjana Haque" userId="4ec88ec9-1ffb-4beb-bd49-1f8c8e5d4516" providerId="ADAL" clId="{C073BDE9-4ED6-4A09-81A7-BB026AAAD218}" dt="2025-03-12T18:35:03.723" v="51" actId="478"/>
          <ac:spMkLst>
            <pc:docMk/>
            <pc:sldMk cId="3237003684" sldId="1620"/>
            <ac:spMk id="14" creationId="{3B294401-416C-824F-AAD3-DFC7E3F27B68}"/>
          </ac:spMkLst>
        </pc:spChg>
        <pc:spChg chg="del">
          <ac:chgData name="Sanjana Haque" userId="4ec88ec9-1ffb-4beb-bd49-1f8c8e5d4516" providerId="ADAL" clId="{C073BDE9-4ED6-4A09-81A7-BB026AAAD218}" dt="2025-03-12T18:34:56.594" v="42" actId="478"/>
          <ac:spMkLst>
            <pc:docMk/>
            <pc:sldMk cId="3237003684" sldId="1620"/>
            <ac:spMk id="61443" creationId="{DAEE6141-10C9-460E-AF6F-A1F786F18633}"/>
          </ac:spMkLst>
        </pc:spChg>
        <pc:picChg chg="add mod">
          <ac:chgData name="Sanjana Haque" userId="4ec88ec9-1ffb-4beb-bd49-1f8c8e5d4516" providerId="ADAL" clId="{C073BDE9-4ED6-4A09-81A7-BB026AAAD218}" dt="2025-03-12T18:35:20.325" v="58" actId="1076"/>
          <ac:picMkLst>
            <pc:docMk/>
            <pc:sldMk cId="3237003684" sldId="1620"/>
            <ac:picMk id="11" creationId="{B4A15139-840A-46C7-BA68-BE6CE2E85718}"/>
          </ac:picMkLst>
        </pc:picChg>
      </pc:sldChg>
      <pc:sldMasterChg chg="delSldLayout modSldLayout">
        <pc:chgData name="Sanjana Haque" userId="4ec88ec9-1ffb-4beb-bd49-1f8c8e5d4516" providerId="ADAL" clId="{C073BDE9-4ED6-4A09-81A7-BB026AAAD218}" dt="2025-03-12T18:36:14.489" v="76" actId="20577"/>
        <pc:sldMasterMkLst>
          <pc:docMk/>
          <pc:sldMasterMk cId="1223724384" sldId="2147483664"/>
        </pc:sldMasterMkLst>
        <pc:sldLayoutChg chg="delSp modSp mod">
          <pc:chgData name="Sanjana Haque" userId="4ec88ec9-1ffb-4beb-bd49-1f8c8e5d4516" providerId="ADAL" clId="{C073BDE9-4ED6-4A09-81A7-BB026AAAD218}" dt="2025-03-12T18:32:41.206" v="6" actId="20577"/>
          <pc:sldLayoutMkLst>
            <pc:docMk/>
            <pc:sldMasterMk cId="1223724384" sldId="2147483664"/>
            <pc:sldLayoutMk cId="273059924" sldId="2147483665"/>
          </pc:sldLayoutMkLst>
          <pc:spChg chg="del">
            <ac:chgData name="Sanjana Haque" userId="4ec88ec9-1ffb-4beb-bd49-1f8c8e5d4516" providerId="ADAL" clId="{C073BDE9-4ED6-4A09-81A7-BB026AAAD218}" dt="2025-03-12T18:32:20.289" v="0" actId="478"/>
            <ac:spMkLst>
              <pc:docMk/>
              <pc:sldMasterMk cId="1223724384" sldId="2147483664"/>
              <pc:sldLayoutMk cId="273059924" sldId="2147483665"/>
              <ac:spMk id="15" creationId="{86569747-92BA-242D-93EC-479189CEA282}"/>
            </ac:spMkLst>
          </pc:spChg>
          <pc:spChg chg="mod">
            <ac:chgData name="Sanjana Haque" userId="4ec88ec9-1ffb-4beb-bd49-1f8c8e5d4516" providerId="ADAL" clId="{C073BDE9-4ED6-4A09-81A7-BB026AAAD218}" dt="2025-03-12T18:32:41.206" v="6" actId="20577"/>
            <ac:spMkLst>
              <pc:docMk/>
              <pc:sldMasterMk cId="1223724384" sldId="2147483664"/>
              <pc:sldLayoutMk cId="273059924" sldId="2147483665"/>
              <ac:spMk id="17" creationId="{ED4B3E6D-DDED-F169-95AA-01359441BBD7}"/>
            </ac:spMkLst>
          </pc:spChg>
        </pc:sldLayoutChg>
        <pc:sldLayoutChg chg="addSp delSp modSp mod">
          <pc:chgData name="Sanjana Haque" userId="4ec88ec9-1ffb-4beb-bd49-1f8c8e5d4516" providerId="ADAL" clId="{C073BDE9-4ED6-4A09-81A7-BB026AAAD218}" dt="2025-03-12T18:32:51.152" v="9"/>
          <pc:sldLayoutMkLst>
            <pc:docMk/>
            <pc:sldMasterMk cId="1223724384" sldId="2147483664"/>
            <pc:sldLayoutMk cId="2843442767" sldId="2147483666"/>
          </pc:sldLayoutMkLst>
          <pc:spChg chg="add mod">
            <ac:chgData name="Sanjana Haque" userId="4ec88ec9-1ffb-4beb-bd49-1f8c8e5d4516" providerId="ADAL" clId="{C073BDE9-4ED6-4A09-81A7-BB026AAAD218}" dt="2025-03-12T18:32:51.152" v="9"/>
            <ac:spMkLst>
              <pc:docMk/>
              <pc:sldMasterMk cId="1223724384" sldId="2147483664"/>
              <pc:sldLayoutMk cId="2843442767" sldId="2147483666"/>
              <ac:spMk id="4" creationId="{4FB18977-7C85-DFAD-A1F6-80108C3AA9BF}"/>
            </ac:spMkLst>
          </pc:spChg>
          <pc:spChg chg="del mod">
            <ac:chgData name="Sanjana Haque" userId="4ec88ec9-1ffb-4beb-bd49-1f8c8e5d4516" providerId="ADAL" clId="{C073BDE9-4ED6-4A09-81A7-BB026AAAD218}" dt="2025-03-12T18:32:50.815" v="8" actId="478"/>
            <ac:spMkLst>
              <pc:docMk/>
              <pc:sldMasterMk cId="1223724384" sldId="2147483664"/>
              <pc:sldLayoutMk cId="2843442767" sldId="2147483666"/>
              <ac:spMk id="21" creationId="{3DEE248D-1EDB-2AFF-94B3-ADDFC6105F4C}"/>
            </ac:spMkLst>
          </pc:spChg>
        </pc:sldLayoutChg>
        <pc:sldLayoutChg chg="addSp delSp modSp mod">
          <pc:chgData name="Sanjana Haque" userId="4ec88ec9-1ffb-4beb-bd49-1f8c8e5d4516" providerId="ADAL" clId="{C073BDE9-4ED6-4A09-81A7-BB026AAAD218}" dt="2025-03-12T18:32:54.713" v="11"/>
          <pc:sldLayoutMkLst>
            <pc:docMk/>
            <pc:sldMasterMk cId="1223724384" sldId="2147483664"/>
            <pc:sldLayoutMk cId="179196873" sldId="2147483667"/>
          </pc:sldLayoutMkLst>
          <pc:spChg chg="add mod">
            <ac:chgData name="Sanjana Haque" userId="4ec88ec9-1ffb-4beb-bd49-1f8c8e5d4516" providerId="ADAL" clId="{C073BDE9-4ED6-4A09-81A7-BB026AAAD218}" dt="2025-03-12T18:32:54.713" v="11"/>
            <ac:spMkLst>
              <pc:docMk/>
              <pc:sldMasterMk cId="1223724384" sldId="2147483664"/>
              <pc:sldLayoutMk cId="179196873" sldId="2147483667"/>
              <ac:spMk id="3" creationId="{920DB77C-513D-C80D-2224-0BFE7BE7FB0C}"/>
            </ac:spMkLst>
          </pc:spChg>
          <pc:spChg chg="del">
            <ac:chgData name="Sanjana Haque" userId="4ec88ec9-1ffb-4beb-bd49-1f8c8e5d4516" providerId="ADAL" clId="{C073BDE9-4ED6-4A09-81A7-BB026AAAD218}" dt="2025-03-12T18:32:54.483" v="10" actId="478"/>
            <ac:spMkLst>
              <pc:docMk/>
              <pc:sldMasterMk cId="1223724384" sldId="2147483664"/>
              <pc:sldLayoutMk cId="179196873" sldId="2147483667"/>
              <ac:spMk id="52" creationId="{DF9FD200-E6F7-E95F-036E-50395CC9714B}"/>
            </ac:spMkLst>
          </pc:spChg>
        </pc:sldLayoutChg>
        <pc:sldLayoutChg chg="addSp delSp modSp mod">
          <pc:chgData name="Sanjana Haque" userId="4ec88ec9-1ffb-4beb-bd49-1f8c8e5d4516" providerId="ADAL" clId="{C073BDE9-4ED6-4A09-81A7-BB026AAAD218}" dt="2025-03-12T18:32:58.969" v="13"/>
          <pc:sldLayoutMkLst>
            <pc:docMk/>
            <pc:sldMasterMk cId="1223724384" sldId="2147483664"/>
            <pc:sldLayoutMk cId="692248106" sldId="2147483669"/>
          </pc:sldLayoutMkLst>
          <pc:spChg chg="add mod">
            <ac:chgData name="Sanjana Haque" userId="4ec88ec9-1ffb-4beb-bd49-1f8c8e5d4516" providerId="ADAL" clId="{C073BDE9-4ED6-4A09-81A7-BB026AAAD218}" dt="2025-03-12T18:32:58.969" v="13"/>
            <ac:spMkLst>
              <pc:docMk/>
              <pc:sldMasterMk cId="1223724384" sldId="2147483664"/>
              <pc:sldLayoutMk cId="692248106" sldId="2147483669"/>
              <ac:spMk id="7" creationId="{26EB2C7C-D3DB-EACE-F37B-D73D3800812A}"/>
            </ac:spMkLst>
          </pc:spChg>
          <pc:spChg chg="del">
            <ac:chgData name="Sanjana Haque" userId="4ec88ec9-1ffb-4beb-bd49-1f8c8e5d4516" providerId="ADAL" clId="{C073BDE9-4ED6-4A09-81A7-BB026AAAD218}" dt="2025-03-12T18:32:58.696" v="12" actId="478"/>
            <ac:spMkLst>
              <pc:docMk/>
              <pc:sldMasterMk cId="1223724384" sldId="2147483664"/>
              <pc:sldLayoutMk cId="692248106" sldId="2147483669"/>
              <ac:spMk id="48" creationId="{087179BB-86AD-FF26-EBEF-CFCCA7314D0F}"/>
            </ac:spMkLst>
          </pc:spChg>
        </pc:sldLayoutChg>
        <pc:sldLayoutChg chg="addSp delSp modSp mod">
          <pc:chgData name="Sanjana Haque" userId="4ec88ec9-1ffb-4beb-bd49-1f8c8e5d4516" providerId="ADAL" clId="{C073BDE9-4ED6-4A09-81A7-BB026AAAD218}" dt="2025-03-12T18:33:02.948" v="15"/>
          <pc:sldLayoutMkLst>
            <pc:docMk/>
            <pc:sldMasterMk cId="1223724384" sldId="2147483664"/>
            <pc:sldLayoutMk cId="3865187214" sldId="2147483670"/>
          </pc:sldLayoutMkLst>
          <pc:spChg chg="add mod">
            <ac:chgData name="Sanjana Haque" userId="4ec88ec9-1ffb-4beb-bd49-1f8c8e5d4516" providerId="ADAL" clId="{C073BDE9-4ED6-4A09-81A7-BB026AAAD218}" dt="2025-03-12T18:33:02.948" v="15"/>
            <ac:spMkLst>
              <pc:docMk/>
              <pc:sldMasterMk cId="1223724384" sldId="2147483664"/>
              <pc:sldLayoutMk cId="3865187214" sldId="2147483670"/>
              <ac:spMk id="5" creationId="{3D5B9611-38F3-89B2-67C2-4B114D912542}"/>
            </ac:spMkLst>
          </pc:spChg>
          <pc:spChg chg="del">
            <ac:chgData name="Sanjana Haque" userId="4ec88ec9-1ffb-4beb-bd49-1f8c8e5d4516" providerId="ADAL" clId="{C073BDE9-4ED6-4A09-81A7-BB026AAAD218}" dt="2025-03-12T18:33:02.703" v="14" actId="478"/>
            <ac:spMkLst>
              <pc:docMk/>
              <pc:sldMasterMk cId="1223724384" sldId="2147483664"/>
              <pc:sldLayoutMk cId="3865187214" sldId="2147483670"/>
              <ac:spMk id="16" creationId="{B737AF82-E252-15E5-97B6-E5767BC81F6E}"/>
            </ac:spMkLst>
          </pc:spChg>
        </pc:sldLayoutChg>
        <pc:sldLayoutChg chg="addSp delSp modSp mod">
          <pc:chgData name="Sanjana Haque" userId="4ec88ec9-1ffb-4beb-bd49-1f8c8e5d4516" providerId="ADAL" clId="{C073BDE9-4ED6-4A09-81A7-BB026AAAD218}" dt="2025-03-12T18:33:14.546" v="17"/>
          <pc:sldLayoutMkLst>
            <pc:docMk/>
            <pc:sldMasterMk cId="1223724384" sldId="2147483664"/>
            <pc:sldLayoutMk cId="578021139" sldId="2147483671"/>
          </pc:sldLayoutMkLst>
          <pc:spChg chg="add mod">
            <ac:chgData name="Sanjana Haque" userId="4ec88ec9-1ffb-4beb-bd49-1f8c8e5d4516" providerId="ADAL" clId="{C073BDE9-4ED6-4A09-81A7-BB026AAAD218}" dt="2025-03-12T18:33:14.546" v="17"/>
            <ac:spMkLst>
              <pc:docMk/>
              <pc:sldMasterMk cId="1223724384" sldId="2147483664"/>
              <pc:sldLayoutMk cId="578021139" sldId="2147483671"/>
              <ac:spMk id="5" creationId="{0DFE044C-381A-F0B7-A404-0FBB8BAE7B85}"/>
            </ac:spMkLst>
          </pc:spChg>
          <pc:spChg chg="del">
            <ac:chgData name="Sanjana Haque" userId="4ec88ec9-1ffb-4beb-bd49-1f8c8e5d4516" providerId="ADAL" clId="{C073BDE9-4ED6-4A09-81A7-BB026AAAD218}" dt="2025-03-12T18:33:14.272" v="16" actId="478"/>
            <ac:spMkLst>
              <pc:docMk/>
              <pc:sldMasterMk cId="1223724384" sldId="2147483664"/>
              <pc:sldLayoutMk cId="578021139" sldId="2147483671"/>
              <ac:spMk id="42" creationId="{83CCC23F-4A8B-F3F7-69DD-3511A4D68F88}"/>
            </ac:spMkLst>
          </pc:spChg>
        </pc:sldLayoutChg>
        <pc:sldLayoutChg chg="addSp delSp modSp mod">
          <pc:chgData name="Sanjana Haque" userId="4ec88ec9-1ffb-4beb-bd49-1f8c8e5d4516" providerId="ADAL" clId="{C073BDE9-4ED6-4A09-81A7-BB026AAAD218}" dt="2025-03-12T18:33:18.284" v="19"/>
          <pc:sldLayoutMkLst>
            <pc:docMk/>
            <pc:sldMasterMk cId="1223724384" sldId="2147483664"/>
            <pc:sldLayoutMk cId="581347217" sldId="2147483672"/>
          </pc:sldLayoutMkLst>
          <pc:spChg chg="add mod">
            <ac:chgData name="Sanjana Haque" userId="4ec88ec9-1ffb-4beb-bd49-1f8c8e5d4516" providerId="ADAL" clId="{C073BDE9-4ED6-4A09-81A7-BB026AAAD218}" dt="2025-03-12T18:33:18.284" v="19"/>
            <ac:spMkLst>
              <pc:docMk/>
              <pc:sldMasterMk cId="1223724384" sldId="2147483664"/>
              <pc:sldLayoutMk cId="581347217" sldId="2147483672"/>
              <ac:spMk id="2" creationId="{56CFC138-E276-4E13-4F00-DC816463A2EC}"/>
            </ac:spMkLst>
          </pc:spChg>
          <pc:spChg chg="del">
            <ac:chgData name="Sanjana Haque" userId="4ec88ec9-1ffb-4beb-bd49-1f8c8e5d4516" providerId="ADAL" clId="{C073BDE9-4ED6-4A09-81A7-BB026AAAD218}" dt="2025-03-12T18:33:18.022" v="18" actId="478"/>
            <ac:spMkLst>
              <pc:docMk/>
              <pc:sldMasterMk cId="1223724384" sldId="2147483664"/>
              <pc:sldLayoutMk cId="581347217" sldId="2147483672"/>
              <ac:spMk id="3" creationId="{DC95111F-4947-9A1F-E1E4-6E7831C31858}"/>
            </ac:spMkLst>
          </pc:spChg>
        </pc:sldLayoutChg>
        <pc:sldLayoutChg chg="addSp delSp modSp mod">
          <pc:chgData name="Sanjana Haque" userId="4ec88ec9-1ffb-4beb-bd49-1f8c8e5d4516" providerId="ADAL" clId="{C073BDE9-4ED6-4A09-81A7-BB026AAAD218}" dt="2025-03-12T18:33:24.876" v="21"/>
          <pc:sldLayoutMkLst>
            <pc:docMk/>
            <pc:sldMasterMk cId="1223724384" sldId="2147483664"/>
            <pc:sldLayoutMk cId="2304054903" sldId="2147483673"/>
          </pc:sldLayoutMkLst>
          <pc:spChg chg="add mod">
            <ac:chgData name="Sanjana Haque" userId="4ec88ec9-1ffb-4beb-bd49-1f8c8e5d4516" providerId="ADAL" clId="{C073BDE9-4ED6-4A09-81A7-BB026AAAD218}" dt="2025-03-12T18:33:24.876" v="21"/>
            <ac:spMkLst>
              <pc:docMk/>
              <pc:sldMasterMk cId="1223724384" sldId="2147483664"/>
              <pc:sldLayoutMk cId="2304054903" sldId="2147483673"/>
              <ac:spMk id="3" creationId="{D18E0875-5DFC-A3D3-6848-267A6EF19D9F}"/>
            </ac:spMkLst>
          </pc:spChg>
          <pc:spChg chg="del">
            <ac:chgData name="Sanjana Haque" userId="4ec88ec9-1ffb-4beb-bd49-1f8c8e5d4516" providerId="ADAL" clId="{C073BDE9-4ED6-4A09-81A7-BB026AAAD218}" dt="2025-03-12T18:33:24.661" v="20" actId="478"/>
            <ac:spMkLst>
              <pc:docMk/>
              <pc:sldMasterMk cId="1223724384" sldId="2147483664"/>
              <pc:sldLayoutMk cId="2304054903" sldId="2147483673"/>
              <ac:spMk id="15" creationId="{923D0C54-FB8A-013D-27A4-A7AF8B592C9E}"/>
            </ac:spMkLst>
          </pc:spChg>
        </pc:sldLayoutChg>
        <pc:sldLayoutChg chg="addSp delSp modSp mod">
          <pc:chgData name="Sanjana Haque" userId="4ec88ec9-1ffb-4beb-bd49-1f8c8e5d4516" providerId="ADAL" clId="{C073BDE9-4ED6-4A09-81A7-BB026AAAD218}" dt="2025-03-12T18:33:28.948" v="23"/>
          <pc:sldLayoutMkLst>
            <pc:docMk/>
            <pc:sldMasterMk cId="1223724384" sldId="2147483664"/>
            <pc:sldLayoutMk cId="3507900502" sldId="2147483674"/>
          </pc:sldLayoutMkLst>
          <pc:spChg chg="add mod">
            <ac:chgData name="Sanjana Haque" userId="4ec88ec9-1ffb-4beb-bd49-1f8c8e5d4516" providerId="ADAL" clId="{C073BDE9-4ED6-4A09-81A7-BB026AAAD218}" dt="2025-03-12T18:33:28.948" v="23"/>
            <ac:spMkLst>
              <pc:docMk/>
              <pc:sldMasterMk cId="1223724384" sldId="2147483664"/>
              <pc:sldLayoutMk cId="3507900502" sldId="2147483674"/>
              <ac:spMk id="5" creationId="{57FAA142-CD0D-D5EF-AAF0-A4D4DFDBFA09}"/>
            </ac:spMkLst>
          </pc:spChg>
          <pc:spChg chg="del">
            <ac:chgData name="Sanjana Haque" userId="4ec88ec9-1ffb-4beb-bd49-1f8c8e5d4516" providerId="ADAL" clId="{C073BDE9-4ED6-4A09-81A7-BB026AAAD218}" dt="2025-03-12T18:33:28.550" v="22" actId="478"/>
            <ac:spMkLst>
              <pc:docMk/>
              <pc:sldMasterMk cId="1223724384" sldId="2147483664"/>
              <pc:sldLayoutMk cId="3507900502" sldId="2147483674"/>
              <ac:spMk id="34" creationId="{8F9008EA-18EA-67EB-7770-1A1FF9573171}"/>
            </ac:spMkLst>
          </pc:spChg>
        </pc:sldLayoutChg>
        <pc:sldLayoutChg chg="addSp delSp modSp mod">
          <pc:chgData name="Sanjana Haque" userId="4ec88ec9-1ffb-4beb-bd49-1f8c8e5d4516" providerId="ADAL" clId="{C073BDE9-4ED6-4A09-81A7-BB026AAAD218}" dt="2025-03-12T18:33:35.635" v="26"/>
          <pc:sldLayoutMkLst>
            <pc:docMk/>
            <pc:sldMasterMk cId="1223724384" sldId="2147483664"/>
            <pc:sldLayoutMk cId="2868941197" sldId="2147483675"/>
          </pc:sldLayoutMkLst>
          <pc:spChg chg="add mod">
            <ac:chgData name="Sanjana Haque" userId="4ec88ec9-1ffb-4beb-bd49-1f8c8e5d4516" providerId="ADAL" clId="{C073BDE9-4ED6-4A09-81A7-BB026AAAD218}" dt="2025-03-12T18:33:35.635" v="26"/>
            <ac:spMkLst>
              <pc:docMk/>
              <pc:sldMasterMk cId="1223724384" sldId="2147483664"/>
              <pc:sldLayoutMk cId="2868941197" sldId="2147483675"/>
              <ac:spMk id="5" creationId="{87F8ABA9-7D0D-917D-FA41-15B1DD7A16FC}"/>
            </ac:spMkLst>
          </pc:spChg>
          <pc:spChg chg="del mod">
            <ac:chgData name="Sanjana Haque" userId="4ec88ec9-1ffb-4beb-bd49-1f8c8e5d4516" providerId="ADAL" clId="{C073BDE9-4ED6-4A09-81A7-BB026AAAD218}" dt="2025-03-12T18:33:35.274" v="25" actId="478"/>
            <ac:spMkLst>
              <pc:docMk/>
              <pc:sldMasterMk cId="1223724384" sldId="2147483664"/>
              <pc:sldLayoutMk cId="2868941197" sldId="2147483675"/>
              <ac:spMk id="23" creationId="{333A1654-574E-BF18-526D-6BA89775D1EB}"/>
            </ac:spMkLst>
          </pc:spChg>
        </pc:sldLayoutChg>
        <pc:sldLayoutChg chg="modSp mod">
          <pc:chgData name="Sanjana Haque" userId="4ec88ec9-1ffb-4beb-bd49-1f8c8e5d4516" providerId="ADAL" clId="{C073BDE9-4ED6-4A09-81A7-BB026AAAD218}" dt="2025-03-12T18:36:14.489" v="76" actId="20577"/>
          <pc:sldLayoutMkLst>
            <pc:docMk/>
            <pc:sldMasterMk cId="1223724384" sldId="2147483664"/>
            <pc:sldLayoutMk cId="2281781193" sldId="2147483676"/>
          </pc:sldLayoutMkLst>
          <pc:spChg chg="mod">
            <ac:chgData name="Sanjana Haque" userId="4ec88ec9-1ffb-4beb-bd49-1f8c8e5d4516" providerId="ADAL" clId="{C073BDE9-4ED6-4A09-81A7-BB026AAAD218}" dt="2025-03-12T18:36:14.489" v="76" actId="20577"/>
            <ac:spMkLst>
              <pc:docMk/>
              <pc:sldMasterMk cId="1223724384" sldId="2147483664"/>
              <pc:sldLayoutMk cId="2281781193" sldId="2147483676"/>
              <ac:spMk id="55" creationId="{4AC93BF6-2910-2D5C-0C76-77C6C42BE778}"/>
            </ac:spMkLst>
          </pc:spChg>
        </pc:sldLayoutChg>
        <pc:sldLayoutChg chg="del">
          <pc:chgData name="Sanjana Haque" userId="4ec88ec9-1ffb-4beb-bd49-1f8c8e5d4516" providerId="ADAL" clId="{C073BDE9-4ED6-4A09-81A7-BB026AAAD218}" dt="2025-03-12T18:35:41.426" v="70" actId="47"/>
          <pc:sldLayoutMkLst>
            <pc:docMk/>
            <pc:sldMasterMk cId="1223724384" sldId="2147483664"/>
            <pc:sldLayoutMk cId="700991810" sldId="2147483683"/>
          </pc:sldLayoutMkLst>
        </pc:sldLayoutChg>
      </pc:sldMasterChg>
    </pc:docChg>
  </pc:docChgLst>
  <pc:docChgLst>
    <pc:chgData name="Courteney Munch" userId="56244989-5672-4939-a98e-3ee805c1062e" providerId="ADAL" clId="{69FA8710-AE7C-406B-B8AF-14258749376D}"/>
    <pc:docChg chg="undo custSel addSld delSld modSld sldOrd">
      <pc:chgData name="Courteney Munch" userId="56244989-5672-4939-a98e-3ee805c1062e" providerId="ADAL" clId="{69FA8710-AE7C-406B-B8AF-14258749376D}" dt="2025-02-13T21:33:01.667" v="585" actId="1076"/>
      <pc:docMkLst>
        <pc:docMk/>
      </pc:docMkLst>
      <pc:sldChg chg="addSp delSp modSp mod">
        <pc:chgData name="Courteney Munch" userId="56244989-5672-4939-a98e-3ee805c1062e" providerId="ADAL" clId="{69FA8710-AE7C-406B-B8AF-14258749376D}" dt="2025-02-13T18:50:54.931" v="120"/>
        <pc:sldMkLst>
          <pc:docMk/>
          <pc:sldMk cId="2030850848" sldId="1585"/>
        </pc:sldMkLst>
        <pc:spChg chg="mod">
          <ac:chgData name="Courteney Munch" userId="56244989-5672-4939-a98e-3ee805c1062e" providerId="ADAL" clId="{69FA8710-AE7C-406B-B8AF-14258749376D}" dt="2025-02-13T18:49:56.626" v="46" actId="1076"/>
          <ac:spMkLst>
            <pc:docMk/>
            <pc:sldMk cId="2030850848" sldId="1585"/>
            <ac:spMk id="3" creationId="{7A764B29-D9F1-86F4-ECF1-DB920EA36E68}"/>
          </ac:spMkLst>
        </pc:spChg>
        <pc:spChg chg="mod">
          <ac:chgData name="Courteney Munch" userId="56244989-5672-4939-a98e-3ee805c1062e" providerId="ADAL" clId="{69FA8710-AE7C-406B-B8AF-14258749376D}" dt="2025-02-13T18:50:54.931" v="120"/>
          <ac:spMkLst>
            <pc:docMk/>
            <pc:sldMk cId="2030850848" sldId="1585"/>
            <ac:spMk id="6" creationId="{1B439048-62DF-5B9D-E136-E717031E1368}"/>
          </ac:spMkLst>
        </pc:spChg>
        <pc:picChg chg="add mod">
          <ac:chgData name="Courteney Munch" userId="56244989-5672-4939-a98e-3ee805c1062e" providerId="ADAL" clId="{69FA8710-AE7C-406B-B8AF-14258749376D}" dt="2025-02-13T18:50:19.020" v="49"/>
          <ac:picMkLst>
            <pc:docMk/>
            <pc:sldMk cId="2030850848" sldId="1585"/>
            <ac:picMk id="4" creationId="{5FF7FC53-0503-F4D3-F45D-2E63A6F5D3B1}"/>
          </ac:picMkLst>
        </pc:picChg>
        <pc:picChg chg="del">
          <ac:chgData name="Courteney Munch" userId="56244989-5672-4939-a98e-3ee805c1062e" providerId="ADAL" clId="{69FA8710-AE7C-406B-B8AF-14258749376D}" dt="2025-02-13T18:48:50.905" v="2" actId="478"/>
          <ac:picMkLst>
            <pc:docMk/>
            <pc:sldMk cId="2030850848" sldId="1585"/>
            <ac:picMk id="5" creationId="{0FF49685-722E-58C3-9288-4CE14891AC9D}"/>
          </ac:picMkLst>
        </pc:picChg>
      </pc:sldChg>
      <pc:sldChg chg="addSp modSp mod modAnim">
        <pc:chgData name="Courteney Munch" userId="56244989-5672-4939-a98e-3ee805c1062e" providerId="ADAL" clId="{69FA8710-AE7C-406B-B8AF-14258749376D}" dt="2025-02-13T21:22:21.770" v="527"/>
        <pc:sldMkLst>
          <pc:docMk/>
          <pc:sldMk cId="3165333730" sldId="1601"/>
        </pc:sldMkLst>
        <pc:spChg chg="add mod">
          <ac:chgData name="Courteney Munch" userId="56244989-5672-4939-a98e-3ee805c1062e" providerId="ADAL" clId="{69FA8710-AE7C-406B-B8AF-14258749376D}" dt="2025-02-13T21:22:11.010" v="526" actId="1076"/>
          <ac:spMkLst>
            <pc:docMk/>
            <pc:sldMk cId="3165333730" sldId="1601"/>
            <ac:spMk id="6" creationId="{11A01F6C-CD7B-D148-A998-110CEDCE6EF1}"/>
          </ac:spMkLst>
        </pc:spChg>
      </pc:sldChg>
      <pc:sldChg chg="addSp delSp modSp mod">
        <pc:chgData name="Courteney Munch" userId="56244989-5672-4939-a98e-3ee805c1062e" providerId="ADAL" clId="{69FA8710-AE7C-406B-B8AF-14258749376D}" dt="2025-02-13T21:21:33.345" v="521" actId="1076"/>
        <pc:sldMkLst>
          <pc:docMk/>
          <pc:sldMk cId="2448340235" sldId="1602"/>
        </pc:sldMkLst>
        <pc:spChg chg="del mod">
          <ac:chgData name="Courteney Munch" userId="56244989-5672-4939-a98e-3ee805c1062e" providerId="ADAL" clId="{69FA8710-AE7C-406B-B8AF-14258749376D}" dt="2025-02-13T21:20:59.691" v="516" actId="21"/>
          <ac:spMkLst>
            <pc:docMk/>
            <pc:sldMk cId="2448340235" sldId="1602"/>
            <ac:spMk id="3" creationId="{11A01F6C-CD7B-D148-A998-110CEDCE6EF1}"/>
          </ac:spMkLst>
        </pc:spChg>
        <pc:spChg chg="del">
          <ac:chgData name="Courteney Munch" userId="56244989-5672-4939-a98e-3ee805c1062e" providerId="ADAL" clId="{69FA8710-AE7C-406B-B8AF-14258749376D}" dt="2025-02-13T21:14:27.350" v="502" actId="12084"/>
          <ac:spMkLst>
            <pc:docMk/>
            <pc:sldMk cId="2448340235" sldId="1602"/>
            <ac:spMk id="7" creationId="{BBDB42D5-884E-789F-0675-3830F8AD5233}"/>
          </ac:spMkLst>
        </pc:spChg>
        <pc:graphicFrameChg chg="add mod">
          <ac:chgData name="Courteney Munch" userId="56244989-5672-4939-a98e-3ee805c1062e" providerId="ADAL" clId="{69FA8710-AE7C-406B-B8AF-14258749376D}" dt="2025-02-13T21:21:27.775" v="520" actId="14100"/>
          <ac:graphicFrameMkLst>
            <pc:docMk/>
            <pc:sldMk cId="2448340235" sldId="1602"/>
            <ac:graphicFrameMk id="6" creationId="{EDD90250-C3CF-ECF8-93DF-6E433243B9C7}"/>
          </ac:graphicFrameMkLst>
        </pc:graphicFrameChg>
        <pc:picChg chg="mod">
          <ac:chgData name="Courteney Munch" userId="56244989-5672-4939-a98e-3ee805c1062e" providerId="ADAL" clId="{69FA8710-AE7C-406B-B8AF-14258749376D}" dt="2025-02-13T21:21:33.345" v="521" actId="1076"/>
          <ac:picMkLst>
            <pc:docMk/>
            <pc:sldMk cId="2448340235" sldId="1602"/>
            <ac:picMk id="22" creationId="{F42BE047-5DC4-AA4D-A9F8-FCB86F46605F}"/>
          </ac:picMkLst>
        </pc:picChg>
      </pc:sldChg>
      <pc:sldChg chg="addSp delSp modSp mod">
        <pc:chgData name="Courteney Munch" userId="56244989-5672-4939-a98e-3ee805c1062e" providerId="ADAL" clId="{69FA8710-AE7C-406B-B8AF-14258749376D}" dt="2025-02-13T21:20:44.085" v="515" actId="14100"/>
        <pc:sldMkLst>
          <pc:docMk/>
          <pc:sldMk cId="2991086263" sldId="1604"/>
        </pc:sldMkLst>
        <pc:spChg chg="del">
          <ac:chgData name="Courteney Munch" userId="56244989-5672-4939-a98e-3ee805c1062e" providerId="ADAL" clId="{69FA8710-AE7C-406B-B8AF-14258749376D}" dt="2025-02-13T21:05:58.749" v="493" actId="12084"/>
          <ac:spMkLst>
            <pc:docMk/>
            <pc:sldMk cId="2991086263" sldId="1604"/>
            <ac:spMk id="7" creationId="{BBDB42D5-884E-789F-0675-3830F8AD5233}"/>
          </ac:spMkLst>
        </pc:spChg>
        <pc:spChg chg="del mod">
          <ac:chgData name="Courteney Munch" userId="56244989-5672-4939-a98e-3ee805c1062e" providerId="ADAL" clId="{69FA8710-AE7C-406B-B8AF-14258749376D}" dt="2025-02-13T21:20:17.788" v="511" actId="478"/>
          <ac:spMkLst>
            <pc:docMk/>
            <pc:sldMk cId="2991086263" sldId="1604"/>
            <ac:spMk id="21" creationId="{6DD4CD57-71BE-8F41-8B37-9E8736158167}"/>
          </ac:spMkLst>
        </pc:spChg>
        <pc:graphicFrameChg chg="add mod">
          <ac:chgData name="Courteney Munch" userId="56244989-5672-4939-a98e-3ee805c1062e" providerId="ADAL" clId="{69FA8710-AE7C-406B-B8AF-14258749376D}" dt="2025-02-13T21:20:44.085" v="515" actId="14100"/>
          <ac:graphicFrameMkLst>
            <pc:docMk/>
            <pc:sldMk cId="2991086263" sldId="1604"/>
            <ac:graphicFrameMk id="6" creationId="{E64072C9-E5DB-BAE0-5AE6-4A08C8067B6C}"/>
          </ac:graphicFrameMkLst>
        </pc:graphicFrameChg>
        <pc:picChg chg="mod">
          <ac:chgData name="Courteney Munch" userId="56244989-5672-4939-a98e-3ee805c1062e" providerId="ADAL" clId="{69FA8710-AE7C-406B-B8AF-14258749376D}" dt="2025-02-13T21:20:39.681" v="514" actId="1076"/>
          <ac:picMkLst>
            <pc:docMk/>
            <pc:sldMk cId="2991086263" sldId="1604"/>
            <ac:picMk id="3" creationId="{600B16C6-9029-6947-9E4C-5BAC3CDEC37F}"/>
          </ac:picMkLst>
        </pc:picChg>
      </pc:sldChg>
      <pc:sldChg chg="addSp delSp modSp mod modNotesTx">
        <pc:chgData name="Courteney Munch" userId="56244989-5672-4939-a98e-3ee805c1062e" providerId="ADAL" clId="{69FA8710-AE7C-406B-B8AF-14258749376D}" dt="2025-02-13T21:03:56.356" v="491" actId="1076"/>
        <pc:sldMkLst>
          <pc:docMk/>
          <pc:sldMk cId="1590924221" sldId="1605"/>
        </pc:sldMkLst>
        <pc:spChg chg="add mod">
          <ac:chgData name="Courteney Munch" userId="56244989-5672-4939-a98e-3ee805c1062e" providerId="ADAL" clId="{69FA8710-AE7C-406B-B8AF-14258749376D}" dt="2025-02-13T21:03:56.356" v="491" actId="1076"/>
          <ac:spMkLst>
            <pc:docMk/>
            <pc:sldMk cId="1590924221" sldId="1605"/>
            <ac:spMk id="7" creationId="{2AE9E186-B19A-F2BC-2B52-E25C9A7D10C5}"/>
          </ac:spMkLst>
        </pc:spChg>
        <pc:spChg chg="mod">
          <ac:chgData name="Courteney Munch" userId="56244989-5672-4939-a98e-3ee805c1062e" providerId="ADAL" clId="{69FA8710-AE7C-406B-B8AF-14258749376D}" dt="2025-02-13T20:39:57.453" v="192" actId="14100"/>
          <ac:spMkLst>
            <pc:docMk/>
            <pc:sldMk cId="1590924221" sldId="1605"/>
            <ac:spMk id="53251" creationId="{A50B2798-319B-4D1C-B546-25D855D7E457}"/>
          </ac:spMkLst>
        </pc:spChg>
        <pc:picChg chg="add mod">
          <ac:chgData name="Courteney Munch" userId="56244989-5672-4939-a98e-3ee805c1062e" providerId="ADAL" clId="{69FA8710-AE7C-406B-B8AF-14258749376D}" dt="2025-02-13T20:40:03.503" v="193" actId="1076"/>
          <ac:picMkLst>
            <pc:docMk/>
            <pc:sldMk cId="1590924221" sldId="1605"/>
            <ac:picMk id="6" creationId="{ED63E206-8C5D-E9B8-C7E2-DE4E3CAB5746}"/>
          </ac:picMkLst>
        </pc:picChg>
        <pc:picChg chg="add del mod">
          <ac:chgData name="Courteney Munch" userId="56244989-5672-4939-a98e-3ee805c1062e" providerId="ADAL" clId="{69FA8710-AE7C-406B-B8AF-14258749376D}" dt="2025-02-13T20:42:00.131" v="199" actId="478"/>
          <ac:picMkLst>
            <pc:docMk/>
            <pc:sldMk cId="1590924221" sldId="1605"/>
            <ac:picMk id="9" creationId="{94142709-BF19-5938-5940-DEEFD36A6CB9}"/>
          </ac:picMkLst>
        </pc:picChg>
        <pc:picChg chg="add mod ord">
          <ac:chgData name="Courteney Munch" userId="56244989-5672-4939-a98e-3ee805c1062e" providerId="ADAL" clId="{69FA8710-AE7C-406B-B8AF-14258749376D}" dt="2025-02-13T20:44:44.950" v="272" actId="29295"/>
          <ac:picMkLst>
            <pc:docMk/>
            <pc:sldMk cId="1590924221" sldId="1605"/>
            <ac:picMk id="11" creationId="{07659DEA-7FA4-B909-D5E0-2644D6A08482}"/>
          </ac:picMkLst>
        </pc:picChg>
      </pc:sldChg>
      <pc:sldChg chg="addSp delSp modSp mod delAnim modAnim">
        <pc:chgData name="Courteney Munch" userId="56244989-5672-4939-a98e-3ee805c1062e" providerId="ADAL" clId="{69FA8710-AE7C-406B-B8AF-14258749376D}" dt="2025-02-13T21:03:34.149" v="489" actId="20577"/>
        <pc:sldMkLst>
          <pc:docMk/>
          <pc:sldMk cId="85395607" sldId="1607"/>
        </pc:sldMkLst>
        <pc:spChg chg="mod">
          <ac:chgData name="Courteney Munch" userId="56244989-5672-4939-a98e-3ee805c1062e" providerId="ADAL" clId="{69FA8710-AE7C-406B-B8AF-14258749376D}" dt="2025-02-13T21:03:04.522" v="477" actId="1076"/>
          <ac:spMkLst>
            <pc:docMk/>
            <pc:sldMk cId="85395607" sldId="1607"/>
            <ac:spMk id="2" creationId="{A4C55F9B-41CE-A24E-981E-DE6CEFE00B79}"/>
          </ac:spMkLst>
        </pc:spChg>
        <pc:spChg chg="add mod">
          <ac:chgData name="Courteney Munch" userId="56244989-5672-4939-a98e-3ee805c1062e" providerId="ADAL" clId="{69FA8710-AE7C-406B-B8AF-14258749376D}" dt="2025-02-13T20:53:35.564" v="327"/>
          <ac:spMkLst>
            <pc:docMk/>
            <pc:sldMk cId="85395607" sldId="1607"/>
            <ac:spMk id="8" creationId="{3C42ED42-54FB-D91D-B624-F2CDF0426955}"/>
          </ac:spMkLst>
        </pc:spChg>
        <pc:spChg chg="add mod">
          <ac:chgData name="Courteney Munch" userId="56244989-5672-4939-a98e-3ee805c1062e" providerId="ADAL" clId="{69FA8710-AE7C-406B-B8AF-14258749376D}" dt="2025-02-13T21:00:54.616" v="462" actId="255"/>
          <ac:spMkLst>
            <pc:docMk/>
            <pc:sldMk cId="85395607" sldId="1607"/>
            <ac:spMk id="9" creationId="{076E72FA-81FB-BC07-46F8-90F2AC4A9D7A}"/>
          </ac:spMkLst>
        </pc:spChg>
        <pc:spChg chg="add mod">
          <ac:chgData name="Courteney Munch" userId="56244989-5672-4939-a98e-3ee805c1062e" providerId="ADAL" clId="{69FA8710-AE7C-406B-B8AF-14258749376D}" dt="2025-02-13T20:53:35.564" v="327"/>
          <ac:spMkLst>
            <pc:docMk/>
            <pc:sldMk cId="85395607" sldId="1607"/>
            <ac:spMk id="10" creationId="{9C6AF03E-401E-8678-6DE2-037F229F0565}"/>
          </ac:spMkLst>
        </pc:spChg>
        <pc:spChg chg="add mod">
          <ac:chgData name="Courteney Munch" userId="56244989-5672-4939-a98e-3ee805c1062e" providerId="ADAL" clId="{69FA8710-AE7C-406B-B8AF-14258749376D}" dt="2025-02-13T20:56:28.518" v="361" actId="20577"/>
          <ac:spMkLst>
            <pc:docMk/>
            <pc:sldMk cId="85395607" sldId="1607"/>
            <ac:spMk id="11" creationId="{E29CCDBE-9191-1305-1EE7-8C1D98DC145A}"/>
          </ac:spMkLst>
        </pc:spChg>
        <pc:spChg chg="mod">
          <ac:chgData name="Courteney Munch" userId="56244989-5672-4939-a98e-3ee805c1062e" providerId="ADAL" clId="{69FA8710-AE7C-406B-B8AF-14258749376D}" dt="2025-02-13T20:56:06.183" v="350"/>
          <ac:spMkLst>
            <pc:docMk/>
            <pc:sldMk cId="85395607" sldId="1607"/>
            <ac:spMk id="13" creationId="{E6E57030-207A-C0CA-59F0-16428A0225DD}"/>
          </ac:spMkLst>
        </pc:spChg>
        <pc:spChg chg="mod">
          <ac:chgData name="Courteney Munch" userId="56244989-5672-4939-a98e-3ee805c1062e" providerId="ADAL" clId="{69FA8710-AE7C-406B-B8AF-14258749376D}" dt="2025-02-13T20:56:06.183" v="350"/>
          <ac:spMkLst>
            <pc:docMk/>
            <pc:sldMk cId="85395607" sldId="1607"/>
            <ac:spMk id="14" creationId="{566DFF23-FE23-F4BA-59BB-5024E50D2C14}"/>
          </ac:spMkLst>
        </pc:spChg>
        <pc:spChg chg="mod">
          <ac:chgData name="Courteney Munch" userId="56244989-5672-4939-a98e-3ee805c1062e" providerId="ADAL" clId="{69FA8710-AE7C-406B-B8AF-14258749376D}" dt="2025-02-13T20:56:52.144" v="366"/>
          <ac:spMkLst>
            <pc:docMk/>
            <pc:sldMk cId="85395607" sldId="1607"/>
            <ac:spMk id="16" creationId="{88E32958-BFF4-296C-05A8-310AF89F3A06}"/>
          </ac:spMkLst>
        </pc:spChg>
        <pc:spChg chg="mod">
          <ac:chgData name="Courteney Munch" userId="56244989-5672-4939-a98e-3ee805c1062e" providerId="ADAL" clId="{69FA8710-AE7C-406B-B8AF-14258749376D}" dt="2025-02-13T20:58:29.678" v="393" actId="5793"/>
          <ac:spMkLst>
            <pc:docMk/>
            <pc:sldMk cId="85395607" sldId="1607"/>
            <ac:spMk id="17" creationId="{BB88A841-2D8D-26A6-44CF-2C8BB20CBFAE}"/>
          </ac:spMkLst>
        </pc:spChg>
        <pc:spChg chg="mod">
          <ac:chgData name="Courteney Munch" userId="56244989-5672-4939-a98e-3ee805c1062e" providerId="ADAL" clId="{69FA8710-AE7C-406B-B8AF-14258749376D}" dt="2025-02-13T20:59:09.793" v="394"/>
          <ac:spMkLst>
            <pc:docMk/>
            <pc:sldMk cId="85395607" sldId="1607"/>
            <ac:spMk id="19" creationId="{B4650DD8-3A67-44FF-341D-329F05F49FE6}"/>
          </ac:spMkLst>
        </pc:spChg>
        <pc:spChg chg="mod">
          <ac:chgData name="Courteney Munch" userId="56244989-5672-4939-a98e-3ee805c1062e" providerId="ADAL" clId="{69FA8710-AE7C-406B-B8AF-14258749376D}" dt="2025-02-13T21:01:00.331" v="464" actId="1076"/>
          <ac:spMkLst>
            <pc:docMk/>
            <pc:sldMk cId="85395607" sldId="1607"/>
            <ac:spMk id="20" creationId="{1BC0FC8B-0663-C430-06A1-D9D9158C15CA}"/>
          </ac:spMkLst>
        </pc:spChg>
        <pc:spChg chg="mod">
          <ac:chgData name="Courteney Munch" userId="56244989-5672-4939-a98e-3ee805c1062e" providerId="ADAL" clId="{69FA8710-AE7C-406B-B8AF-14258749376D}" dt="2025-02-13T21:00:45.857" v="461" actId="255"/>
          <ac:spMkLst>
            <pc:docMk/>
            <pc:sldMk cId="85395607" sldId="1607"/>
            <ac:spMk id="22" creationId="{4A3C5CFF-947A-7498-4935-72A755ACC239}"/>
          </ac:spMkLst>
        </pc:spChg>
        <pc:spChg chg="mod">
          <ac:chgData name="Courteney Munch" userId="56244989-5672-4939-a98e-3ee805c1062e" providerId="ADAL" clId="{69FA8710-AE7C-406B-B8AF-14258749376D}" dt="2025-02-13T21:00:45.857" v="461" actId="255"/>
          <ac:spMkLst>
            <pc:docMk/>
            <pc:sldMk cId="85395607" sldId="1607"/>
            <ac:spMk id="23" creationId="{0BB0DBB5-B911-D252-F95C-D844203BD858}"/>
          </ac:spMkLst>
        </pc:spChg>
        <pc:spChg chg="add mod">
          <ac:chgData name="Courteney Munch" userId="56244989-5672-4939-a98e-3ee805c1062e" providerId="ADAL" clId="{69FA8710-AE7C-406B-B8AF-14258749376D}" dt="2025-02-13T21:03:34.149" v="489" actId="20577"/>
          <ac:spMkLst>
            <pc:docMk/>
            <pc:sldMk cId="85395607" sldId="1607"/>
            <ac:spMk id="25" creationId="{FCA32F60-1AD7-131F-A98B-45C1CF99E8BD}"/>
          </ac:spMkLst>
        </pc:spChg>
        <pc:spChg chg="del mod">
          <ac:chgData name="Courteney Munch" userId="56244989-5672-4939-a98e-3ee805c1062e" providerId="ADAL" clId="{69FA8710-AE7C-406B-B8AF-14258749376D}" dt="2025-02-13T21:00:37.865" v="460" actId="478"/>
          <ac:spMkLst>
            <pc:docMk/>
            <pc:sldMk cId="85395607" sldId="1607"/>
            <ac:spMk id="54274" creationId="{0C71D7B2-A64E-48F9-AF76-D266AE377CE3}"/>
          </ac:spMkLst>
        </pc:spChg>
        <pc:grpChg chg="add mod">
          <ac:chgData name="Courteney Munch" userId="56244989-5672-4939-a98e-3ee805c1062e" providerId="ADAL" clId="{69FA8710-AE7C-406B-B8AF-14258749376D}" dt="2025-02-13T21:02:52.975" v="476" actId="1076"/>
          <ac:grpSpMkLst>
            <pc:docMk/>
            <pc:sldMk cId="85395607" sldId="1607"/>
            <ac:grpSpMk id="6" creationId="{F51A4A34-7F1A-7983-DCD4-EE43862D02A1}"/>
          </ac:grpSpMkLst>
        </pc:grpChg>
        <pc:grpChg chg="add mod">
          <ac:chgData name="Courteney Munch" userId="56244989-5672-4939-a98e-3ee805c1062e" providerId="ADAL" clId="{69FA8710-AE7C-406B-B8AF-14258749376D}" dt="2025-02-13T20:56:23.159" v="352" actId="1076"/>
          <ac:grpSpMkLst>
            <pc:docMk/>
            <pc:sldMk cId="85395607" sldId="1607"/>
            <ac:grpSpMk id="7" creationId="{330A6D02-6A3F-D8F7-0D40-EC2BC544A449}"/>
          </ac:grpSpMkLst>
        </pc:grpChg>
        <pc:grpChg chg="add mod">
          <ac:chgData name="Courteney Munch" userId="56244989-5672-4939-a98e-3ee805c1062e" providerId="ADAL" clId="{69FA8710-AE7C-406B-B8AF-14258749376D}" dt="2025-02-13T20:56:11.906" v="351" actId="1076"/>
          <ac:grpSpMkLst>
            <pc:docMk/>
            <pc:sldMk cId="85395607" sldId="1607"/>
            <ac:grpSpMk id="12" creationId="{1245BA69-07C4-80A0-2C22-9F6E232C692A}"/>
          </ac:grpSpMkLst>
        </pc:grpChg>
        <pc:grpChg chg="add mod">
          <ac:chgData name="Courteney Munch" userId="56244989-5672-4939-a98e-3ee805c1062e" providerId="ADAL" clId="{69FA8710-AE7C-406B-B8AF-14258749376D}" dt="2025-02-13T21:02:46.953" v="474" actId="1076"/>
          <ac:grpSpMkLst>
            <pc:docMk/>
            <pc:sldMk cId="85395607" sldId="1607"/>
            <ac:grpSpMk id="15" creationId="{ABF6B3C9-DF77-CFD4-6203-E66B1E611B72}"/>
          </ac:grpSpMkLst>
        </pc:grpChg>
        <pc:grpChg chg="add mod">
          <ac:chgData name="Courteney Munch" userId="56244989-5672-4939-a98e-3ee805c1062e" providerId="ADAL" clId="{69FA8710-AE7C-406B-B8AF-14258749376D}" dt="2025-02-13T21:01:07.902" v="465" actId="1076"/>
          <ac:grpSpMkLst>
            <pc:docMk/>
            <pc:sldMk cId="85395607" sldId="1607"/>
            <ac:grpSpMk id="18" creationId="{7897C396-A333-ED36-C4C8-56E38F29B111}"/>
          </ac:grpSpMkLst>
        </pc:grpChg>
        <pc:grpChg chg="add mod">
          <ac:chgData name="Courteney Munch" userId="56244989-5672-4939-a98e-3ee805c1062e" providerId="ADAL" clId="{69FA8710-AE7C-406B-B8AF-14258749376D}" dt="2025-02-13T21:01:21.126" v="467" actId="14100"/>
          <ac:grpSpMkLst>
            <pc:docMk/>
            <pc:sldMk cId="85395607" sldId="1607"/>
            <ac:grpSpMk id="21" creationId="{24A2F51A-64EE-DC59-2D7C-B41890DB4CB0}"/>
          </ac:grpSpMkLst>
        </pc:grpChg>
        <pc:graphicFrameChg chg="add del modGraphic">
          <ac:chgData name="Courteney Munch" userId="56244989-5672-4939-a98e-3ee805c1062e" providerId="ADAL" clId="{69FA8710-AE7C-406B-B8AF-14258749376D}" dt="2025-02-13T20:46:23.114" v="274" actId="1032"/>
          <ac:graphicFrameMkLst>
            <pc:docMk/>
            <pc:sldMk cId="85395607" sldId="1607"/>
            <ac:graphicFrameMk id="4" creationId="{34FD0934-4C8C-E31D-692F-F2A9BEE11641}"/>
          </ac:graphicFrameMkLst>
        </pc:graphicFrameChg>
        <pc:graphicFrameChg chg="add mod modGraphic">
          <ac:chgData name="Courteney Munch" userId="56244989-5672-4939-a98e-3ee805c1062e" providerId="ADAL" clId="{69FA8710-AE7C-406B-B8AF-14258749376D}" dt="2025-02-13T21:02:29.869" v="473"/>
          <ac:graphicFrameMkLst>
            <pc:docMk/>
            <pc:sldMk cId="85395607" sldId="1607"/>
            <ac:graphicFrameMk id="5" creationId="{472E054A-3D9D-A28E-A382-6856A1EE2D6B}"/>
          </ac:graphicFrameMkLst>
        </pc:graphicFrameChg>
        <pc:cxnChg chg="add mod">
          <ac:chgData name="Courteney Munch" userId="56244989-5672-4939-a98e-3ee805c1062e" providerId="ADAL" clId="{69FA8710-AE7C-406B-B8AF-14258749376D}" dt="2025-02-13T21:03:20.633" v="478"/>
          <ac:cxnSpMkLst>
            <pc:docMk/>
            <pc:sldMk cId="85395607" sldId="1607"/>
            <ac:cxnSpMk id="24" creationId="{81BEEAE6-4ED3-093B-A130-91A3283E4E5A}"/>
          </ac:cxnSpMkLst>
        </pc:cxnChg>
      </pc:sldChg>
      <pc:sldChg chg="modSp">
        <pc:chgData name="Courteney Munch" userId="56244989-5672-4939-a98e-3ee805c1062e" providerId="ADAL" clId="{69FA8710-AE7C-406B-B8AF-14258749376D}" dt="2025-02-13T21:04:38.109" v="492" actId="12269"/>
        <pc:sldMkLst>
          <pc:docMk/>
          <pc:sldMk cId="3686033242" sldId="1608"/>
        </pc:sldMkLst>
        <pc:graphicFrameChg chg="mod">
          <ac:chgData name="Courteney Munch" userId="56244989-5672-4939-a98e-3ee805c1062e" providerId="ADAL" clId="{69FA8710-AE7C-406B-B8AF-14258749376D}" dt="2025-02-13T21:04:38.109" v="492" actId="12269"/>
          <ac:graphicFrameMkLst>
            <pc:docMk/>
            <pc:sldMk cId="3686033242" sldId="1608"/>
            <ac:graphicFrameMk id="8" creationId="{EA998B02-8C86-2946-AE94-88ABD3D23AA6}"/>
          </ac:graphicFrameMkLst>
        </pc:graphicFrameChg>
      </pc:sldChg>
      <pc:sldChg chg="addSp modSp mod">
        <pc:chgData name="Courteney Munch" userId="56244989-5672-4939-a98e-3ee805c1062e" providerId="ADAL" clId="{69FA8710-AE7C-406B-B8AF-14258749376D}" dt="2025-02-13T21:25:23.792" v="543" actId="14100"/>
        <pc:sldMkLst>
          <pc:docMk/>
          <pc:sldMk cId="3087965852" sldId="1610"/>
        </pc:sldMkLst>
        <pc:spChg chg="add mod">
          <ac:chgData name="Courteney Munch" userId="56244989-5672-4939-a98e-3ee805c1062e" providerId="ADAL" clId="{69FA8710-AE7C-406B-B8AF-14258749376D}" dt="2025-02-13T21:24:03.249" v="541" actId="1076"/>
          <ac:spMkLst>
            <pc:docMk/>
            <pc:sldMk cId="3087965852" sldId="1610"/>
            <ac:spMk id="3" creationId="{D82E39A5-23A6-86D2-D1B7-4E82CF949D42}"/>
          </ac:spMkLst>
        </pc:spChg>
        <pc:spChg chg="mod">
          <ac:chgData name="Courteney Munch" userId="56244989-5672-4939-a98e-3ee805c1062e" providerId="ADAL" clId="{69FA8710-AE7C-406B-B8AF-14258749376D}" dt="2025-02-13T21:25:23.792" v="543" actId="14100"/>
          <ac:spMkLst>
            <pc:docMk/>
            <pc:sldMk cId="3087965852" sldId="1610"/>
            <ac:spMk id="53251" creationId="{A50B2798-319B-4D1C-B546-25D855D7E457}"/>
          </ac:spMkLst>
        </pc:spChg>
      </pc:sldChg>
      <pc:sldChg chg="del">
        <pc:chgData name="Courteney Munch" userId="56244989-5672-4939-a98e-3ee805c1062e" providerId="ADAL" clId="{69FA8710-AE7C-406B-B8AF-14258749376D}" dt="2025-02-13T21:24:11.766" v="542" actId="47"/>
        <pc:sldMkLst>
          <pc:docMk/>
          <pc:sldMk cId="516252065" sldId="1611"/>
        </pc:sldMkLst>
      </pc:sldChg>
      <pc:sldChg chg="modSp mod">
        <pc:chgData name="Courteney Munch" userId="56244989-5672-4939-a98e-3ee805c1062e" providerId="ADAL" clId="{69FA8710-AE7C-406B-B8AF-14258749376D}" dt="2025-02-13T21:31:04.564" v="581" actId="255"/>
        <pc:sldMkLst>
          <pc:docMk/>
          <pc:sldMk cId="1022128132" sldId="1612"/>
        </pc:sldMkLst>
        <pc:spChg chg="mod">
          <ac:chgData name="Courteney Munch" userId="56244989-5672-4939-a98e-3ee805c1062e" providerId="ADAL" clId="{69FA8710-AE7C-406B-B8AF-14258749376D}" dt="2025-02-13T21:31:04.564" v="581" actId="255"/>
          <ac:spMkLst>
            <pc:docMk/>
            <pc:sldMk cId="1022128132" sldId="1612"/>
            <ac:spMk id="53251" creationId="{A50B2798-319B-4D1C-B546-25D855D7E457}"/>
          </ac:spMkLst>
        </pc:spChg>
      </pc:sldChg>
      <pc:sldChg chg="ord">
        <pc:chgData name="Courteney Munch" userId="56244989-5672-4939-a98e-3ee805c1062e" providerId="ADAL" clId="{69FA8710-AE7C-406B-B8AF-14258749376D}" dt="2025-02-13T21:31:11.203" v="583"/>
        <pc:sldMkLst>
          <pc:docMk/>
          <pc:sldMk cId="2169795587" sldId="1613"/>
        </pc:sldMkLst>
      </pc:sldChg>
      <pc:sldChg chg="modSp mod">
        <pc:chgData name="Courteney Munch" userId="56244989-5672-4939-a98e-3ee805c1062e" providerId="ADAL" clId="{69FA8710-AE7C-406B-B8AF-14258749376D}" dt="2025-02-13T21:33:01.667" v="585" actId="1076"/>
        <pc:sldMkLst>
          <pc:docMk/>
          <pc:sldMk cId="3471338481" sldId="1618"/>
        </pc:sldMkLst>
        <pc:graphicFrameChg chg="mod">
          <ac:chgData name="Courteney Munch" userId="56244989-5672-4939-a98e-3ee805c1062e" providerId="ADAL" clId="{69FA8710-AE7C-406B-B8AF-14258749376D}" dt="2025-02-13T21:33:01.667" v="585" actId="1076"/>
          <ac:graphicFrameMkLst>
            <pc:docMk/>
            <pc:sldMk cId="3471338481" sldId="1618"/>
            <ac:graphicFrameMk id="4" creationId="{F2441B12-34CC-F8B8-A158-6731C98D7B63}"/>
          </ac:graphicFrameMkLst>
        </pc:graphicFrameChg>
      </pc:sldChg>
      <pc:sldChg chg="add">
        <pc:chgData name="Courteney Munch" userId="56244989-5672-4939-a98e-3ee805c1062e" providerId="ADAL" clId="{69FA8710-AE7C-406B-B8AF-14258749376D}" dt="2025-02-13T18:46:54.450" v="0" actId="2890"/>
        <pc:sldMkLst>
          <pc:docMk/>
          <pc:sldMk cId="161858122" sldId="161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B2C768-C583-4A0C-AE76-6CFC324E2A45}" type="doc">
      <dgm:prSet loTypeId="urn:microsoft.com/office/officeart/2005/8/layout/list1" loCatId="list" qsTypeId="urn:microsoft.com/office/officeart/2005/8/quickstyle/3d3" qsCatId="3D" csTypeId="urn:microsoft.com/office/officeart/2005/8/colors/colorful2" csCatId="colorful" phldr="1"/>
      <dgm:spPr/>
      <dgm:t>
        <a:bodyPr/>
        <a:lstStyle/>
        <a:p>
          <a:endParaRPr lang="en-US"/>
        </a:p>
      </dgm:t>
    </dgm:pt>
    <dgm:pt modelId="{B3D5BE57-53C9-42BC-8195-A6DF65A58E80}">
      <dgm:prSet custT="1"/>
      <dgm:spPr/>
      <dgm:t>
        <a:bodyPr/>
        <a:lstStyle/>
        <a:p>
          <a:pPr algn="l"/>
          <a:r>
            <a:rPr lang="en-US" sz="2600" b="1">
              <a:solidFill>
                <a:schemeClr val="tx1"/>
              </a:solidFill>
              <a:latin typeface="Helios Extended" panose="020B0604020202020204" charset="0"/>
              <a:ea typeface="Lato" panose="020F0502020204030203" pitchFamily="34" charset="0"/>
              <a:cs typeface="Helios Extended" panose="020B0604020202020204" charset="0"/>
            </a:rPr>
            <a:t>Primary Prevention</a:t>
          </a:r>
        </a:p>
      </dgm:t>
    </dgm:pt>
    <dgm:pt modelId="{49E5D3A2-AAF3-4F44-BB49-4C7296FBE1D4}" type="parTrans" cxnId="{6F343887-0E07-41DA-9AB0-3E6437D39E88}">
      <dgm:prSet/>
      <dgm:spPr/>
      <dgm:t>
        <a:bodyPr/>
        <a:lstStyle/>
        <a:p>
          <a:endParaRPr lang="en-US"/>
        </a:p>
      </dgm:t>
    </dgm:pt>
    <dgm:pt modelId="{8FB89B3E-06FB-47A8-A1C3-449656B45EFC}" type="sibTrans" cxnId="{6F343887-0E07-41DA-9AB0-3E6437D39E88}">
      <dgm:prSet phldrT="1" phldr="0"/>
      <dgm:spPr/>
      <dgm:t>
        <a:bodyPr/>
        <a:lstStyle/>
        <a:p>
          <a:endParaRPr lang="en-US"/>
        </a:p>
      </dgm:t>
    </dgm:pt>
    <dgm:pt modelId="{75C2FC34-7573-4CEE-A43B-61D98FC495DE}">
      <dgm:prSet custT="1"/>
      <dgm:spPr/>
      <dgm:t>
        <a:bodyPr/>
        <a:lstStyle/>
        <a:p>
          <a:pPr algn="l"/>
          <a:r>
            <a:rPr lang="en-US" sz="2600" b="1">
              <a:solidFill>
                <a:schemeClr val="tx1"/>
              </a:solidFill>
              <a:latin typeface="Helios Extended" panose="020B0604020202020204" charset="0"/>
              <a:ea typeface="Lato" panose="020F0502020204030203" pitchFamily="34" charset="0"/>
              <a:cs typeface="Helios Extended" panose="020B0604020202020204" charset="0"/>
            </a:rPr>
            <a:t>Secondary Prevention</a:t>
          </a:r>
          <a:endParaRPr lang="en-US" sz="2600" b="1">
            <a:solidFill>
              <a:schemeClr val="tx1"/>
            </a:solidFill>
            <a:latin typeface="Helios Extended" panose="020B0604020202020204" charset="0"/>
            <a:cs typeface="Helios Extended" panose="020B0604020202020204" charset="0"/>
          </a:endParaRPr>
        </a:p>
      </dgm:t>
    </dgm:pt>
    <dgm:pt modelId="{B8E1B0FB-1B68-4557-8299-4D881723163E}" type="parTrans" cxnId="{12C229A1-9F10-4D66-A1FA-38F486A89D1E}">
      <dgm:prSet/>
      <dgm:spPr/>
      <dgm:t>
        <a:bodyPr/>
        <a:lstStyle/>
        <a:p>
          <a:endParaRPr lang="en-US"/>
        </a:p>
      </dgm:t>
    </dgm:pt>
    <dgm:pt modelId="{B3BB4DDC-2F6D-428D-9F9E-36B1D7A10033}" type="sibTrans" cxnId="{12C229A1-9F10-4D66-A1FA-38F486A89D1E}">
      <dgm:prSet phldrT="2" phldr="0"/>
      <dgm:spPr/>
      <dgm:t>
        <a:bodyPr/>
        <a:lstStyle/>
        <a:p>
          <a:endParaRPr lang="en-US"/>
        </a:p>
      </dgm:t>
    </dgm:pt>
    <dgm:pt modelId="{7992EA16-A8F9-45EB-BAEA-37FCC98A7426}">
      <dgm:prSet custT="1"/>
      <dgm:spPr/>
      <dgm:t>
        <a:bodyPr/>
        <a:lstStyle/>
        <a:p>
          <a:pPr algn="l"/>
          <a:r>
            <a:rPr lang="en-US" sz="2600" b="1">
              <a:solidFill>
                <a:schemeClr val="tx1"/>
              </a:solidFill>
              <a:latin typeface="Helios Extended" panose="020B0604020202020204" charset="0"/>
              <a:ea typeface="Lato" panose="020F0502020204030203" pitchFamily="34" charset="0"/>
              <a:cs typeface="Helios Extended" panose="020B0604020202020204" charset="0"/>
            </a:rPr>
            <a:t>Tertiary Prevention</a:t>
          </a:r>
          <a:endParaRPr lang="en-US" sz="2600" b="1">
            <a:solidFill>
              <a:schemeClr val="tx1"/>
            </a:solidFill>
            <a:latin typeface="Helios Extended" panose="020B0604020202020204" charset="0"/>
            <a:cs typeface="Helios Extended" panose="020B0604020202020204" charset="0"/>
          </a:endParaRPr>
        </a:p>
      </dgm:t>
    </dgm:pt>
    <dgm:pt modelId="{99089B11-12F7-4DF4-8759-EC79365F06D2}" type="parTrans" cxnId="{4633A640-4193-44B7-BDE6-83D188D45268}">
      <dgm:prSet/>
      <dgm:spPr/>
      <dgm:t>
        <a:bodyPr/>
        <a:lstStyle/>
        <a:p>
          <a:endParaRPr lang="en-US"/>
        </a:p>
      </dgm:t>
    </dgm:pt>
    <dgm:pt modelId="{A5FA5A71-7297-4BCC-AC2A-D3F47DD9F166}" type="sibTrans" cxnId="{4633A640-4193-44B7-BDE6-83D188D45268}">
      <dgm:prSet phldrT="3" phldr="0"/>
      <dgm:spPr/>
      <dgm:t>
        <a:bodyPr/>
        <a:lstStyle/>
        <a:p>
          <a:endParaRPr lang="en-US"/>
        </a:p>
      </dgm:t>
    </dgm:pt>
    <dgm:pt modelId="{E949EA3B-BA47-416E-8299-19D28323A086}">
      <dgm:prSet/>
      <dgm:spPr/>
      <dgm:t>
        <a:bodyPr/>
        <a:lstStyle/>
        <a:p>
          <a:pPr algn="l"/>
          <a:r>
            <a:rPr lang="en-US">
              <a:solidFill>
                <a:schemeClr val="tx1"/>
              </a:solidFill>
              <a:latin typeface="Helios Extended" panose="020B0604020202020204" charset="0"/>
              <a:cs typeface="Helios Extended" panose="020B0604020202020204" charset="0"/>
            </a:rPr>
            <a:t>Prevent disease or disability</a:t>
          </a:r>
          <a:endParaRPr lang="en-US">
            <a:solidFill>
              <a:schemeClr val="tx1"/>
            </a:solidFill>
            <a:latin typeface="Helios Extended" panose="020B0604020202020204" charset="0"/>
            <a:ea typeface="Lato" panose="020F0502020204030203" pitchFamily="34" charset="0"/>
            <a:cs typeface="Helios Extended" panose="020B0604020202020204" charset="0"/>
          </a:endParaRPr>
        </a:p>
      </dgm:t>
    </dgm:pt>
    <dgm:pt modelId="{CCD4C532-13DA-4996-99E2-0F4F9ED61C49}" type="parTrans" cxnId="{642EB92E-6AA9-4726-8621-F7B630511E06}">
      <dgm:prSet/>
      <dgm:spPr/>
      <dgm:t>
        <a:bodyPr/>
        <a:lstStyle/>
        <a:p>
          <a:endParaRPr lang="en-US"/>
        </a:p>
      </dgm:t>
    </dgm:pt>
    <dgm:pt modelId="{8238E9EF-D532-4A32-A0C5-79CC21DFE0C0}" type="sibTrans" cxnId="{642EB92E-6AA9-4726-8621-F7B630511E06}">
      <dgm:prSet/>
      <dgm:spPr/>
      <dgm:t>
        <a:bodyPr/>
        <a:lstStyle/>
        <a:p>
          <a:endParaRPr lang="en-US"/>
        </a:p>
      </dgm:t>
    </dgm:pt>
    <dgm:pt modelId="{290818FF-288F-4E9D-8A56-9677E2AE49C1}">
      <dgm:prSet/>
      <dgm:spPr/>
      <dgm:t>
        <a:bodyPr/>
        <a:lstStyle/>
        <a:p>
          <a:pPr algn="l"/>
          <a:r>
            <a:rPr lang="en-US">
              <a:solidFill>
                <a:schemeClr val="tx1"/>
              </a:solidFill>
              <a:latin typeface="Helios Extended" panose="020B0604020202020204" charset="0"/>
              <a:cs typeface="Helios Extended" panose="020B0604020202020204" charset="0"/>
            </a:rPr>
            <a:t>Lessen health risks by screening early</a:t>
          </a:r>
        </a:p>
      </dgm:t>
    </dgm:pt>
    <dgm:pt modelId="{C33B3B3D-1EE3-43BC-9E21-DDB0633F7A4D}" type="parTrans" cxnId="{066CA0F8-A7BE-4DAA-BE4A-7E996F7253F4}">
      <dgm:prSet/>
      <dgm:spPr/>
      <dgm:t>
        <a:bodyPr/>
        <a:lstStyle/>
        <a:p>
          <a:endParaRPr lang="en-US"/>
        </a:p>
      </dgm:t>
    </dgm:pt>
    <dgm:pt modelId="{5DD8D51B-6217-45ED-A397-40660993C99C}" type="sibTrans" cxnId="{066CA0F8-A7BE-4DAA-BE4A-7E996F7253F4}">
      <dgm:prSet/>
      <dgm:spPr/>
      <dgm:t>
        <a:bodyPr/>
        <a:lstStyle/>
        <a:p>
          <a:endParaRPr lang="en-US"/>
        </a:p>
      </dgm:t>
    </dgm:pt>
    <dgm:pt modelId="{6C4B1F34-4C95-4A89-BC9D-261617780750}">
      <dgm:prSet/>
      <dgm:spPr/>
      <dgm:t>
        <a:bodyPr/>
        <a:lstStyle/>
        <a:p>
          <a:pPr algn="l"/>
          <a:r>
            <a:rPr lang="en-US">
              <a:solidFill>
                <a:schemeClr val="tx1"/>
              </a:solidFill>
              <a:latin typeface="Helios Extended" panose="020B0604020202020204" charset="0"/>
              <a:cs typeface="Helios Extended" panose="020B0604020202020204" charset="0"/>
            </a:rPr>
            <a:t>Treat or remediate those with diagnosed health conditions</a:t>
          </a:r>
        </a:p>
      </dgm:t>
    </dgm:pt>
    <dgm:pt modelId="{DC49403E-5138-4F88-97E6-2804DA146117}" type="parTrans" cxnId="{55139D31-186F-4F52-ABEA-D52341632CD1}">
      <dgm:prSet/>
      <dgm:spPr/>
      <dgm:t>
        <a:bodyPr/>
        <a:lstStyle/>
        <a:p>
          <a:endParaRPr lang="en-US"/>
        </a:p>
      </dgm:t>
    </dgm:pt>
    <dgm:pt modelId="{265E2801-D240-4F55-8FC0-960702F21C05}" type="sibTrans" cxnId="{55139D31-186F-4F52-ABEA-D52341632CD1}">
      <dgm:prSet/>
      <dgm:spPr/>
      <dgm:t>
        <a:bodyPr/>
        <a:lstStyle/>
        <a:p>
          <a:endParaRPr lang="en-US"/>
        </a:p>
      </dgm:t>
    </dgm:pt>
    <dgm:pt modelId="{5ADC9FEE-3D46-41AB-AA50-7A75C06DBE68}" type="pres">
      <dgm:prSet presAssocID="{2AB2C768-C583-4A0C-AE76-6CFC324E2A45}" presName="linear" presStyleCnt="0">
        <dgm:presLayoutVars>
          <dgm:dir/>
          <dgm:animLvl val="lvl"/>
          <dgm:resizeHandles val="exact"/>
        </dgm:presLayoutVars>
      </dgm:prSet>
      <dgm:spPr/>
    </dgm:pt>
    <dgm:pt modelId="{85377174-BC73-4158-9AD3-45D3E45DB8D1}" type="pres">
      <dgm:prSet presAssocID="{B3D5BE57-53C9-42BC-8195-A6DF65A58E80}" presName="parentLin" presStyleCnt="0"/>
      <dgm:spPr/>
    </dgm:pt>
    <dgm:pt modelId="{7DE737BE-54AA-4469-A296-94FB081D1CC4}" type="pres">
      <dgm:prSet presAssocID="{B3D5BE57-53C9-42BC-8195-A6DF65A58E80}" presName="parentLeftMargin" presStyleLbl="node1" presStyleIdx="0" presStyleCnt="3"/>
      <dgm:spPr/>
    </dgm:pt>
    <dgm:pt modelId="{CBD88526-F92B-481C-86A7-A63013D484E7}" type="pres">
      <dgm:prSet presAssocID="{B3D5BE57-53C9-42BC-8195-A6DF65A58E80}" presName="parentText" presStyleLbl="node1" presStyleIdx="0" presStyleCnt="3">
        <dgm:presLayoutVars>
          <dgm:chMax val="0"/>
          <dgm:bulletEnabled val="1"/>
        </dgm:presLayoutVars>
      </dgm:prSet>
      <dgm:spPr/>
    </dgm:pt>
    <dgm:pt modelId="{DABD055F-A9D6-488C-AC41-E32BF24E904D}" type="pres">
      <dgm:prSet presAssocID="{B3D5BE57-53C9-42BC-8195-A6DF65A58E80}" presName="negativeSpace" presStyleCnt="0"/>
      <dgm:spPr/>
    </dgm:pt>
    <dgm:pt modelId="{20923F6D-E2EF-441D-A87C-B49C8D7181BB}" type="pres">
      <dgm:prSet presAssocID="{B3D5BE57-53C9-42BC-8195-A6DF65A58E80}" presName="childText" presStyleLbl="conFgAcc1" presStyleIdx="0" presStyleCnt="3" custLinFactNeighborY="-6754">
        <dgm:presLayoutVars>
          <dgm:bulletEnabled val="1"/>
        </dgm:presLayoutVars>
      </dgm:prSet>
      <dgm:spPr/>
    </dgm:pt>
    <dgm:pt modelId="{6E577DC1-FCDF-4046-AEED-7D673F47E6D2}" type="pres">
      <dgm:prSet presAssocID="{8FB89B3E-06FB-47A8-A1C3-449656B45EFC}" presName="spaceBetweenRectangles" presStyleCnt="0"/>
      <dgm:spPr/>
    </dgm:pt>
    <dgm:pt modelId="{7169F5D5-7E66-4D39-9CE2-E8B20386CF92}" type="pres">
      <dgm:prSet presAssocID="{75C2FC34-7573-4CEE-A43B-61D98FC495DE}" presName="parentLin" presStyleCnt="0"/>
      <dgm:spPr/>
    </dgm:pt>
    <dgm:pt modelId="{0FEF16E8-F4F4-432D-BD64-12FACF55D89E}" type="pres">
      <dgm:prSet presAssocID="{75C2FC34-7573-4CEE-A43B-61D98FC495DE}" presName="parentLeftMargin" presStyleLbl="node1" presStyleIdx="0" presStyleCnt="3"/>
      <dgm:spPr/>
    </dgm:pt>
    <dgm:pt modelId="{0F305F72-EA82-4CD7-9294-33EA73A830FA}" type="pres">
      <dgm:prSet presAssocID="{75C2FC34-7573-4CEE-A43B-61D98FC495DE}" presName="parentText" presStyleLbl="node1" presStyleIdx="1" presStyleCnt="3">
        <dgm:presLayoutVars>
          <dgm:chMax val="0"/>
          <dgm:bulletEnabled val="1"/>
        </dgm:presLayoutVars>
      </dgm:prSet>
      <dgm:spPr/>
    </dgm:pt>
    <dgm:pt modelId="{68558DFF-7D4A-466D-A125-82CA1D88D530}" type="pres">
      <dgm:prSet presAssocID="{75C2FC34-7573-4CEE-A43B-61D98FC495DE}" presName="negativeSpace" presStyleCnt="0"/>
      <dgm:spPr/>
    </dgm:pt>
    <dgm:pt modelId="{E05A6210-61E0-43E1-895C-F5B82D654364}" type="pres">
      <dgm:prSet presAssocID="{75C2FC34-7573-4CEE-A43B-61D98FC495DE}" presName="childText" presStyleLbl="conFgAcc1" presStyleIdx="1" presStyleCnt="3">
        <dgm:presLayoutVars>
          <dgm:bulletEnabled val="1"/>
        </dgm:presLayoutVars>
      </dgm:prSet>
      <dgm:spPr/>
    </dgm:pt>
    <dgm:pt modelId="{D6F2CF49-D44E-42E8-8FA7-D1DB4B10014A}" type="pres">
      <dgm:prSet presAssocID="{B3BB4DDC-2F6D-428D-9F9E-36B1D7A10033}" presName="spaceBetweenRectangles" presStyleCnt="0"/>
      <dgm:spPr/>
    </dgm:pt>
    <dgm:pt modelId="{AE0569A4-1554-410F-ABD7-1FE7C4826760}" type="pres">
      <dgm:prSet presAssocID="{7992EA16-A8F9-45EB-BAEA-37FCC98A7426}" presName="parentLin" presStyleCnt="0"/>
      <dgm:spPr/>
    </dgm:pt>
    <dgm:pt modelId="{078FF46B-67BB-487E-B25C-9EC500DA5396}" type="pres">
      <dgm:prSet presAssocID="{7992EA16-A8F9-45EB-BAEA-37FCC98A7426}" presName="parentLeftMargin" presStyleLbl="node1" presStyleIdx="1" presStyleCnt="3"/>
      <dgm:spPr/>
    </dgm:pt>
    <dgm:pt modelId="{100EDF3D-B57D-436B-8FCD-76158782E203}" type="pres">
      <dgm:prSet presAssocID="{7992EA16-A8F9-45EB-BAEA-37FCC98A7426}" presName="parentText" presStyleLbl="node1" presStyleIdx="2" presStyleCnt="3">
        <dgm:presLayoutVars>
          <dgm:chMax val="0"/>
          <dgm:bulletEnabled val="1"/>
        </dgm:presLayoutVars>
      </dgm:prSet>
      <dgm:spPr/>
    </dgm:pt>
    <dgm:pt modelId="{7A2B83FE-F0EE-4CC0-82B4-103401CE3D43}" type="pres">
      <dgm:prSet presAssocID="{7992EA16-A8F9-45EB-BAEA-37FCC98A7426}" presName="negativeSpace" presStyleCnt="0"/>
      <dgm:spPr/>
    </dgm:pt>
    <dgm:pt modelId="{F70CDB47-EA3A-41D3-AA68-E62E4A4EA00E}" type="pres">
      <dgm:prSet presAssocID="{7992EA16-A8F9-45EB-BAEA-37FCC98A7426}" presName="childText" presStyleLbl="conFgAcc1" presStyleIdx="2" presStyleCnt="3">
        <dgm:presLayoutVars>
          <dgm:bulletEnabled val="1"/>
        </dgm:presLayoutVars>
      </dgm:prSet>
      <dgm:spPr/>
    </dgm:pt>
  </dgm:ptLst>
  <dgm:cxnLst>
    <dgm:cxn modelId="{E7CA4912-A991-470E-B983-0DCE49B53A62}" type="presOf" srcId="{B3D5BE57-53C9-42BC-8195-A6DF65A58E80}" destId="{7DE737BE-54AA-4469-A296-94FB081D1CC4}" srcOrd="0" destOrd="0" presId="urn:microsoft.com/office/officeart/2005/8/layout/list1"/>
    <dgm:cxn modelId="{49527E1C-89C0-4494-9878-9A8C36B17612}" type="presOf" srcId="{2AB2C768-C583-4A0C-AE76-6CFC324E2A45}" destId="{5ADC9FEE-3D46-41AB-AA50-7A75C06DBE68}" srcOrd="0" destOrd="0" presId="urn:microsoft.com/office/officeart/2005/8/layout/list1"/>
    <dgm:cxn modelId="{642EB92E-6AA9-4726-8621-F7B630511E06}" srcId="{B3D5BE57-53C9-42BC-8195-A6DF65A58E80}" destId="{E949EA3B-BA47-416E-8299-19D28323A086}" srcOrd="0" destOrd="0" parTransId="{CCD4C532-13DA-4996-99E2-0F4F9ED61C49}" sibTransId="{8238E9EF-D532-4A32-A0C5-79CC21DFE0C0}"/>
    <dgm:cxn modelId="{55139D31-186F-4F52-ABEA-D52341632CD1}" srcId="{7992EA16-A8F9-45EB-BAEA-37FCC98A7426}" destId="{6C4B1F34-4C95-4A89-BC9D-261617780750}" srcOrd="0" destOrd="0" parTransId="{DC49403E-5138-4F88-97E6-2804DA146117}" sibTransId="{265E2801-D240-4F55-8FC0-960702F21C05}"/>
    <dgm:cxn modelId="{1025A03E-0779-4A95-BA2D-C71A07BBC119}" type="presOf" srcId="{290818FF-288F-4E9D-8A56-9677E2AE49C1}" destId="{E05A6210-61E0-43E1-895C-F5B82D654364}" srcOrd="0" destOrd="0" presId="urn:microsoft.com/office/officeart/2005/8/layout/list1"/>
    <dgm:cxn modelId="{4633A640-4193-44B7-BDE6-83D188D45268}" srcId="{2AB2C768-C583-4A0C-AE76-6CFC324E2A45}" destId="{7992EA16-A8F9-45EB-BAEA-37FCC98A7426}" srcOrd="2" destOrd="0" parTransId="{99089B11-12F7-4DF4-8759-EC79365F06D2}" sibTransId="{A5FA5A71-7297-4BCC-AC2A-D3F47DD9F166}"/>
    <dgm:cxn modelId="{6F343887-0E07-41DA-9AB0-3E6437D39E88}" srcId="{2AB2C768-C583-4A0C-AE76-6CFC324E2A45}" destId="{B3D5BE57-53C9-42BC-8195-A6DF65A58E80}" srcOrd="0" destOrd="0" parTransId="{49E5D3A2-AAF3-4F44-BB49-4C7296FBE1D4}" sibTransId="{8FB89B3E-06FB-47A8-A1C3-449656B45EFC}"/>
    <dgm:cxn modelId="{E9767194-1E54-4362-9F08-7E09A4804856}" type="presOf" srcId="{7992EA16-A8F9-45EB-BAEA-37FCC98A7426}" destId="{100EDF3D-B57D-436B-8FCD-76158782E203}" srcOrd="1" destOrd="0" presId="urn:microsoft.com/office/officeart/2005/8/layout/list1"/>
    <dgm:cxn modelId="{5B94E59E-3D3B-4612-A321-4F43E1EFE90A}" type="presOf" srcId="{E949EA3B-BA47-416E-8299-19D28323A086}" destId="{20923F6D-E2EF-441D-A87C-B49C8D7181BB}" srcOrd="0" destOrd="0" presId="urn:microsoft.com/office/officeart/2005/8/layout/list1"/>
    <dgm:cxn modelId="{12C229A1-9F10-4D66-A1FA-38F486A89D1E}" srcId="{2AB2C768-C583-4A0C-AE76-6CFC324E2A45}" destId="{75C2FC34-7573-4CEE-A43B-61D98FC495DE}" srcOrd="1" destOrd="0" parTransId="{B8E1B0FB-1B68-4557-8299-4D881723163E}" sibTransId="{B3BB4DDC-2F6D-428D-9F9E-36B1D7A10033}"/>
    <dgm:cxn modelId="{58CFF7B1-C178-4BC0-96C1-9D2AEA843B1B}" type="presOf" srcId="{75C2FC34-7573-4CEE-A43B-61D98FC495DE}" destId="{0F305F72-EA82-4CD7-9294-33EA73A830FA}" srcOrd="1" destOrd="0" presId="urn:microsoft.com/office/officeart/2005/8/layout/list1"/>
    <dgm:cxn modelId="{AAC7D7B2-1998-41CB-B960-E3CA8A7152E5}" type="presOf" srcId="{7992EA16-A8F9-45EB-BAEA-37FCC98A7426}" destId="{078FF46B-67BB-487E-B25C-9EC500DA5396}" srcOrd="0" destOrd="0" presId="urn:microsoft.com/office/officeart/2005/8/layout/list1"/>
    <dgm:cxn modelId="{69496CBA-0143-425A-969A-584B144B5948}" type="presOf" srcId="{B3D5BE57-53C9-42BC-8195-A6DF65A58E80}" destId="{CBD88526-F92B-481C-86A7-A63013D484E7}" srcOrd="1" destOrd="0" presId="urn:microsoft.com/office/officeart/2005/8/layout/list1"/>
    <dgm:cxn modelId="{B8C8B5BE-ABBE-442A-83E4-EC86E75BEA8B}" type="presOf" srcId="{6C4B1F34-4C95-4A89-BC9D-261617780750}" destId="{F70CDB47-EA3A-41D3-AA68-E62E4A4EA00E}" srcOrd="0" destOrd="0" presId="urn:microsoft.com/office/officeart/2005/8/layout/list1"/>
    <dgm:cxn modelId="{1353A9D3-AE50-4E56-994F-30B1238844E3}" type="presOf" srcId="{75C2FC34-7573-4CEE-A43B-61D98FC495DE}" destId="{0FEF16E8-F4F4-432D-BD64-12FACF55D89E}" srcOrd="0" destOrd="0" presId="urn:microsoft.com/office/officeart/2005/8/layout/list1"/>
    <dgm:cxn modelId="{066CA0F8-A7BE-4DAA-BE4A-7E996F7253F4}" srcId="{75C2FC34-7573-4CEE-A43B-61D98FC495DE}" destId="{290818FF-288F-4E9D-8A56-9677E2AE49C1}" srcOrd="0" destOrd="0" parTransId="{C33B3B3D-1EE3-43BC-9E21-DDB0633F7A4D}" sibTransId="{5DD8D51B-6217-45ED-A397-40660993C99C}"/>
    <dgm:cxn modelId="{49B0DE40-383F-4EAE-8B81-91EEECC90832}" type="presParOf" srcId="{5ADC9FEE-3D46-41AB-AA50-7A75C06DBE68}" destId="{85377174-BC73-4158-9AD3-45D3E45DB8D1}" srcOrd="0" destOrd="0" presId="urn:microsoft.com/office/officeart/2005/8/layout/list1"/>
    <dgm:cxn modelId="{CD759F26-58BD-442A-8D29-5044F3346D94}" type="presParOf" srcId="{85377174-BC73-4158-9AD3-45D3E45DB8D1}" destId="{7DE737BE-54AA-4469-A296-94FB081D1CC4}" srcOrd="0" destOrd="0" presId="urn:microsoft.com/office/officeart/2005/8/layout/list1"/>
    <dgm:cxn modelId="{B86C67F6-011E-4F30-86F3-6EC8C84EF4EF}" type="presParOf" srcId="{85377174-BC73-4158-9AD3-45D3E45DB8D1}" destId="{CBD88526-F92B-481C-86A7-A63013D484E7}" srcOrd="1" destOrd="0" presId="urn:microsoft.com/office/officeart/2005/8/layout/list1"/>
    <dgm:cxn modelId="{EA544CDD-7F3E-4181-AAB9-6010E6416ECC}" type="presParOf" srcId="{5ADC9FEE-3D46-41AB-AA50-7A75C06DBE68}" destId="{DABD055F-A9D6-488C-AC41-E32BF24E904D}" srcOrd="1" destOrd="0" presId="urn:microsoft.com/office/officeart/2005/8/layout/list1"/>
    <dgm:cxn modelId="{EDAB138F-EA15-4313-9A57-B8DCE0F3634A}" type="presParOf" srcId="{5ADC9FEE-3D46-41AB-AA50-7A75C06DBE68}" destId="{20923F6D-E2EF-441D-A87C-B49C8D7181BB}" srcOrd="2" destOrd="0" presId="urn:microsoft.com/office/officeart/2005/8/layout/list1"/>
    <dgm:cxn modelId="{C06540E3-A9AF-4A65-ABC6-015507716181}" type="presParOf" srcId="{5ADC9FEE-3D46-41AB-AA50-7A75C06DBE68}" destId="{6E577DC1-FCDF-4046-AEED-7D673F47E6D2}" srcOrd="3" destOrd="0" presId="urn:microsoft.com/office/officeart/2005/8/layout/list1"/>
    <dgm:cxn modelId="{B7E21511-2D72-4FAF-9BFE-ADE12C893DD4}" type="presParOf" srcId="{5ADC9FEE-3D46-41AB-AA50-7A75C06DBE68}" destId="{7169F5D5-7E66-4D39-9CE2-E8B20386CF92}" srcOrd="4" destOrd="0" presId="urn:microsoft.com/office/officeart/2005/8/layout/list1"/>
    <dgm:cxn modelId="{841FBF42-8BE3-4283-8CFC-C232469C1232}" type="presParOf" srcId="{7169F5D5-7E66-4D39-9CE2-E8B20386CF92}" destId="{0FEF16E8-F4F4-432D-BD64-12FACF55D89E}" srcOrd="0" destOrd="0" presId="urn:microsoft.com/office/officeart/2005/8/layout/list1"/>
    <dgm:cxn modelId="{D285BF2A-3DF0-441C-BC73-BAAD882113EE}" type="presParOf" srcId="{7169F5D5-7E66-4D39-9CE2-E8B20386CF92}" destId="{0F305F72-EA82-4CD7-9294-33EA73A830FA}" srcOrd="1" destOrd="0" presId="urn:microsoft.com/office/officeart/2005/8/layout/list1"/>
    <dgm:cxn modelId="{517A4761-3C5E-4F43-909D-C752DDC22D0D}" type="presParOf" srcId="{5ADC9FEE-3D46-41AB-AA50-7A75C06DBE68}" destId="{68558DFF-7D4A-466D-A125-82CA1D88D530}" srcOrd="5" destOrd="0" presId="urn:microsoft.com/office/officeart/2005/8/layout/list1"/>
    <dgm:cxn modelId="{4A6CFA48-CD94-42E6-8472-1C19863F62DA}" type="presParOf" srcId="{5ADC9FEE-3D46-41AB-AA50-7A75C06DBE68}" destId="{E05A6210-61E0-43E1-895C-F5B82D654364}" srcOrd="6" destOrd="0" presId="urn:microsoft.com/office/officeart/2005/8/layout/list1"/>
    <dgm:cxn modelId="{0DE65791-F3B8-4A70-9CE5-50353BD39975}" type="presParOf" srcId="{5ADC9FEE-3D46-41AB-AA50-7A75C06DBE68}" destId="{D6F2CF49-D44E-42E8-8FA7-D1DB4B10014A}" srcOrd="7" destOrd="0" presId="urn:microsoft.com/office/officeart/2005/8/layout/list1"/>
    <dgm:cxn modelId="{7F8265A5-7E85-40A6-9ECE-6F8B2E788AE0}" type="presParOf" srcId="{5ADC9FEE-3D46-41AB-AA50-7A75C06DBE68}" destId="{AE0569A4-1554-410F-ABD7-1FE7C4826760}" srcOrd="8" destOrd="0" presId="urn:microsoft.com/office/officeart/2005/8/layout/list1"/>
    <dgm:cxn modelId="{48A2421B-4A14-4F7C-B9E1-1D74F19D328F}" type="presParOf" srcId="{AE0569A4-1554-410F-ABD7-1FE7C4826760}" destId="{078FF46B-67BB-487E-B25C-9EC500DA5396}" srcOrd="0" destOrd="0" presId="urn:microsoft.com/office/officeart/2005/8/layout/list1"/>
    <dgm:cxn modelId="{E5B6B4D0-B070-4B89-9E92-83AD55089F2F}" type="presParOf" srcId="{AE0569A4-1554-410F-ABD7-1FE7C4826760}" destId="{100EDF3D-B57D-436B-8FCD-76158782E203}" srcOrd="1" destOrd="0" presId="urn:microsoft.com/office/officeart/2005/8/layout/list1"/>
    <dgm:cxn modelId="{79FD5D0A-1934-4EA5-B5AE-68FCFBE848FB}" type="presParOf" srcId="{5ADC9FEE-3D46-41AB-AA50-7A75C06DBE68}" destId="{7A2B83FE-F0EE-4CC0-82B4-103401CE3D43}" srcOrd="9" destOrd="0" presId="urn:microsoft.com/office/officeart/2005/8/layout/list1"/>
    <dgm:cxn modelId="{A62B09A6-3FAA-4098-B6D2-0CF96C10F3F6}" type="presParOf" srcId="{5ADC9FEE-3D46-41AB-AA50-7A75C06DBE68}" destId="{F70CDB47-EA3A-41D3-AA68-E62E4A4EA00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5625AA6-6281-46A4-8325-DDA80EB60C8D}" type="doc">
      <dgm:prSet loTypeId="urn:microsoft.com/office/officeart/2005/8/layout/matrix1" loCatId="matrix" qsTypeId="urn:microsoft.com/office/officeart/2005/8/quickstyle/simple1" qsCatId="simple" csTypeId="urn:microsoft.com/office/officeart/2005/8/colors/accent4_3" csCatId="accent4" phldr="1"/>
      <dgm:spPr/>
      <dgm:t>
        <a:bodyPr/>
        <a:lstStyle/>
        <a:p>
          <a:endParaRPr lang="en-CA"/>
        </a:p>
      </dgm:t>
    </dgm:pt>
    <dgm:pt modelId="{44D558A6-A1C7-4C95-959C-9275AB664952}">
      <dgm:prSet phldrT="[Text]" custT="1"/>
      <dgm:spPr/>
      <dgm:t>
        <a:bodyPr/>
        <a:lstStyle/>
        <a:p>
          <a:r>
            <a:rPr lang="en-US" altLang="en-US" sz="3200"/>
            <a:t>SPECIALIZED GERIATRIC SERVICES</a:t>
          </a:r>
          <a:endParaRPr lang="en-CA" sz="3200"/>
        </a:p>
      </dgm:t>
    </dgm:pt>
    <dgm:pt modelId="{9D4CF22A-7F9B-4BE3-9CF2-29F4959208B0}" type="parTrans" cxnId="{3D367BAC-6D37-4DFF-BA7F-751A229018E4}">
      <dgm:prSet/>
      <dgm:spPr/>
      <dgm:t>
        <a:bodyPr/>
        <a:lstStyle/>
        <a:p>
          <a:endParaRPr lang="en-CA"/>
        </a:p>
      </dgm:t>
    </dgm:pt>
    <dgm:pt modelId="{0020F39E-A229-44FE-8A05-37BCE0745E8C}" type="sibTrans" cxnId="{3D367BAC-6D37-4DFF-BA7F-751A229018E4}">
      <dgm:prSet/>
      <dgm:spPr/>
      <dgm:t>
        <a:bodyPr/>
        <a:lstStyle/>
        <a:p>
          <a:endParaRPr lang="en-CA"/>
        </a:p>
      </dgm:t>
    </dgm:pt>
    <dgm:pt modelId="{25CD4A88-B9F3-4438-9263-42ACFA321A91}">
      <dgm:prSet phldrT="[Text]" custT="1"/>
      <dgm:spPr/>
      <dgm:t>
        <a:bodyPr/>
        <a:lstStyle/>
        <a:p>
          <a:r>
            <a:rPr lang="en-US" altLang="en-US" sz="2800" b="1" dirty="0">
              <a:solidFill>
                <a:srgbClr val="000000"/>
              </a:solidFill>
              <a:latin typeface="Calibri"/>
              <a:cs typeface="Calibri"/>
            </a:rPr>
            <a:t>Home</a:t>
          </a:r>
        </a:p>
        <a:p>
          <a:r>
            <a:rPr lang="en-US" altLang="en-US" sz="2400" dirty="0">
              <a:latin typeface="Calibri"/>
              <a:cs typeface="Calibri"/>
            </a:rPr>
            <a:t>Geriatric Assessment Outreach Teams</a:t>
          </a:r>
          <a:endParaRPr lang="en-CA" sz="2400" dirty="0">
            <a:latin typeface="Calibri"/>
            <a:cs typeface="Calibri"/>
          </a:endParaRPr>
        </a:p>
      </dgm:t>
    </dgm:pt>
    <dgm:pt modelId="{05F21601-868D-4687-932F-686DC289ACBD}" type="parTrans" cxnId="{45C5CFFD-DF4F-46CB-9BF9-8EFDC02CA998}">
      <dgm:prSet/>
      <dgm:spPr/>
      <dgm:t>
        <a:bodyPr/>
        <a:lstStyle/>
        <a:p>
          <a:endParaRPr lang="en-CA"/>
        </a:p>
      </dgm:t>
    </dgm:pt>
    <dgm:pt modelId="{A880FD5A-0E4F-49D3-B076-A69F903CFF0A}" type="sibTrans" cxnId="{45C5CFFD-DF4F-46CB-9BF9-8EFDC02CA998}">
      <dgm:prSet/>
      <dgm:spPr/>
      <dgm:t>
        <a:bodyPr/>
        <a:lstStyle/>
        <a:p>
          <a:endParaRPr lang="en-CA"/>
        </a:p>
      </dgm:t>
    </dgm:pt>
    <dgm:pt modelId="{E2A44F87-8EBA-46CD-9DBA-9F42E17C3FB1}">
      <dgm:prSet phldrT="[Text]" custT="1"/>
      <dgm:spPr/>
      <dgm:t>
        <a:bodyPr/>
        <a:lstStyle/>
        <a:p>
          <a:r>
            <a:rPr lang="en-US" altLang="en-US" sz="2800" b="1" dirty="0">
              <a:solidFill>
                <a:srgbClr val="000000"/>
              </a:solidFill>
              <a:latin typeface="Calibri"/>
              <a:cs typeface="Calibri"/>
            </a:rPr>
            <a:t>Community</a:t>
          </a:r>
        </a:p>
        <a:p>
          <a:r>
            <a:rPr lang="en-US" altLang="en-US" sz="2400" dirty="0">
              <a:latin typeface="Calibri"/>
              <a:cs typeface="Calibri"/>
            </a:rPr>
            <a:t>Geriatrician Clinics</a:t>
          </a:r>
        </a:p>
        <a:p>
          <a:r>
            <a:rPr lang="en-US" altLang="en-US" sz="2400" dirty="0">
              <a:latin typeface="Calibri"/>
              <a:cs typeface="Calibri"/>
            </a:rPr>
            <a:t>Geriatric Day Hospitals</a:t>
          </a:r>
          <a:endParaRPr lang="en-CA" sz="2400" dirty="0">
            <a:latin typeface="Calibri"/>
            <a:cs typeface="Calibri"/>
          </a:endParaRPr>
        </a:p>
      </dgm:t>
    </dgm:pt>
    <dgm:pt modelId="{ACA622C7-AFFB-4A28-BF92-F9DDF713E944}" type="parTrans" cxnId="{112603A7-D3D5-4B56-89C9-6B1952EF2181}">
      <dgm:prSet/>
      <dgm:spPr/>
      <dgm:t>
        <a:bodyPr/>
        <a:lstStyle/>
        <a:p>
          <a:endParaRPr lang="en-CA"/>
        </a:p>
      </dgm:t>
    </dgm:pt>
    <dgm:pt modelId="{285A3062-159E-4C1C-BAC1-E931F9193F59}" type="sibTrans" cxnId="{112603A7-D3D5-4B56-89C9-6B1952EF2181}">
      <dgm:prSet/>
      <dgm:spPr/>
      <dgm:t>
        <a:bodyPr/>
        <a:lstStyle/>
        <a:p>
          <a:endParaRPr lang="en-CA"/>
        </a:p>
      </dgm:t>
    </dgm:pt>
    <dgm:pt modelId="{121440FE-BA00-43C4-A079-0526AF175880}">
      <dgm:prSet phldrT="[Text]" custT="1"/>
      <dgm:spPr/>
      <dgm:t>
        <a:bodyPr/>
        <a:lstStyle/>
        <a:p>
          <a:r>
            <a:rPr lang="en-US" altLang="en-US" sz="2800" b="1" dirty="0">
              <a:solidFill>
                <a:srgbClr val="000000"/>
              </a:solidFill>
              <a:latin typeface="Calibri"/>
              <a:cs typeface="Calibri"/>
            </a:rPr>
            <a:t>Emergency Department</a:t>
          </a:r>
        </a:p>
        <a:p>
          <a:r>
            <a:rPr lang="en-US" altLang="en-US" sz="2400" dirty="0">
              <a:latin typeface="Calibri"/>
              <a:cs typeface="Calibri"/>
            </a:rPr>
            <a:t>Geriatric Emergency Management Programs (GEM)</a:t>
          </a:r>
          <a:endParaRPr lang="en-CA" sz="2400" dirty="0">
            <a:latin typeface="Calibri"/>
            <a:cs typeface="Calibri"/>
          </a:endParaRPr>
        </a:p>
      </dgm:t>
    </dgm:pt>
    <dgm:pt modelId="{F68133E2-7ED6-46E8-A9E3-EEE49BCB27E1}" type="parTrans" cxnId="{1C7824EB-9184-40BE-8ED5-80BAEE510F44}">
      <dgm:prSet/>
      <dgm:spPr/>
      <dgm:t>
        <a:bodyPr/>
        <a:lstStyle/>
        <a:p>
          <a:endParaRPr lang="en-CA"/>
        </a:p>
      </dgm:t>
    </dgm:pt>
    <dgm:pt modelId="{A5E3644C-CA3A-47E9-B736-579FEF222104}" type="sibTrans" cxnId="{1C7824EB-9184-40BE-8ED5-80BAEE510F44}">
      <dgm:prSet/>
      <dgm:spPr/>
      <dgm:t>
        <a:bodyPr/>
        <a:lstStyle/>
        <a:p>
          <a:endParaRPr lang="en-CA"/>
        </a:p>
      </dgm:t>
    </dgm:pt>
    <dgm:pt modelId="{EFBCC202-BD73-42D4-9167-B248DD8C47EC}">
      <dgm:prSet phldrT="[Text]" custT="1"/>
      <dgm:spPr/>
      <dgm:t>
        <a:bodyPr/>
        <a:lstStyle/>
        <a:p>
          <a:r>
            <a:rPr lang="en-US" altLang="en-US" sz="2600" b="1" dirty="0">
              <a:solidFill>
                <a:srgbClr val="000000"/>
              </a:solidFill>
              <a:latin typeface="Calibri"/>
              <a:cs typeface="Calibri"/>
            </a:rPr>
            <a:t>Hospital</a:t>
          </a:r>
        </a:p>
        <a:p>
          <a:r>
            <a:rPr lang="en-US" altLang="en-US" sz="2400" dirty="0">
              <a:latin typeface="Calibri" panose="020F0502020204030204" pitchFamily="34" charset="0"/>
            </a:rPr>
            <a:t>Geriatric Consultations</a:t>
          </a:r>
          <a:endParaRPr lang="en-US" altLang="en-US" sz="2400" dirty="0">
            <a:latin typeface="Calibri"/>
            <a:cs typeface="Calibri"/>
          </a:endParaRPr>
        </a:p>
        <a:p>
          <a:r>
            <a:rPr lang="en-US" altLang="en-US" sz="2400" dirty="0" err="1">
              <a:latin typeface="Calibri"/>
              <a:cs typeface="Calibri"/>
            </a:rPr>
            <a:t>Inpt</a:t>
          </a:r>
          <a:r>
            <a:rPr lang="en-US" altLang="en-US" sz="2400" dirty="0">
              <a:latin typeface="Calibri"/>
              <a:cs typeface="Calibri"/>
            </a:rPr>
            <a:t> Geriatric Assessment Units</a:t>
          </a:r>
        </a:p>
        <a:p>
          <a:r>
            <a:rPr lang="en-US" altLang="en-US" sz="2400" dirty="0" err="1">
              <a:latin typeface="Calibri"/>
              <a:cs typeface="Calibri"/>
            </a:rPr>
            <a:t>Inpt</a:t>
          </a:r>
          <a:r>
            <a:rPr lang="en-US" altLang="en-US" sz="2400" dirty="0">
              <a:latin typeface="Calibri"/>
              <a:cs typeface="Calibri"/>
            </a:rPr>
            <a:t> Geriatric Rehabilitation Program</a:t>
          </a:r>
          <a:endParaRPr lang="en-CA" sz="2400" dirty="0">
            <a:latin typeface="Calibri"/>
            <a:cs typeface="Calibri"/>
          </a:endParaRPr>
        </a:p>
      </dgm:t>
    </dgm:pt>
    <dgm:pt modelId="{F9260009-911D-4F9B-90B4-65F6E052DCEB}" type="parTrans" cxnId="{8117055F-65A7-4C0D-B37F-F92021DE9289}">
      <dgm:prSet/>
      <dgm:spPr/>
      <dgm:t>
        <a:bodyPr/>
        <a:lstStyle/>
        <a:p>
          <a:endParaRPr lang="en-CA"/>
        </a:p>
      </dgm:t>
    </dgm:pt>
    <dgm:pt modelId="{1340D2F1-2843-4AAA-B693-4652BD9EE850}" type="sibTrans" cxnId="{8117055F-65A7-4C0D-B37F-F92021DE9289}">
      <dgm:prSet/>
      <dgm:spPr/>
      <dgm:t>
        <a:bodyPr/>
        <a:lstStyle/>
        <a:p>
          <a:endParaRPr lang="en-CA"/>
        </a:p>
      </dgm:t>
    </dgm:pt>
    <dgm:pt modelId="{56EA1B27-5259-4F16-8EFA-76C3A1B1B602}" type="pres">
      <dgm:prSet presAssocID="{F5625AA6-6281-46A4-8325-DDA80EB60C8D}" presName="diagram" presStyleCnt="0">
        <dgm:presLayoutVars>
          <dgm:chMax val="1"/>
          <dgm:dir/>
          <dgm:animLvl val="ctr"/>
          <dgm:resizeHandles val="exact"/>
        </dgm:presLayoutVars>
      </dgm:prSet>
      <dgm:spPr/>
    </dgm:pt>
    <dgm:pt modelId="{A52EBF35-7832-4B61-AB50-5F3B4A59AA56}" type="pres">
      <dgm:prSet presAssocID="{F5625AA6-6281-46A4-8325-DDA80EB60C8D}" presName="matrix" presStyleCnt="0"/>
      <dgm:spPr/>
    </dgm:pt>
    <dgm:pt modelId="{9150F152-BF14-4624-9A6E-B4477154C0EE}" type="pres">
      <dgm:prSet presAssocID="{F5625AA6-6281-46A4-8325-DDA80EB60C8D}" presName="tile1" presStyleLbl="node1" presStyleIdx="0" presStyleCnt="4"/>
      <dgm:spPr/>
    </dgm:pt>
    <dgm:pt modelId="{9CF70063-C6D2-4FD2-932D-EA9C13481311}" type="pres">
      <dgm:prSet presAssocID="{F5625AA6-6281-46A4-8325-DDA80EB60C8D}" presName="tile1text" presStyleLbl="node1" presStyleIdx="0" presStyleCnt="4">
        <dgm:presLayoutVars>
          <dgm:chMax val="0"/>
          <dgm:chPref val="0"/>
          <dgm:bulletEnabled val="1"/>
        </dgm:presLayoutVars>
      </dgm:prSet>
      <dgm:spPr/>
    </dgm:pt>
    <dgm:pt modelId="{9CE222E0-5EE8-401A-B5F3-AF242FF3D5FE}" type="pres">
      <dgm:prSet presAssocID="{F5625AA6-6281-46A4-8325-DDA80EB60C8D}" presName="tile2" presStyleLbl="node1" presStyleIdx="1" presStyleCnt="4"/>
      <dgm:spPr/>
    </dgm:pt>
    <dgm:pt modelId="{813B048D-A5D4-460C-8D0F-D54507438AE3}" type="pres">
      <dgm:prSet presAssocID="{F5625AA6-6281-46A4-8325-DDA80EB60C8D}" presName="tile2text" presStyleLbl="node1" presStyleIdx="1" presStyleCnt="4">
        <dgm:presLayoutVars>
          <dgm:chMax val="0"/>
          <dgm:chPref val="0"/>
          <dgm:bulletEnabled val="1"/>
        </dgm:presLayoutVars>
      </dgm:prSet>
      <dgm:spPr/>
    </dgm:pt>
    <dgm:pt modelId="{2C35B02C-1560-4B39-933F-196A1A5B22D7}" type="pres">
      <dgm:prSet presAssocID="{F5625AA6-6281-46A4-8325-DDA80EB60C8D}" presName="tile3" presStyleLbl="node1" presStyleIdx="2" presStyleCnt="4"/>
      <dgm:spPr/>
    </dgm:pt>
    <dgm:pt modelId="{262A6566-8AC1-4316-A183-D25206C88856}" type="pres">
      <dgm:prSet presAssocID="{F5625AA6-6281-46A4-8325-DDA80EB60C8D}" presName="tile3text" presStyleLbl="node1" presStyleIdx="2" presStyleCnt="4">
        <dgm:presLayoutVars>
          <dgm:chMax val="0"/>
          <dgm:chPref val="0"/>
          <dgm:bulletEnabled val="1"/>
        </dgm:presLayoutVars>
      </dgm:prSet>
      <dgm:spPr/>
    </dgm:pt>
    <dgm:pt modelId="{3184CCE8-314B-452F-9804-BE66AE8FC9C7}" type="pres">
      <dgm:prSet presAssocID="{F5625AA6-6281-46A4-8325-DDA80EB60C8D}" presName="tile4" presStyleLbl="node1" presStyleIdx="3" presStyleCnt="4"/>
      <dgm:spPr/>
    </dgm:pt>
    <dgm:pt modelId="{6F83D738-9BFB-4394-9575-BA8CD752E7D0}" type="pres">
      <dgm:prSet presAssocID="{F5625AA6-6281-46A4-8325-DDA80EB60C8D}" presName="tile4text" presStyleLbl="node1" presStyleIdx="3" presStyleCnt="4">
        <dgm:presLayoutVars>
          <dgm:chMax val="0"/>
          <dgm:chPref val="0"/>
          <dgm:bulletEnabled val="1"/>
        </dgm:presLayoutVars>
      </dgm:prSet>
      <dgm:spPr/>
    </dgm:pt>
    <dgm:pt modelId="{6EA28902-8E74-44E2-AC06-3263D2CC4BF8}" type="pres">
      <dgm:prSet presAssocID="{F5625AA6-6281-46A4-8325-DDA80EB60C8D}" presName="centerTile" presStyleLbl="fgShp" presStyleIdx="0" presStyleCnt="1" custScaleX="183567" custScaleY="81281">
        <dgm:presLayoutVars>
          <dgm:chMax val="0"/>
          <dgm:chPref val="0"/>
        </dgm:presLayoutVars>
      </dgm:prSet>
      <dgm:spPr/>
    </dgm:pt>
  </dgm:ptLst>
  <dgm:cxnLst>
    <dgm:cxn modelId="{F8855D2F-1614-489D-AD4D-FB3E2919B552}" type="presOf" srcId="{121440FE-BA00-43C4-A079-0526AF175880}" destId="{2C35B02C-1560-4B39-933F-196A1A5B22D7}" srcOrd="0" destOrd="0" presId="urn:microsoft.com/office/officeart/2005/8/layout/matrix1"/>
    <dgm:cxn modelId="{FF4F543C-9BD2-4B47-B0E3-FEC39E7D4B85}" type="presOf" srcId="{E2A44F87-8EBA-46CD-9DBA-9F42E17C3FB1}" destId="{9CE222E0-5EE8-401A-B5F3-AF242FF3D5FE}" srcOrd="0" destOrd="0" presId="urn:microsoft.com/office/officeart/2005/8/layout/matrix1"/>
    <dgm:cxn modelId="{8117055F-65A7-4C0D-B37F-F92021DE9289}" srcId="{44D558A6-A1C7-4C95-959C-9275AB664952}" destId="{EFBCC202-BD73-42D4-9167-B248DD8C47EC}" srcOrd="3" destOrd="0" parTransId="{F9260009-911D-4F9B-90B4-65F6E052DCEB}" sibTransId="{1340D2F1-2843-4AAA-B693-4652BD9EE850}"/>
    <dgm:cxn modelId="{ED3D386A-AF96-4636-9501-8438107DAE50}" type="presOf" srcId="{25CD4A88-B9F3-4438-9263-42ACFA321A91}" destId="{9CF70063-C6D2-4FD2-932D-EA9C13481311}" srcOrd="1" destOrd="0" presId="urn:microsoft.com/office/officeart/2005/8/layout/matrix1"/>
    <dgm:cxn modelId="{98F4AB56-3861-4B9E-B6B0-4D98A997245F}" type="presOf" srcId="{44D558A6-A1C7-4C95-959C-9275AB664952}" destId="{6EA28902-8E74-44E2-AC06-3263D2CC4BF8}" srcOrd="0" destOrd="0" presId="urn:microsoft.com/office/officeart/2005/8/layout/matrix1"/>
    <dgm:cxn modelId="{21E35C80-275A-483E-836A-F638BF138F0E}" type="presOf" srcId="{25CD4A88-B9F3-4438-9263-42ACFA321A91}" destId="{9150F152-BF14-4624-9A6E-B4477154C0EE}" srcOrd="0" destOrd="0" presId="urn:microsoft.com/office/officeart/2005/8/layout/matrix1"/>
    <dgm:cxn modelId="{6E5A478C-F94A-4CC8-9760-32E4ED117198}" type="presOf" srcId="{E2A44F87-8EBA-46CD-9DBA-9F42E17C3FB1}" destId="{813B048D-A5D4-460C-8D0F-D54507438AE3}" srcOrd="1" destOrd="0" presId="urn:microsoft.com/office/officeart/2005/8/layout/matrix1"/>
    <dgm:cxn modelId="{CBB09698-7170-45C9-85EE-4DE98FD3A660}" type="presOf" srcId="{121440FE-BA00-43C4-A079-0526AF175880}" destId="{262A6566-8AC1-4316-A183-D25206C88856}" srcOrd="1" destOrd="0" presId="urn:microsoft.com/office/officeart/2005/8/layout/matrix1"/>
    <dgm:cxn modelId="{112603A7-D3D5-4B56-89C9-6B1952EF2181}" srcId="{44D558A6-A1C7-4C95-959C-9275AB664952}" destId="{E2A44F87-8EBA-46CD-9DBA-9F42E17C3FB1}" srcOrd="1" destOrd="0" parTransId="{ACA622C7-AFFB-4A28-BF92-F9DDF713E944}" sibTransId="{285A3062-159E-4C1C-BAC1-E931F9193F59}"/>
    <dgm:cxn modelId="{3D367BAC-6D37-4DFF-BA7F-751A229018E4}" srcId="{F5625AA6-6281-46A4-8325-DDA80EB60C8D}" destId="{44D558A6-A1C7-4C95-959C-9275AB664952}" srcOrd="0" destOrd="0" parTransId="{9D4CF22A-7F9B-4BE3-9CF2-29F4959208B0}" sibTransId="{0020F39E-A229-44FE-8A05-37BCE0745E8C}"/>
    <dgm:cxn modelId="{4D81F0AF-911C-49FD-AD6A-A4AAD0D1AC3D}" type="presOf" srcId="{F5625AA6-6281-46A4-8325-DDA80EB60C8D}" destId="{56EA1B27-5259-4F16-8EFA-76C3A1B1B602}" srcOrd="0" destOrd="0" presId="urn:microsoft.com/office/officeart/2005/8/layout/matrix1"/>
    <dgm:cxn modelId="{93E045B6-6CFD-46B0-9295-FB85982087D0}" type="presOf" srcId="{EFBCC202-BD73-42D4-9167-B248DD8C47EC}" destId="{6F83D738-9BFB-4394-9575-BA8CD752E7D0}" srcOrd="1" destOrd="0" presId="urn:microsoft.com/office/officeart/2005/8/layout/matrix1"/>
    <dgm:cxn modelId="{E29FB1E1-AE8F-46C4-A780-3A03C0F0E3D4}" type="presOf" srcId="{EFBCC202-BD73-42D4-9167-B248DD8C47EC}" destId="{3184CCE8-314B-452F-9804-BE66AE8FC9C7}" srcOrd="0" destOrd="0" presId="urn:microsoft.com/office/officeart/2005/8/layout/matrix1"/>
    <dgm:cxn modelId="{1C7824EB-9184-40BE-8ED5-80BAEE510F44}" srcId="{44D558A6-A1C7-4C95-959C-9275AB664952}" destId="{121440FE-BA00-43C4-A079-0526AF175880}" srcOrd="2" destOrd="0" parTransId="{F68133E2-7ED6-46E8-A9E3-EEE49BCB27E1}" sibTransId="{A5E3644C-CA3A-47E9-B736-579FEF222104}"/>
    <dgm:cxn modelId="{45C5CFFD-DF4F-46CB-9BF9-8EFDC02CA998}" srcId="{44D558A6-A1C7-4C95-959C-9275AB664952}" destId="{25CD4A88-B9F3-4438-9263-42ACFA321A91}" srcOrd="0" destOrd="0" parTransId="{05F21601-868D-4687-932F-686DC289ACBD}" sibTransId="{A880FD5A-0E4F-49D3-B076-A69F903CFF0A}"/>
    <dgm:cxn modelId="{1AA1FA9B-0950-49F5-912C-AB89F6E429F2}" type="presParOf" srcId="{56EA1B27-5259-4F16-8EFA-76C3A1B1B602}" destId="{A52EBF35-7832-4B61-AB50-5F3B4A59AA56}" srcOrd="0" destOrd="0" presId="urn:microsoft.com/office/officeart/2005/8/layout/matrix1"/>
    <dgm:cxn modelId="{C2D9C78E-7C8E-4632-9F61-3E31DC1805D7}" type="presParOf" srcId="{A52EBF35-7832-4B61-AB50-5F3B4A59AA56}" destId="{9150F152-BF14-4624-9A6E-B4477154C0EE}" srcOrd="0" destOrd="0" presId="urn:microsoft.com/office/officeart/2005/8/layout/matrix1"/>
    <dgm:cxn modelId="{6998BB02-7FBD-41AD-A2A0-F56936234C5B}" type="presParOf" srcId="{A52EBF35-7832-4B61-AB50-5F3B4A59AA56}" destId="{9CF70063-C6D2-4FD2-932D-EA9C13481311}" srcOrd="1" destOrd="0" presId="urn:microsoft.com/office/officeart/2005/8/layout/matrix1"/>
    <dgm:cxn modelId="{E779C999-22CD-4B52-8FE2-DF86C355B091}" type="presParOf" srcId="{A52EBF35-7832-4B61-AB50-5F3B4A59AA56}" destId="{9CE222E0-5EE8-401A-B5F3-AF242FF3D5FE}" srcOrd="2" destOrd="0" presId="urn:microsoft.com/office/officeart/2005/8/layout/matrix1"/>
    <dgm:cxn modelId="{0F205749-6848-453F-ADFB-ECC4F0CB53C0}" type="presParOf" srcId="{A52EBF35-7832-4B61-AB50-5F3B4A59AA56}" destId="{813B048D-A5D4-460C-8D0F-D54507438AE3}" srcOrd="3" destOrd="0" presId="urn:microsoft.com/office/officeart/2005/8/layout/matrix1"/>
    <dgm:cxn modelId="{9F216D44-F67A-4B38-86F7-A1D16BF4EC42}" type="presParOf" srcId="{A52EBF35-7832-4B61-AB50-5F3B4A59AA56}" destId="{2C35B02C-1560-4B39-933F-196A1A5B22D7}" srcOrd="4" destOrd="0" presId="urn:microsoft.com/office/officeart/2005/8/layout/matrix1"/>
    <dgm:cxn modelId="{CB5B4A16-182F-4200-BAA6-4DEA4EFE5A39}" type="presParOf" srcId="{A52EBF35-7832-4B61-AB50-5F3B4A59AA56}" destId="{262A6566-8AC1-4316-A183-D25206C88856}" srcOrd="5" destOrd="0" presId="urn:microsoft.com/office/officeart/2005/8/layout/matrix1"/>
    <dgm:cxn modelId="{7FDF45AE-889F-4194-ADBB-A7017A9BD166}" type="presParOf" srcId="{A52EBF35-7832-4B61-AB50-5F3B4A59AA56}" destId="{3184CCE8-314B-452F-9804-BE66AE8FC9C7}" srcOrd="6" destOrd="0" presId="urn:microsoft.com/office/officeart/2005/8/layout/matrix1"/>
    <dgm:cxn modelId="{0552BB36-FEAA-455E-B834-18380DB39754}" type="presParOf" srcId="{A52EBF35-7832-4B61-AB50-5F3B4A59AA56}" destId="{6F83D738-9BFB-4394-9575-BA8CD752E7D0}" srcOrd="7" destOrd="0" presId="urn:microsoft.com/office/officeart/2005/8/layout/matrix1"/>
    <dgm:cxn modelId="{79AFC9A6-B0A8-46FE-ADAB-B49D05B9B24F}" type="presParOf" srcId="{56EA1B27-5259-4F16-8EFA-76C3A1B1B602}" destId="{6EA28902-8E74-44E2-AC06-3263D2CC4BF8}"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8A21DF0-154F-477B-8269-C016093D1623}"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34B4734E-0888-44F5-8EDB-1BEB4969F589}">
      <dgm:prSet phldrT="[Text]" custT="1"/>
      <dgm:spPr>
        <a:solidFill>
          <a:srgbClr val="CEE4E6"/>
        </a:solidFill>
      </dgm:spPr>
      <dgm:t>
        <a:bodyPr/>
        <a:lstStyle/>
        <a:p>
          <a:r>
            <a:rPr lang="en-US" sz="1400" b="1">
              <a:solidFill>
                <a:schemeClr val="accent1">
                  <a:lumMod val="50000"/>
                </a:schemeClr>
              </a:solidFill>
            </a:rPr>
            <a:t>Capacity</a:t>
          </a:r>
        </a:p>
      </dgm:t>
    </dgm:pt>
    <dgm:pt modelId="{5A37EB7B-4A7B-48C1-8EE5-071D88003813}" type="parTrans" cxnId="{DA5BE573-EB61-4989-A771-DFE4C7CEEC49}">
      <dgm:prSet/>
      <dgm:spPr/>
      <dgm:t>
        <a:bodyPr/>
        <a:lstStyle/>
        <a:p>
          <a:endParaRPr lang="en-US"/>
        </a:p>
      </dgm:t>
    </dgm:pt>
    <dgm:pt modelId="{13AE9B99-EE26-49C0-A04F-2A7ACD5E0E16}" type="sibTrans" cxnId="{DA5BE573-EB61-4989-A771-DFE4C7CEEC49}">
      <dgm:prSet/>
      <dgm:spPr>
        <a:solidFill>
          <a:schemeClr val="bg1">
            <a:lumMod val="75000"/>
          </a:schemeClr>
        </a:solidFill>
      </dgm:spPr>
      <dgm:t>
        <a:bodyPr/>
        <a:lstStyle/>
        <a:p>
          <a:endParaRPr lang="en-US"/>
        </a:p>
      </dgm:t>
    </dgm:pt>
    <dgm:pt modelId="{CCDB34A2-4812-4DBA-9952-14B2F976B575}">
      <dgm:prSet phldrT="[Text]" custT="1"/>
      <dgm:spPr>
        <a:solidFill>
          <a:schemeClr val="accent6">
            <a:lumMod val="75000"/>
          </a:schemeClr>
        </a:solidFill>
      </dgm:spPr>
      <dgm:t>
        <a:bodyPr/>
        <a:lstStyle/>
        <a:p>
          <a:r>
            <a:rPr lang="en-US" sz="1200" b="1">
              <a:solidFill>
                <a:schemeClr val="accent1">
                  <a:lumMod val="50000"/>
                </a:schemeClr>
              </a:solidFill>
            </a:rPr>
            <a:t>Opportunity</a:t>
          </a:r>
        </a:p>
      </dgm:t>
    </dgm:pt>
    <dgm:pt modelId="{3D33E0C7-5CEE-43BC-B789-B554921C688C}" type="parTrans" cxnId="{55D9F446-38D2-4F54-94B0-97244BE12C52}">
      <dgm:prSet/>
      <dgm:spPr/>
      <dgm:t>
        <a:bodyPr/>
        <a:lstStyle/>
        <a:p>
          <a:endParaRPr lang="en-US"/>
        </a:p>
      </dgm:t>
    </dgm:pt>
    <dgm:pt modelId="{2E4DE7DF-6E1E-4336-8839-5EFA8A03BD49}" type="sibTrans" cxnId="{55D9F446-38D2-4F54-94B0-97244BE12C52}">
      <dgm:prSet/>
      <dgm:spPr>
        <a:solidFill>
          <a:schemeClr val="bg1">
            <a:lumMod val="75000"/>
          </a:schemeClr>
        </a:solidFill>
      </dgm:spPr>
      <dgm:t>
        <a:bodyPr/>
        <a:lstStyle/>
        <a:p>
          <a:endParaRPr lang="en-US"/>
        </a:p>
      </dgm:t>
    </dgm:pt>
    <dgm:pt modelId="{63FF917E-B05F-460E-9089-60949E405FD7}">
      <dgm:prSet phldrT="[Text]" custT="1"/>
      <dgm:spPr>
        <a:solidFill>
          <a:srgbClr val="004F7C"/>
        </a:solidFill>
      </dgm:spPr>
      <dgm:t>
        <a:bodyPr/>
        <a:lstStyle/>
        <a:p>
          <a:r>
            <a:rPr lang="en-US" sz="1700" b="1" err="1">
              <a:solidFill>
                <a:srgbClr val="FF0000"/>
              </a:solidFill>
            </a:rPr>
            <a:t>Behaviour</a:t>
          </a:r>
          <a:endParaRPr lang="en-US" sz="1700" b="1">
            <a:solidFill>
              <a:srgbClr val="FF0000"/>
            </a:solidFill>
          </a:endParaRPr>
        </a:p>
      </dgm:t>
    </dgm:pt>
    <dgm:pt modelId="{C78AA38D-2BE6-42A1-AAC1-C752D71A2DE8}" type="parTrans" cxnId="{75BCBA83-2B49-4D19-BAA5-B0AF3AF0BA67}">
      <dgm:prSet/>
      <dgm:spPr/>
      <dgm:t>
        <a:bodyPr/>
        <a:lstStyle/>
        <a:p>
          <a:endParaRPr lang="en-US"/>
        </a:p>
      </dgm:t>
    </dgm:pt>
    <dgm:pt modelId="{CFD4AC0D-A93C-45B7-8EE5-996B67BE1B0E}" type="sibTrans" cxnId="{75BCBA83-2B49-4D19-BAA5-B0AF3AF0BA67}">
      <dgm:prSet/>
      <dgm:spPr/>
      <dgm:t>
        <a:bodyPr/>
        <a:lstStyle/>
        <a:p>
          <a:endParaRPr lang="en-US"/>
        </a:p>
      </dgm:t>
    </dgm:pt>
    <dgm:pt modelId="{19D1B3B9-93F4-49C6-B6AE-78C2763FDCCB}">
      <dgm:prSet phldrT="[Text]"/>
      <dgm:spPr>
        <a:solidFill>
          <a:schemeClr val="accent1">
            <a:lumMod val="60000"/>
            <a:lumOff val="40000"/>
          </a:schemeClr>
        </a:solidFill>
      </dgm:spPr>
      <dgm:t>
        <a:bodyPr/>
        <a:lstStyle/>
        <a:p>
          <a:r>
            <a:rPr lang="en-US" b="1">
              <a:solidFill>
                <a:schemeClr val="accent1">
                  <a:lumMod val="50000"/>
                </a:schemeClr>
              </a:solidFill>
            </a:rPr>
            <a:t>Motivation</a:t>
          </a:r>
        </a:p>
      </dgm:t>
    </dgm:pt>
    <dgm:pt modelId="{379863C7-F1BF-48F9-8B88-31E4725F67B0}" type="parTrans" cxnId="{FE085DCC-EA14-4570-9A97-3AFFCCC9FFEA}">
      <dgm:prSet/>
      <dgm:spPr/>
      <dgm:t>
        <a:bodyPr/>
        <a:lstStyle/>
        <a:p>
          <a:endParaRPr lang="en-US"/>
        </a:p>
      </dgm:t>
    </dgm:pt>
    <dgm:pt modelId="{33EBAC28-1A3E-42D9-87EB-7256F1DAD44B}" type="sibTrans" cxnId="{FE085DCC-EA14-4570-9A97-3AFFCCC9FFEA}">
      <dgm:prSet/>
      <dgm:spPr>
        <a:solidFill>
          <a:schemeClr val="bg1">
            <a:lumMod val="75000"/>
          </a:schemeClr>
        </a:solidFill>
      </dgm:spPr>
      <dgm:t>
        <a:bodyPr/>
        <a:lstStyle/>
        <a:p>
          <a:endParaRPr lang="en-US"/>
        </a:p>
      </dgm:t>
    </dgm:pt>
    <dgm:pt modelId="{E8F2A008-B124-4810-9BF6-949B65A17AAB}" type="pres">
      <dgm:prSet presAssocID="{48A21DF0-154F-477B-8269-C016093D1623}" presName="linearFlow" presStyleCnt="0">
        <dgm:presLayoutVars>
          <dgm:dir/>
          <dgm:resizeHandles val="exact"/>
        </dgm:presLayoutVars>
      </dgm:prSet>
      <dgm:spPr/>
    </dgm:pt>
    <dgm:pt modelId="{97E82ADE-BB21-4119-AC3D-46826690786D}" type="pres">
      <dgm:prSet presAssocID="{34B4734E-0888-44F5-8EDB-1BEB4969F589}" presName="node" presStyleLbl="node1" presStyleIdx="0" presStyleCnt="4">
        <dgm:presLayoutVars>
          <dgm:bulletEnabled val="1"/>
        </dgm:presLayoutVars>
      </dgm:prSet>
      <dgm:spPr/>
    </dgm:pt>
    <dgm:pt modelId="{BF79F10C-33C8-4E00-9006-F1DBE682ECB8}" type="pres">
      <dgm:prSet presAssocID="{13AE9B99-EE26-49C0-A04F-2A7ACD5E0E16}" presName="spacerL" presStyleCnt="0"/>
      <dgm:spPr/>
    </dgm:pt>
    <dgm:pt modelId="{E094F6E8-AB0F-4CBC-8532-0C6A12BD5488}" type="pres">
      <dgm:prSet presAssocID="{13AE9B99-EE26-49C0-A04F-2A7ACD5E0E16}" presName="sibTrans" presStyleLbl="sibTrans2D1" presStyleIdx="0" presStyleCnt="3"/>
      <dgm:spPr/>
    </dgm:pt>
    <dgm:pt modelId="{0E0991EB-AF2B-4DB5-A5DB-270C0072471E}" type="pres">
      <dgm:prSet presAssocID="{13AE9B99-EE26-49C0-A04F-2A7ACD5E0E16}" presName="spacerR" presStyleCnt="0"/>
      <dgm:spPr/>
    </dgm:pt>
    <dgm:pt modelId="{B9FB7221-9452-4E1E-A14F-5FCC80243B52}" type="pres">
      <dgm:prSet presAssocID="{CCDB34A2-4812-4DBA-9952-14B2F976B575}" presName="node" presStyleLbl="node1" presStyleIdx="1" presStyleCnt="4" custScaleX="117207">
        <dgm:presLayoutVars>
          <dgm:bulletEnabled val="1"/>
        </dgm:presLayoutVars>
      </dgm:prSet>
      <dgm:spPr/>
    </dgm:pt>
    <dgm:pt modelId="{39E87FC8-F6B6-4F65-A1C4-EB6DAA26E2F2}" type="pres">
      <dgm:prSet presAssocID="{2E4DE7DF-6E1E-4336-8839-5EFA8A03BD49}" presName="spacerL" presStyleCnt="0"/>
      <dgm:spPr/>
    </dgm:pt>
    <dgm:pt modelId="{9154B9E9-B493-40C2-80B0-63CC8BC85641}" type="pres">
      <dgm:prSet presAssocID="{2E4DE7DF-6E1E-4336-8839-5EFA8A03BD49}" presName="sibTrans" presStyleLbl="sibTrans2D1" presStyleIdx="1" presStyleCnt="3"/>
      <dgm:spPr/>
    </dgm:pt>
    <dgm:pt modelId="{0F30AFF8-44DC-4643-86D4-AFF5B9C57A1D}" type="pres">
      <dgm:prSet presAssocID="{2E4DE7DF-6E1E-4336-8839-5EFA8A03BD49}" presName="spacerR" presStyleCnt="0"/>
      <dgm:spPr/>
    </dgm:pt>
    <dgm:pt modelId="{CA1E9322-B609-4794-BC50-855DF7EB7699}" type="pres">
      <dgm:prSet presAssocID="{19D1B3B9-93F4-49C6-B6AE-78C2763FDCCB}" presName="node" presStyleLbl="node1" presStyleIdx="2" presStyleCnt="4">
        <dgm:presLayoutVars>
          <dgm:bulletEnabled val="1"/>
        </dgm:presLayoutVars>
      </dgm:prSet>
      <dgm:spPr/>
    </dgm:pt>
    <dgm:pt modelId="{EB28CF71-7A3D-45E7-B2B4-B9215995252F}" type="pres">
      <dgm:prSet presAssocID="{33EBAC28-1A3E-42D9-87EB-7256F1DAD44B}" presName="spacerL" presStyleCnt="0"/>
      <dgm:spPr/>
    </dgm:pt>
    <dgm:pt modelId="{CD9B1B4F-7ED4-4079-8DD3-595B91ECD404}" type="pres">
      <dgm:prSet presAssocID="{33EBAC28-1A3E-42D9-87EB-7256F1DAD44B}" presName="sibTrans" presStyleLbl="sibTrans2D1" presStyleIdx="2" presStyleCnt="3"/>
      <dgm:spPr/>
    </dgm:pt>
    <dgm:pt modelId="{B8CF0717-0551-4A49-BDB8-E42F9646C44D}" type="pres">
      <dgm:prSet presAssocID="{33EBAC28-1A3E-42D9-87EB-7256F1DAD44B}" presName="spacerR" presStyleCnt="0"/>
      <dgm:spPr/>
    </dgm:pt>
    <dgm:pt modelId="{6053CC6E-A9D2-4E4A-93A3-5DEC0CA2C76B}" type="pres">
      <dgm:prSet presAssocID="{63FF917E-B05F-460E-9089-60949E405FD7}" presName="node" presStyleLbl="node1" presStyleIdx="3" presStyleCnt="4" custScaleX="124842">
        <dgm:presLayoutVars>
          <dgm:bulletEnabled val="1"/>
        </dgm:presLayoutVars>
      </dgm:prSet>
      <dgm:spPr/>
    </dgm:pt>
  </dgm:ptLst>
  <dgm:cxnLst>
    <dgm:cxn modelId="{B7F90462-1307-4616-AA5B-B500CAA6CB5F}" type="presOf" srcId="{2E4DE7DF-6E1E-4336-8839-5EFA8A03BD49}" destId="{9154B9E9-B493-40C2-80B0-63CC8BC85641}" srcOrd="0" destOrd="0" presId="urn:microsoft.com/office/officeart/2005/8/layout/equation1"/>
    <dgm:cxn modelId="{55D9F446-38D2-4F54-94B0-97244BE12C52}" srcId="{48A21DF0-154F-477B-8269-C016093D1623}" destId="{CCDB34A2-4812-4DBA-9952-14B2F976B575}" srcOrd="1" destOrd="0" parTransId="{3D33E0C7-5CEE-43BC-B789-B554921C688C}" sibTransId="{2E4DE7DF-6E1E-4336-8839-5EFA8A03BD49}"/>
    <dgm:cxn modelId="{0FEC8E53-34B6-4F97-A75B-93E7DB715C35}" type="presOf" srcId="{33EBAC28-1A3E-42D9-87EB-7256F1DAD44B}" destId="{CD9B1B4F-7ED4-4079-8DD3-595B91ECD404}" srcOrd="0" destOrd="0" presId="urn:microsoft.com/office/officeart/2005/8/layout/equation1"/>
    <dgm:cxn modelId="{DA5BE573-EB61-4989-A771-DFE4C7CEEC49}" srcId="{48A21DF0-154F-477B-8269-C016093D1623}" destId="{34B4734E-0888-44F5-8EDB-1BEB4969F589}" srcOrd="0" destOrd="0" parTransId="{5A37EB7B-4A7B-48C1-8EE5-071D88003813}" sibTransId="{13AE9B99-EE26-49C0-A04F-2A7ACD5E0E16}"/>
    <dgm:cxn modelId="{BFE55457-6DA1-4FA0-9A89-003083A07C06}" type="presOf" srcId="{13AE9B99-EE26-49C0-A04F-2A7ACD5E0E16}" destId="{E094F6E8-AB0F-4CBC-8532-0C6A12BD5488}" srcOrd="0" destOrd="0" presId="urn:microsoft.com/office/officeart/2005/8/layout/equation1"/>
    <dgm:cxn modelId="{75BCBA83-2B49-4D19-BAA5-B0AF3AF0BA67}" srcId="{48A21DF0-154F-477B-8269-C016093D1623}" destId="{63FF917E-B05F-460E-9089-60949E405FD7}" srcOrd="3" destOrd="0" parTransId="{C78AA38D-2BE6-42A1-AAC1-C752D71A2DE8}" sibTransId="{CFD4AC0D-A93C-45B7-8EE5-996B67BE1B0E}"/>
    <dgm:cxn modelId="{97081FB7-6661-404F-9386-9E8914AE2F95}" type="presOf" srcId="{CCDB34A2-4812-4DBA-9952-14B2F976B575}" destId="{B9FB7221-9452-4E1E-A14F-5FCC80243B52}" srcOrd="0" destOrd="0" presId="urn:microsoft.com/office/officeart/2005/8/layout/equation1"/>
    <dgm:cxn modelId="{FE085DCC-EA14-4570-9A97-3AFFCCC9FFEA}" srcId="{48A21DF0-154F-477B-8269-C016093D1623}" destId="{19D1B3B9-93F4-49C6-B6AE-78C2763FDCCB}" srcOrd="2" destOrd="0" parTransId="{379863C7-F1BF-48F9-8B88-31E4725F67B0}" sibTransId="{33EBAC28-1A3E-42D9-87EB-7256F1DAD44B}"/>
    <dgm:cxn modelId="{E0C597CF-FD11-4A3E-9220-D9BB418A5583}" type="presOf" srcId="{48A21DF0-154F-477B-8269-C016093D1623}" destId="{E8F2A008-B124-4810-9BF6-949B65A17AAB}" srcOrd="0" destOrd="0" presId="urn:microsoft.com/office/officeart/2005/8/layout/equation1"/>
    <dgm:cxn modelId="{7755AAE3-8B99-4686-9734-CF899C3B78D7}" type="presOf" srcId="{34B4734E-0888-44F5-8EDB-1BEB4969F589}" destId="{97E82ADE-BB21-4119-AC3D-46826690786D}" srcOrd="0" destOrd="0" presId="urn:microsoft.com/office/officeart/2005/8/layout/equation1"/>
    <dgm:cxn modelId="{FD2D00F3-E072-4224-A6DD-6161FC3B9482}" type="presOf" srcId="{63FF917E-B05F-460E-9089-60949E405FD7}" destId="{6053CC6E-A9D2-4E4A-93A3-5DEC0CA2C76B}" srcOrd="0" destOrd="0" presId="urn:microsoft.com/office/officeart/2005/8/layout/equation1"/>
    <dgm:cxn modelId="{A188AEF4-181A-46F1-A033-9D9C3C907EE6}" type="presOf" srcId="{19D1B3B9-93F4-49C6-B6AE-78C2763FDCCB}" destId="{CA1E9322-B609-4794-BC50-855DF7EB7699}" srcOrd="0" destOrd="0" presId="urn:microsoft.com/office/officeart/2005/8/layout/equation1"/>
    <dgm:cxn modelId="{7E5C811F-9178-4DD8-A516-2B178F408894}" type="presParOf" srcId="{E8F2A008-B124-4810-9BF6-949B65A17AAB}" destId="{97E82ADE-BB21-4119-AC3D-46826690786D}" srcOrd="0" destOrd="0" presId="urn:microsoft.com/office/officeart/2005/8/layout/equation1"/>
    <dgm:cxn modelId="{8B510ACE-3E80-43A1-A838-4725F19FB630}" type="presParOf" srcId="{E8F2A008-B124-4810-9BF6-949B65A17AAB}" destId="{BF79F10C-33C8-4E00-9006-F1DBE682ECB8}" srcOrd="1" destOrd="0" presId="urn:microsoft.com/office/officeart/2005/8/layout/equation1"/>
    <dgm:cxn modelId="{9BFA09F9-AD46-4204-B7CB-F3ACEB82E079}" type="presParOf" srcId="{E8F2A008-B124-4810-9BF6-949B65A17AAB}" destId="{E094F6E8-AB0F-4CBC-8532-0C6A12BD5488}" srcOrd="2" destOrd="0" presId="urn:microsoft.com/office/officeart/2005/8/layout/equation1"/>
    <dgm:cxn modelId="{1BC942AB-AD12-434C-914C-17350CF7D0CD}" type="presParOf" srcId="{E8F2A008-B124-4810-9BF6-949B65A17AAB}" destId="{0E0991EB-AF2B-4DB5-A5DB-270C0072471E}" srcOrd="3" destOrd="0" presId="urn:microsoft.com/office/officeart/2005/8/layout/equation1"/>
    <dgm:cxn modelId="{8F5AE963-7481-4035-ACDB-C20259219A7E}" type="presParOf" srcId="{E8F2A008-B124-4810-9BF6-949B65A17AAB}" destId="{B9FB7221-9452-4E1E-A14F-5FCC80243B52}" srcOrd="4" destOrd="0" presId="urn:microsoft.com/office/officeart/2005/8/layout/equation1"/>
    <dgm:cxn modelId="{022E04C3-DB04-4BCE-8767-9E659539EF06}" type="presParOf" srcId="{E8F2A008-B124-4810-9BF6-949B65A17AAB}" destId="{39E87FC8-F6B6-4F65-A1C4-EB6DAA26E2F2}" srcOrd="5" destOrd="0" presId="urn:microsoft.com/office/officeart/2005/8/layout/equation1"/>
    <dgm:cxn modelId="{017A94C2-1552-46B7-88D3-777BFE6C6FCB}" type="presParOf" srcId="{E8F2A008-B124-4810-9BF6-949B65A17AAB}" destId="{9154B9E9-B493-40C2-80B0-63CC8BC85641}" srcOrd="6" destOrd="0" presId="urn:microsoft.com/office/officeart/2005/8/layout/equation1"/>
    <dgm:cxn modelId="{7E7C19AE-4FDF-47C0-B8E0-F3A9666F21C5}" type="presParOf" srcId="{E8F2A008-B124-4810-9BF6-949B65A17AAB}" destId="{0F30AFF8-44DC-4643-86D4-AFF5B9C57A1D}" srcOrd="7" destOrd="0" presId="urn:microsoft.com/office/officeart/2005/8/layout/equation1"/>
    <dgm:cxn modelId="{F2E2EB8A-4710-451C-B01B-49F7DB2CE463}" type="presParOf" srcId="{E8F2A008-B124-4810-9BF6-949B65A17AAB}" destId="{CA1E9322-B609-4794-BC50-855DF7EB7699}" srcOrd="8" destOrd="0" presId="urn:microsoft.com/office/officeart/2005/8/layout/equation1"/>
    <dgm:cxn modelId="{C91AB249-EE57-4022-A08D-B5B7C93342BB}" type="presParOf" srcId="{E8F2A008-B124-4810-9BF6-949B65A17AAB}" destId="{EB28CF71-7A3D-45E7-B2B4-B9215995252F}" srcOrd="9" destOrd="0" presId="urn:microsoft.com/office/officeart/2005/8/layout/equation1"/>
    <dgm:cxn modelId="{61334296-B07C-45D4-887E-7F295097141C}" type="presParOf" srcId="{E8F2A008-B124-4810-9BF6-949B65A17AAB}" destId="{CD9B1B4F-7ED4-4079-8DD3-595B91ECD404}" srcOrd="10" destOrd="0" presId="urn:microsoft.com/office/officeart/2005/8/layout/equation1"/>
    <dgm:cxn modelId="{DF86F421-925C-404A-B6F2-E78FF39C0099}" type="presParOf" srcId="{E8F2A008-B124-4810-9BF6-949B65A17AAB}" destId="{B8CF0717-0551-4A49-BDB8-E42F9646C44D}" srcOrd="11" destOrd="0" presId="urn:microsoft.com/office/officeart/2005/8/layout/equation1"/>
    <dgm:cxn modelId="{EE0649C4-1F53-4521-899E-DDC6BE101652}" type="presParOf" srcId="{E8F2A008-B124-4810-9BF6-949B65A17AAB}" destId="{6053CC6E-A9D2-4E4A-93A3-5DEC0CA2C76B}" srcOrd="12"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35ADB35-20D2-4846-BD34-AEC343A8139C}" type="doc">
      <dgm:prSet loTypeId="urn:microsoft.com/office/officeart/2005/8/layout/matrix2" loCatId="" qsTypeId="urn:microsoft.com/office/officeart/2005/8/quickstyle/3d3" qsCatId="3D" csTypeId="urn:microsoft.com/office/officeart/2005/8/colors/accent1_2" csCatId="accent1" phldr="1"/>
      <dgm:spPr/>
      <dgm:t>
        <a:bodyPr/>
        <a:lstStyle/>
        <a:p>
          <a:endParaRPr lang="en-US"/>
        </a:p>
      </dgm:t>
    </dgm:pt>
    <dgm:pt modelId="{B118ECC7-BA24-8946-80D4-616E30CBEF22}">
      <dgm:prSet phldrT="[Text]"/>
      <dgm:spPr>
        <a:ln>
          <a:solidFill>
            <a:srgbClr val="FF0000"/>
          </a:solidFill>
        </a:ln>
      </dgm:spPr>
      <dgm:t>
        <a:bodyPr/>
        <a:lstStyle/>
        <a:p>
          <a:pPr>
            <a:buNone/>
          </a:pPr>
          <a:r>
            <a:rPr lang="en-US" altLang="en-US" b="1">
              <a:latin typeface="Calibri" panose="020F0502020204030204" pitchFamily="34" charset="0"/>
            </a:rPr>
            <a:t>Improves diagnostic accuracy</a:t>
          </a:r>
          <a:endParaRPr lang="en-US"/>
        </a:p>
      </dgm:t>
    </dgm:pt>
    <dgm:pt modelId="{22A2F746-CE07-8845-8991-A8B046571740}" type="parTrans" cxnId="{317460A9-4819-1F4D-A17D-468378A2749C}">
      <dgm:prSet/>
      <dgm:spPr/>
      <dgm:t>
        <a:bodyPr/>
        <a:lstStyle/>
        <a:p>
          <a:endParaRPr lang="en-US"/>
        </a:p>
      </dgm:t>
    </dgm:pt>
    <dgm:pt modelId="{BBC4F8A7-5E0A-A34D-83A4-A5A0BACADE34}" type="sibTrans" cxnId="{317460A9-4819-1F4D-A17D-468378A2749C}">
      <dgm:prSet/>
      <dgm:spPr/>
      <dgm:t>
        <a:bodyPr/>
        <a:lstStyle/>
        <a:p>
          <a:endParaRPr lang="en-US"/>
        </a:p>
      </dgm:t>
    </dgm:pt>
    <dgm:pt modelId="{15A20955-452A-B04B-BC13-00FD54B5BF85}">
      <dgm:prSet phldrT="[Text]" phldr="1"/>
      <dgm:spPr/>
      <dgm:t>
        <a:bodyPr/>
        <a:lstStyle/>
        <a:p>
          <a:endParaRPr lang="en-US"/>
        </a:p>
      </dgm:t>
    </dgm:pt>
    <dgm:pt modelId="{038E4269-9A97-B640-BC2F-F887298A6C06}" type="parTrans" cxnId="{B872BCF6-8E06-C24B-A223-1C96090136D0}">
      <dgm:prSet/>
      <dgm:spPr/>
      <dgm:t>
        <a:bodyPr/>
        <a:lstStyle/>
        <a:p>
          <a:endParaRPr lang="en-US"/>
        </a:p>
      </dgm:t>
    </dgm:pt>
    <dgm:pt modelId="{A6DAB4D0-2438-3441-9AAE-15EF432752D4}" type="sibTrans" cxnId="{B872BCF6-8E06-C24B-A223-1C96090136D0}">
      <dgm:prSet/>
      <dgm:spPr/>
      <dgm:t>
        <a:bodyPr/>
        <a:lstStyle/>
        <a:p>
          <a:endParaRPr lang="en-US"/>
        </a:p>
      </dgm:t>
    </dgm:pt>
    <dgm:pt modelId="{71606CA3-321A-3342-BC41-14165168499C}">
      <dgm:prSet phldrT="[Text]" phldr="1"/>
      <dgm:spPr/>
      <dgm:t>
        <a:bodyPr/>
        <a:lstStyle/>
        <a:p>
          <a:endParaRPr lang="en-US"/>
        </a:p>
      </dgm:t>
    </dgm:pt>
    <dgm:pt modelId="{9FAC13AD-F971-D04F-8932-D6FD49A45189}" type="parTrans" cxnId="{7ED55E9F-A12E-3243-B344-5E403A41E36E}">
      <dgm:prSet/>
      <dgm:spPr/>
      <dgm:t>
        <a:bodyPr/>
        <a:lstStyle/>
        <a:p>
          <a:endParaRPr lang="en-US"/>
        </a:p>
      </dgm:t>
    </dgm:pt>
    <dgm:pt modelId="{B26ED02A-6748-3940-BC1D-E17B7EBE8FBD}" type="sibTrans" cxnId="{7ED55E9F-A12E-3243-B344-5E403A41E36E}">
      <dgm:prSet/>
      <dgm:spPr/>
      <dgm:t>
        <a:bodyPr/>
        <a:lstStyle/>
        <a:p>
          <a:endParaRPr lang="en-US"/>
        </a:p>
      </dgm:t>
    </dgm:pt>
    <dgm:pt modelId="{9E456A0E-632B-404C-B0BC-EA911A88B3A6}">
      <dgm:prSet phldrT="[Text]" phldr="1"/>
      <dgm:spPr/>
      <dgm:t>
        <a:bodyPr/>
        <a:lstStyle/>
        <a:p>
          <a:endParaRPr lang="en-US"/>
        </a:p>
      </dgm:t>
    </dgm:pt>
    <dgm:pt modelId="{DC9AC72C-E570-074D-9DC9-AF87A96D1696}" type="parTrans" cxnId="{8B5B86A5-8AFE-4D43-AEC9-D6C2D2398337}">
      <dgm:prSet/>
      <dgm:spPr/>
      <dgm:t>
        <a:bodyPr/>
        <a:lstStyle/>
        <a:p>
          <a:endParaRPr lang="en-US"/>
        </a:p>
      </dgm:t>
    </dgm:pt>
    <dgm:pt modelId="{0F219E69-7A9F-0944-8780-B87A4E1616B4}" type="sibTrans" cxnId="{8B5B86A5-8AFE-4D43-AEC9-D6C2D2398337}">
      <dgm:prSet/>
      <dgm:spPr/>
      <dgm:t>
        <a:bodyPr/>
        <a:lstStyle/>
        <a:p>
          <a:endParaRPr lang="en-US"/>
        </a:p>
      </dgm:t>
    </dgm:pt>
    <dgm:pt modelId="{E27E564D-6D89-5F4D-A47F-C36AB9557AC4}">
      <dgm:prSet/>
      <dgm:spPr>
        <a:ln>
          <a:solidFill>
            <a:srgbClr val="FF0000"/>
          </a:solidFill>
        </a:ln>
      </dgm:spPr>
      <dgm:t>
        <a:bodyPr/>
        <a:lstStyle/>
        <a:p>
          <a:r>
            <a:rPr lang="en-US" altLang="en-US" b="1">
              <a:latin typeface="Calibri" panose="020F0502020204030204" pitchFamily="34" charset="0"/>
            </a:rPr>
            <a:t>Optimizes care plans</a:t>
          </a:r>
        </a:p>
      </dgm:t>
    </dgm:pt>
    <dgm:pt modelId="{C38210D7-2B42-4047-9EF9-D1E55BD08B99}" type="parTrans" cxnId="{5736C35A-B8B9-584A-AB00-4E45A658A157}">
      <dgm:prSet/>
      <dgm:spPr/>
      <dgm:t>
        <a:bodyPr/>
        <a:lstStyle/>
        <a:p>
          <a:endParaRPr lang="en-US"/>
        </a:p>
      </dgm:t>
    </dgm:pt>
    <dgm:pt modelId="{9DBDF824-4C34-4D4B-9906-72E2CCD0B865}" type="sibTrans" cxnId="{5736C35A-B8B9-584A-AB00-4E45A658A157}">
      <dgm:prSet/>
      <dgm:spPr/>
      <dgm:t>
        <a:bodyPr/>
        <a:lstStyle/>
        <a:p>
          <a:endParaRPr lang="en-US"/>
        </a:p>
      </dgm:t>
    </dgm:pt>
    <dgm:pt modelId="{90A92650-5C22-4A45-AC9E-6224F9DDCC2F}">
      <dgm:prSet/>
      <dgm:spPr>
        <a:ln>
          <a:solidFill>
            <a:srgbClr val="FF0000"/>
          </a:solidFill>
        </a:ln>
      </dgm:spPr>
      <dgm:t>
        <a:bodyPr/>
        <a:lstStyle/>
        <a:p>
          <a:r>
            <a:rPr lang="en-US" altLang="en-US" b="1">
              <a:latin typeface="Calibri" panose="020F0502020204030204" pitchFamily="34" charset="0"/>
            </a:rPr>
            <a:t>Improves patient outcomes</a:t>
          </a:r>
        </a:p>
      </dgm:t>
    </dgm:pt>
    <dgm:pt modelId="{8C2B8D49-6DF5-DB4F-B545-B134ECC6967C}" type="parTrans" cxnId="{9AC69D0E-523F-F14B-A6BF-8639B502A23D}">
      <dgm:prSet/>
      <dgm:spPr/>
      <dgm:t>
        <a:bodyPr/>
        <a:lstStyle/>
        <a:p>
          <a:endParaRPr lang="en-US"/>
        </a:p>
      </dgm:t>
    </dgm:pt>
    <dgm:pt modelId="{27002704-5151-AE4A-A131-688A88D3D704}" type="sibTrans" cxnId="{9AC69D0E-523F-F14B-A6BF-8639B502A23D}">
      <dgm:prSet/>
      <dgm:spPr/>
      <dgm:t>
        <a:bodyPr/>
        <a:lstStyle/>
        <a:p>
          <a:endParaRPr lang="en-US"/>
        </a:p>
      </dgm:t>
    </dgm:pt>
    <dgm:pt modelId="{D3A96E09-0372-DA42-93D0-6CCEFFC9250A}">
      <dgm:prSet/>
      <dgm:spPr>
        <a:ln>
          <a:solidFill>
            <a:srgbClr val="FF0000"/>
          </a:solidFill>
        </a:ln>
      </dgm:spPr>
      <dgm:t>
        <a:bodyPr/>
        <a:lstStyle/>
        <a:p>
          <a:r>
            <a:rPr lang="en-US" altLang="en-US" b="1">
              <a:latin typeface="Calibri" panose="020F0502020204030204" pitchFamily="34" charset="0"/>
            </a:rPr>
            <a:t>Improves system outcomes</a:t>
          </a:r>
        </a:p>
      </dgm:t>
    </dgm:pt>
    <dgm:pt modelId="{882DA279-98E8-E444-91AC-6F379FC5C612}" type="parTrans" cxnId="{F7F3874E-4355-4742-9703-AEBB181F29CD}">
      <dgm:prSet/>
      <dgm:spPr/>
      <dgm:t>
        <a:bodyPr/>
        <a:lstStyle/>
        <a:p>
          <a:endParaRPr lang="en-US"/>
        </a:p>
      </dgm:t>
    </dgm:pt>
    <dgm:pt modelId="{A125E11E-B645-7F45-8EEF-45BD44FA7B41}" type="sibTrans" cxnId="{F7F3874E-4355-4742-9703-AEBB181F29CD}">
      <dgm:prSet/>
      <dgm:spPr/>
      <dgm:t>
        <a:bodyPr/>
        <a:lstStyle/>
        <a:p>
          <a:endParaRPr lang="en-US"/>
        </a:p>
      </dgm:t>
    </dgm:pt>
    <dgm:pt modelId="{83D4BF8D-2632-B043-B309-5E93BED64072}" type="pres">
      <dgm:prSet presAssocID="{A35ADB35-20D2-4846-BD34-AEC343A8139C}" presName="matrix" presStyleCnt="0">
        <dgm:presLayoutVars>
          <dgm:chMax val="1"/>
          <dgm:dir/>
          <dgm:resizeHandles val="exact"/>
        </dgm:presLayoutVars>
      </dgm:prSet>
      <dgm:spPr/>
    </dgm:pt>
    <dgm:pt modelId="{E6DD2DE7-E237-BB4B-88CB-1B2C7CE73FA1}" type="pres">
      <dgm:prSet presAssocID="{A35ADB35-20D2-4846-BD34-AEC343A8139C}" presName="axisShape" presStyleLbl="bgShp" presStyleIdx="0" presStyleCnt="1"/>
      <dgm:spPr/>
    </dgm:pt>
    <dgm:pt modelId="{FFED2176-2942-5B45-A51D-751845049BBB}" type="pres">
      <dgm:prSet presAssocID="{A35ADB35-20D2-4846-BD34-AEC343A8139C}" presName="rect1" presStyleLbl="node1" presStyleIdx="0" presStyleCnt="4">
        <dgm:presLayoutVars>
          <dgm:chMax val="0"/>
          <dgm:chPref val="0"/>
          <dgm:bulletEnabled val="1"/>
        </dgm:presLayoutVars>
      </dgm:prSet>
      <dgm:spPr/>
    </dgm:pt>
    <dgm:pt modelId="{6B6E6369-87B0-934A-A954-80A5E0F63BA9}" type="pres">
      <dgm:prSet presAssocID="{A35ADB35-20D2-4846-BD34-AEC343A8139C}" presName="rect2" presStyleLbl="node1" presStyleIdx="1" presStyleCnt="4">
        <dgm:presLayoutVars>
          <dgm:chMax val="0"/>
          <dgm:chPref val="0"/>
          <dgm:bulletEnabled val="1"/>
        </dgm:presLayoutVars>
      </dgm:prSet>
      <dgm:spPr/>
    </dgm:pt>
    <dgm:pt modelId="{A97F9E86-169A-0D40-9693-80339CB457C9}" type="pres">
      <dgm:prSet presAssocID="{A35ADB35-20D2-4846-BD34-AEC343A8139C}" presName="rect3" presStyleLbl="node1" presStyleIdx="2" presStyleCnt="4">
        <dgm:presLayoutVars>
          <dgm:chMax val="0"/>
          <dgm:chPref val="0"/>
          <dgm:bulletEnabled val="1"/>
        </dgm:presLayoutVars>
      </dgm:prSet>
      <dgm:spPr/>
    </dgm:pt>
    <dgm:pt modelId="{F833449F-CC97-6F45-AA96-8FECB89824EA}" type="pres">
      <dgm:prSet presAssocID="{A35ADB35-20D2-4846-BD34-AEC343A8139C}" presName="rect4" presStyleLbl="node1" presStyleIdx="3" presStyleCnt="4">
        <dgm:presLayoutVars>
          <dgm:chMax val="0"/>
          <dgm:chPref val="0"/>
          <dgm:bulletEnabled val="1"/>
        </dgm:presLayoutVars>
      </dgm:prSet>
      <dgm:spPr/>
    </dgm:pt>
  </dgm:ptLst>
  <dgm:cxnLst>
    <dgm:cxn modelId="{114D170D-84B1-6F4B-B16E-08EDE413DC6C}" type="presOf" srcId="{D3A96E09-0372-DA42-93D0-6CCEFFC9250A}" destId="{F833449F-CC97-6F45-AA96-8FECB89824EA}" srcOrd="0" destOrd="0" presId="urn:microsoft.com/office/officeart/2005/8/layout/matrix2"/>
    <dgm:cxn modelId="{9AC69D0E-523F-F14B-A6BF-8639B502A23D}" srcId="{A35ADB35-20D2-4846-BD34-AEC343A8139C}" destId="{90A92650-5C22-4A45-AC9E-6224F9DDCC2F}" srcOrd="2" destOrd="0" parTransId="{8C2B8D49-6DF5-DB4F-B545-B134ECC6967C}" sibTransId="{27002704-5151-AE4A-A131-688A88D3D704}"/>
    <dgm:cxn modelId="{C3D97E43-F700-0442-A0EB-6E20BE71116E}" type="presOf" srcId="{B118ECC7-BA24-8946-80D4-616E30CBEF22}" destId="{FFED2176-2942-5B45-A51D-751845049BBB}" srcOrd="0" destOrd="0" presId="urn:microsoft.com/office/officeart/2005/8/layout/matrix2"/>
    <dgm:cxn modelId="{F7F3874E-4355-4742-9703-AEBB181F29CD}" srcId="{A35ADB35-20D2-4846-BD34-AEC343A8139C}" destId="{D3A96E09-0372-DA42-93D0-6CCEFFC9250A}" srcOrd="3" destOrd="0" parTransId="{882DA279-98E8-E444-91AC-6F379FC5C612}" sibTransId="{A125E11E-B645-7F45-8EEF-45BD44FA7B41}"/>
    <dgm:cxn modelId="{5736C35A-B8B9-584A-AB00-4E45A658A157}" srcId="{A35ADB35-20D2-4846-BD34-AEC343A8139C}" destId="{E27E564D-6D89-5F4D-A47F-C36AB9557AC4}" srcOrd="1" destOrd="0" parTransId="{C38210D7-2B42-4047-9EF9-D1E55BD08B99}" sibTransId="{9DBDF824-4C34-4D4B-9906-72E2CCD0B865}"/>
    <dgm:cxn modelId="{7ED55E9F-A12E-3243-B344-5E403A41E36E}" srcId="{A35ADB35-20D2-4846-BD34-AEC343A8139C}" destId="{71606CA3-321A-3342-BC41-14165168499C}" srcOrd="5" destOrd="0" parTransId="{9FAC13AD-F971-D04F-8932-D6FD49A45189}" sibTransId="{B26ED02A-6748-3940-BC1D-E17B7EBE8FBD}"/>
    <dgm:cxn modelId="{8B5B86A5-8AFE-4D43-AEC9-D6C2D2398337}" srcId="{A35ADB35-20D2-4846-BD34-AEC343A8139C}" destId="{9E456A0E-632B-404C-B0BC-EA911A88B3A6}" srcOrd="6" destOrd="0" parTransId="{DC9AC72C-E570-074D-9DC9-AF87A96D1696}" sibTransId="{0F219E69-7A9F-0944-8780-B87A4E1616B4}"/>
    <dgm:cxn modelId="{317460A9-4819-1F4D-A17D-468378A2749C}" srcId="{A35ADB35-20D2-4846-BD34-AEC343A8139C}" destId="{B118ECC7-BA24-8946-80D4-616E30CBEF22}" srcOrd="0" destOrd="0" parTransId="{22A2F746-CE07-8845-8991-A8B046571740}" sibTransId="{BBC4F8A7-5E0A-A34D-83A4-A5A0BACADE34}"/>
    <dgm:cxn modelId="{C6ECA4DA-ABDF-2D41-9178-FEAD541BE30E}" type="presOf" srcId="{A35ADB35-20D2-4846-BD34-AEC343A8139C}" destId="{83D4BF8D-2632-B043-B309-5E93BED64072}" srcOrd="0" destOrd="0" presId="urn:microsoft.com/office/officeart/2005/8/layout/matrix2"/>
    <dgm:cxn modelId="{1AE683F1-26FF-A94F-8A6E-D823FB479716}" type="presOf" srcId="{90A92650-5C22-4A45-AC9E-6224F9DDCC2F}" destId="{A97F9E86-169A-0D40-9693-80339CB457C9}" srcOrd="0" destOrd="0" presId="urn:microsoft.com/office/officeart/2005/8/layout/matrix2"/>
    <dgm:cxn modelId="{6A675AF6-8C12-8544-9F24-823E0669857B}" type="presOf" srcId="{E27E564D-6D89-5F4D-A47F-C36AB9557AC4}" destId="{6B6E6369-87B0-934A-A954-80A5E0F63BA9}" srcOrd="0" destOrd="0" presId="urn:microsoft.com/office/officeart/2005/8/layout/matrix2"/>
    <dgm:cxn modelId="{B872BCF6-8E06-C24B-A223-1C96090136D0}" srcId="{A35ADB35-20D2-4846-BD34-AEC343A8139C}" destId="{15A20955-452A-B04B-BC13-00FD54B5BF85}" srcOrd="4" destOrd="0" parTransId="{038E4269-9A97-B640-BC2F-F887298A6C06}" sibTransId="{A6DAB4D0-2438-3441-9AAE-15EF432752D4}"/>
    <dgm:cxn modelId="{40ECCDCD-0C4B-3448-872A-B486E6657D28}" type="presParOf" srcId="{83D4BF8D-2632-B043-B309-5E93BED64072}" destId="{E6DD2DE7-E237-BB4B-88CB-1B2C7CE73FA1}" srcOrd="0" destOrd="0" presId="urn:microsoft.com/office/officeart/2005/8/layout/matrix2"/>
    <dgm:cxn modelId="{16A98885-9AE6-E445-B609-E9CE1F66D34C}" type="presParOf" srcId="{83D4BF8D-2632-B043-B309-5E93BED64072}" destId="{FFED2176-2942-5B45-A51D-751845049BBB}" srcOrd="1" destOrd="0" presId="urn:microsoft.com/office/officeart/2005/8/layout/matrix2"/>
    <dgm:cxn modelId="{2ECE9DF8-F21C-6444-8B31-BD71AE7B194D}" type="presParOf" srcId="{83D4BF8D-2632-B043-B309-5E93BED64072}" destId="{6B6E6369-87B0-934A-A954-80A5E0F63BA9}" srcOrd="2" destOrd="0" presId="urn:microsoft.com/office/officeart/2005/8/layout/matrix2"/>
    <dgm:cxn modelId="{5822B50E-0765-EC46-A760-541E9754BB7B}" type="presParOf" srcId="{83D4BF8D-2632-B043-B309-5E93BED64072}" destId="{A97F9E86-169A-0D40-9693-80339CB457C9}" srcOrd="3" destOrd="0" presId="urn:microsoft.com/office/officeart/2005/8/layout/matrix2"/>
    <dgm:cxn modelId="{55F562A4-48AE-3745-9537-5BE5AA526AA9}" type="presParOf" srcId="{83D4BF8D-2632-B043-B309-5E93BED64072}" destId="{F833449F-CC97-6F45-AA96-8FECB89824EA}"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0C69EC-2651-4225-B197-1178677EAEB3}"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US"/>
        </a:p>
      </dgm:t>
    </dgm:pt>
    <dgm:pt modelId="{1906CE50-39C6-4D7B-ABF6-F8C53530A27F}">
      <dgm:prSet custT="1"/>
      <dgm:spPr/>
      <dgm:t>
        <a:bodyPr/>
        <a:lstStyle/>
        <a:p>
          <a:r>
            <a:rPr lang="en-CA" sz="2000" b="1">
              <a:latin typeface="Helios Extended" panose="020B0604020202020204" charset="0"/>
              <a:cs typeface="Helios Extended" panose="020B0604020202020204" charset="0"/>
            </a:rPr>
            <a:t>Living in their homes</a:t>
          </a:r>
          <a:endParaRPr lang="en-US" sz="2000" b="1">
            <a:latin typeface="Helios Extended" panose="020B0604020202020204" charset="0"/>
            <a:cs typeface="Helios Extended" panose="020B0604020202020204" charset="0"/>
          </a:endParaRPr>
        </a:p>
      </dgm:t>
    </dgm:pt>
    <dgm:pt modelId="{51E86128-A879-40DE-8F0D-96D187BF20B0}" type="parTrans" cxnId="{633464C7-0038-49EC-8D8B-906E698A88B2}">
      <dgm:prSet/>
      <dgm:spPr/>
      <dgm:t>
        <a:bodyPr/>
        <a:lstStyle/>
        <a:p>
          <a:endParaRPr lang="en-US"/>
        </a:p>
      </dgm:t>
    </dgm:pt>
    <dgm:pt modelId="{3D9CF511-9209-4146-B0FC-DAE17EC0033F}" type="sibTrans" cxnId="{633464C7-0038-49EC-8D8B-906E698A88B2}">
      <dgm:prSet/>
      <dgm:spPr/>
      <dgm:t>
        <a:bodyPr/>
        <a:lstStyle/>
        <a:p>
          <a:endParaRPr lang="en-US"/>
        </a:p>
      </dgm:t>
    </dgm:pt>
    <dgm:pt modelId="{32D30BF7-7ABA-4F57-B039-79204703BD2E}">
      <dgm:prSet/>
      <dgm:spPr/>
      <dgm:t>
        <a:bodyPr/>
        <a:lstStyle/>
        <a:p>
          <a:r>
            <a:rPr lang="en-CA"/>
            <a:t>90% still live in their homes</a:t>
          </a:r>
          <a:endParaRPr lang="en-US"/>
        </a:p>
      </dgm:t>
    </dgm:pt>
    <dgm:pt modelId="{AB3D20B9-1E64-436A-8C46-6DDE565465CB}" type="parTrans" cxnId="{E020B27B-C865-470F-8155-FE4F70ED1F4A}">
      <dgm:prSet/>
      <dgm:spPr/>
      <dgm:t>
        <a:bodyPr/>
        <a:lstStyle/>
        <a:p>
          <a:endParaRPr lang="en-US"/>
        </a:p>
      </dgm:t>
    </dgm:pt>
    <dgm:pt modelId="{F2BA9DA2-6C3F-4D57-A76A-692AAEC4ACA5}" type="sibTrans" cxnId="{E020B27B-C865-470F-8155-FE4F70ED1F4A}">
      <dgm:prSet/>
      <dgm:spPr/>
      <dgm:t>
        <a:bodyPr/>
        <a:lstStyle/>
        <a:p>
          <a:endParaRPr lang="en-US"/>
        </a:p>
      </dgm:t>
    </dgm:pt>
    <dgm:pt modelId="{67CD6CE5-5FAF-4C7F-AC0F-CAABEF655753}">
      <dgm:prSet custT="1"/>
      <dgm:spPr/>
      <dgm:t>
        <a:bodyPr/>
        <a:lstStyle/>
        <a:p>
          <a:r>
            <a:rPr lang="en-CA" sz="2000" b="1">
              <a:latin typeface="Helios Extended" panose="020B0604020202020204" charset="0"/>
              <a:cs typeface="Helios Extended" panose="020B0604020202020204" charset="0"/>
            </a:rPr>
            <a:t>Reported functional limitations</a:t>
          </a:r>
          <a:endParaRPr lang="en-US" sz="2000" b="1">
            <a:latin typeface="Helios Extended" panose="020B0604020202020204" charset="0"/>
            <a:cs typeface="Helios Extended" panose="020B0604020202020204" charset="0"/>
          </a:endParaRPr>
        </a:p>
      </dgm:t>
    </dgm:pt>
    <dgm:pt modelId="{8C4D07DF-5536-4531-A2BA-FE482F77ECB3}" type="parTrans" cxnId="{489D8F59-F96C-4E54-B48A-DFD35BA77678}">
      <dgm:prSet/>
      <dgm:spPr/>
      <dgm:t>
        <a:bodyPr/>
        <a:lstStyle/>
        <a:p>
          <a:endParaRPr lang="en-US"/>
        </a:p>
      </dgm:t>
    </dgm:pt>
    <dgm:pt modelId="{B1E23345-AFAB-4714-9E43-B020F6882ACD}" type="sibTrans" cxnId="{489D8F59-F96C-4E54-B48A-DFD35BA77678}">
      <dgm:prSet/>
      <dgm:spPr/>
      <dgm:t>
        <a:bodyPr/>
        <a:lstStyle/>
        <a:p>
          <a:endParaRPr lang="en-US"/>
        </a:p>
      </dgm:t>
    </dgm:pt>
    <dgm:pt modelId="{706E422D-2BD1-4C78-8858-47D45D0BA4E3}">
      <dgm:prSet/>
      <dgm:spPr/>
      <dgm:t>
        <a:bodyPr/>
        <a:lstStyle/>
        <a:p>
          <a:r>
            <a:rPr lang="en-CA">
              <a:latin typeface="Helios Extended" panose="020B0604020202020204" charset="0"/>
              <a:cs typeface="Helios Extended" panose="020B0604020202020204" charset="0"/>
            </a:rPr>
            <a:t>57% of 85+</a:t>
          </a:r>
          <a:endParaRPr lang="en-US">
            <a:latin typeface="Helios Extended" panose="020B0604020202020204" charset="0"/>
            <a:cs typeface="Helios Extended" panose="020B0604020202020204" charset="0"/>
          </a:endParaRPr>
        </a:p>
      </dgm:t>
    </dgm:pt>
    <dgm:pt modelId="{0350B37B-1FF5-40E0-AF04-2260457C82BC}" type="parTrans" cxnId="{482704DC-CA80-428F-ACFB-5241BCBEE67A}">
      <dgm:prSet/>
      <dgm:spPr/>
      <dgm:t>
        <a:bodyPr/>
        <a:lstStyle/>
        <a:p>
          <a:endParaRPr lang="en-US"/>
        </a:p>
      </dgm:t>
    </dgm:pt>
    <dgm:pt modelId="{3B888FD1-504F-4163-B97C-1CCFF96F2A72}" type="sibTrans" cxnId="{482704DC-CA80-428F-ACFB-5241BCBEE67A}">
      <dgm:prSet/>
      <dgm:spPr/>
      <dgm:t>
        <a:bodyPr/>
        <a:lstStyle/>
        <a:p>
          <a:endParaRPr lang="en-US"/>
        </a:p>
      </dgm:t>
    </dgm:pt>
    <dgm:pt modelId="{290D04AD-05C4-4949-91A1-865AFFE03026}">
      <dgm:prSet/>
      <dgm:spPr/>
      <dgm:t>
        <a:bodyPr/>
        <a:lstStyle/>
        <a:p>
          <a:r>
            <a:rPr lang="en-CA">
              <a:latin typeface="Helios Extended" panose="020B0604020202020204" charset="0"/>
              <a:cs typeface="Helios Extended" panose="020B0604020202020204" charset="0"/>
            </a:rPr>
            <a:t>12% of 65-74</a:t>
          </a:r>
          <a:endParaRPr lang="en-US">
            <a:latin typeface="Helios Extended" panose="020B0604020202020204" charset="0"/>
            <a:cs typeface="Helios Extended" panose="020B0604020202020204" charset="0"/>
          </a:endParaRPr>
        </a:p>
      </dgm:t>
    </dgm:pt>
    <dgm:pt modelId="{2738FF4E-C1AA-44F8-B899-AF78E52D31A5}" type="parTrans" cxnId="{B7867B3C-CAB9-49AC-B68A-3D5A03C4DB85}">
      <dgm:prSet/>
      <dgm:spPr/>
      <dgm:t>
        <a:bodyPr/>
        <a:lstStyle/>
        <a:p>
          <a:endParaRPr lang="en-US"/>
        </a:p>
      </dgm:t>
    </dgm:pt>
    <dgm:pt modelId="{CCE382D9-D7F2-434B-9A1C-DD4AACFAFB76}" type="sibTrans" cxnId="{B7867B3C-CAB9-49AC-B68A-3D5A03C4DB85}">
      <dgm:prSet/>
      <dgm:spPr/>
      <dgm:t>
        <a:bodyPr/>
        <a:lstStyle/>
        <a:p>
          <a:endParaRPr lang="en-US"/>
        </a:p>
      </dgm:t>
    </dgm:pt>
    <dgm:pt modelId="{1602F3B7-2F6F-4B65-A6A2-325C7341CFF9}">
      <dgm:prSet custT="1"/>
      <dgm:spPr/>
      <dgm:t>
        <a:bodyPr/>
        <a:lstStyle/>
        <a:p>
          <a:r>
            <a:rPr lang="en-CA" sz="2000" b="1">
              <a:latin typeface="Helios Extended" panose="020B0604020202020204" charset="0"/>
              <a:cs typeface="Helios Extended" panose="020B0604020202020204" charset="0"/>
            </a:rPr>
            <a:t>Receiving home care</a:t>
          </a:r>
          <a:endParaRPr lang="en-US" sz="2000" b="1">
            <a:latin typeface="Helios Extended" panose="020B0604020202020204" charset="0"/>
            <a:cs typeface="Helios Extended" panose="020B0604020202020204" charset="0"/>
          </a:endParaRPr>
        </a:p>
      </dgm:t>
    </dgm:pt>
    <dgm:pt modelId="{F85EC17E-7C96-4070-90F0-DB39B7D0AD72}" type="parTrans" cxnId="{A3394AE0-04DD-4645-A5BC-4B2BF129DFC8}">
      <dgm:prSet/>
      <dgm:spPr/>
      <dgm:t>
        <a:bodyPr/>
        <a:lstStyle/>
        <a:p>
          <a:endParaRPr lang="en-US"/>
        </a:p>
      </dgm:t>
    </dgm:pt>
    <dgm:pt modelId="{9AFEEA3B-5B93-4470-B60F-3875821F21B0}" type="sibTrans" cxnId="{A3394AE0-04DD-4645-A5BC-4B2BF129DFC8}">
      <dgm:prSet/>
      <dgm:spPr/>
      <dgm:t>
        <a:bodyPr/>
        <a:lstStyle/>
        <a:p>
          <a:endParaRPr lang="en-US"/>
        </a:p>
      </dgm:t>
    </dgm:pt>
    <dgm:pt modelId="{5E757321-49B1-43A2-A2DC-6FB6E152A4EC}">
      <dgm:prSet/>
      <dgm:spPr/>
      <dgm:t>
        <a:bodyPr/>
        <a:lstStyle/>
        <a:p>
          <a:r>
            <a:rPr lang="en-CA">
              <a:latin typeface="Helios Extended" panose="020B0604020202020204" charset="0"/>
              <a:cs typeface="Helios Extended" panose="020B0604020202020204" charset="0"/>
            </a:rPr>
            <a:t>30% of 75+</a:t>
          </a:r>
          <a:endParaRPr lang="en-US">
            <a:latin typeface="Helios Extended" panose="020B0604020202020204" charset="0"/>
            <a:cs typeface="Helios Extended" panose="020B0604020202020204" charset="0"/>
          </a:endParaRPr>
        </a:p>
      </dgm:t>
    </dgm:pt>
    <dgm:pt modelId="{38BA7EE0-0156-41B8-B05C-85B39D23DCDD}" type="parTrans" cxnId="{DC84A917-5F2B-4255-998C-11DE81F231B7}">
      <dgm:prSet/>
      <dgm:spPr/>
      <dgm:t>
        <a:bodyPr/>
        <a:lstStyle/>
        <a:p>
          <a:endParaRPr lang="en-US"/>
        </a:p>
      </dgm:t>
    </dgm:pt>
    <dgm:pt modelId="{2A415451-9318-488D-896C-DCD21A99EDA8}" type="sibTrans" cxnId="{DC84A917-5F2B-4255-998C-11DE81F231B7}">
      <dgm:prSet/>
      <dgm:spPr/>
      <dgm:t>
        <a:bodyPr/>
        <a:lstStyle/>
        <a:p>
          <a:endParaRPr lang="en-US"/>
        </a:p>
      </dgm:t>
    </dgm:pt>
    <dgm:pt modelId="{7A548EDF-8F7E-4688-BDEE-E688E05EC659}">
      <dgm:prSet/>
      <dgm:spPr/>
      <dgm:t>
        <a:bodyPr/>
        <a:lstStyle/>
        <a:p>
          <a:r>
            <a:rPr lang="en-CA">
              <a:latin typeface="Helios Extended" panose="020B0604020202020204" charset="0"/>
              <a:cs typeface="Helios Extended" panose="020B0604020202020204" charset="0"/>
            </a:rPr>
            <a:t>50% of 85+ (home care or support from caregivers)</a:t>
          </a:r>
          <a:endParaRPr lang="en-US">
            <a:latin typeface="Helios Extended" panose="020B0604020202020204" charset="0"/>
            <a:cs typeface="Helios Extended" panose="020B0604020202020204" charset="0"/>
          </a:endParaRPr>
        </a:p>
      </dgm:t>
    </dgm:pt>
    <dgm:pt modelId="{06629383-1183-4CC5-A7D9-7B0E098FD4AD}" type="parTrans" cxnId="{A1D7498F-C897-4385-8B48-7C2EBD8AE651}">
      <dgm:prSet/>
      <dgm:spPr/>
      <dgm:t>
        <a:bodyPr/>
        <a:lstStyle/>
        <a:p>
          <a:endParaRPr lang="en-US"/>
        </a:p>
      </dgm:t>
    </dgm:pt>
    <dgm:pt modelId="{B0E05D32-E7C9-4EBD-8901-43736CAB1161}" type="sibTrans" cxnId="{A1D7498F-C897-4385-8B48-7C2EBD8AE651}">
      <dgm:prSet/>
      <dgm:spPr/>
      <dgm:t>
        <a:bodyPr/>
        <a:lstStyle/>
        <a:p>
          <a:endParaRPr lang="en-US"/>
        </a:p>
      </dgm:t>
    </dgm:pt>
    <dgm:pt modelId="{12F70566-A249-489B-B775-CC6E161E7C5F}">
      <dgm:prSet custT="1"/>
      <dgm:spPr/>
      <dgm:t>
        <a:bodyPr/>
        <a:lstStyle/>
        <a:p>
          <a:r>
            <a:rPr lang="en-CA" sz="2000" b="1">
              <a:latin typeface="Helios Extended" panose="020B0604020202020204" charset="0"/>
              <a:cs typeface="Helios Extended" panose="020B0604020202020204" charset="0"/>
            </a:rPr>
            <a:t>Residential mobility</a:t>
          </a:r>
          <a:endParaRPr lang="en-US" sz="2000" b="1">
            <a:latin typeface="Helios Extended" panose="020B0604020202020204" charset="0"/>
            <a:cs typeface="Helios Extended" panose="020B0604020202020204" charset="0"/>
          </a:endParaRPr>
        </a:p>
      </dgm:t>
    </dgm:pt>
    <dgm:pt modelId="{4F9EC29C-8730-43E2-935B-9A28175D63B1}" type="parTrans" cxnId="{029F96C6-97E9-4CC5-9008-EF324CF8EB2A}">
      <dgm:prSet/>
      <dgm:spPr/>
      <dgm:t>
        <a:bodyPr/>
        <a:lstStyle/>
        <a:p>
          <a:endParaRPr lang="en-US"/>
        </a:p>
      </dgm:t>
    </dgm:pt>
    <dgm:pt modelId="{63E1F250-703F-4C76-8A47-C486EEA75469}" type="sibTrans" cxnId="{029F96C6-97E9-4CC5-9008-EF324CF8EB2A}">
      <dgm:prSet/>
      <dgm:spPr/>
      <dgm:t>
        <a:bodyPr/>
        <a:lstStyle/>
        <a:p>
          <a:endParaRPr lang="en-US"/>
        </a:p>
      </dgm:t>
    </dgm:pt>
    <dgm:pt modelId="{EF76A4D5-C02B-4539-8CEF-9857CF84E260}">
      <dgm:prSet/>
      <dgm:spPr/>
      <dgm:t>
        <a:bodyPr/>
        <a:lstStyle/>
        <a:p>
          <a:r>
            <a:rPr lang="en-CA">
              <a:latin typeface="Helios Extended" panose="020B0604020202020204" charset="0"/>
              <a:cs typeface="Helios Extended" panose="020B0604020202020204" charset="0"/>
            </a:rPr>
            <a:t>70% not moved in past five years</a:t>
          </a:r>
          <a:endParaRPr lang="en-US">
            <a:latin typeface="Helios Extended" panose="020B0604020202020204" charset="0"/>
            <a:cs typeface="Helios Extended" panose="020B0604020202020204" charset="0"/>
          </a:endParaRPr>
        </a:p>
      </dgm:t>
    </dgm:pt>
    <dgm:pt modelId="{0CC8905B-271A-4F3C-B89A-44F8DBA95BD5}" type="parTrans" cxnId="{540B6682-8745-48B6-9970-78A740FA749C}">
      <dgm:prSet/>
      <dgm:spPr/>
      <dgm:t>
        <a:bodyPr/>
        <a:lstStyle/>
        <a:p>
          <a:endParaRPr lang="en-US"/>
        </a:p>
      </dgm:t>
    </dgm:pt>
    <dgm:pt modelId="{D51E351E-2AD8-441A-8E34-88BFEB4403EA}" type="sibTrans" cxnId="{540B6682-8745-48B6-9970-78A740FA749C}">
      <dgm:prSet/>
      <dgm:spPr/>
      <dgm:t>
        <a:bodyPr/>
        <a:lstStyle/>
        <a:p>
          <a:endParaRPr lang="en-US"/>
        </a:p>
      </dgm:t>
    </dgm:pt>
    <dgm:pt modelId="{8CC0F7C6-3F3F-4268-B6EA-C76E1BA38D17}">
      <dgm:prSet/>
      <dgm:spPr/>
      <dgm:t>
        <a:bodyPr/>
        <a:lstStyle/>
        <a:p>
          <a:r>
            <a:rPr lang="en-CA">
              <a:latin typeface="Helios Extended" panose="020B0604020202020204" charset="0"/>
              <a:cs typeface="Helios Extended" panose="020B0604020202020204" charset="0"/>
            </a:rPr>
            <a:t>Decreases with age</a:t>
          </a:r>
          <a:endParaRPr lang="en-US">
            <a:latin typeface="Helios Extended" panose="020B0604020202020204" charset="0"/>
            <a:cs typeface="Helios Extended" panose="020B0604020202020204" charset="0"/>
          </a:endParaRPr>
        </a:p>
      </dgm:t>
    </dgm:pt>
    <dgm:pt modelId="{D704031A-E640-4701-82F2-CB8028213443}" type="parTrans" cxnId="{EA66BF2B-B265-4C0C-BE25-F9B92E7511D3}">
      <dgm:prSet/>
      <dgm:spPr/>
      <dgm:t>
        <a:bodyPr/>
        <a:lstStyle/>
        <a:p>
          <a:endParaRPr lang="en-US"/>
        </a:p>
      </dgm:t>
    </dgm:pt>
    <dgm:pt modelId="{9CBAA63C-C4CB-4ED7-9EDA-2DB57DEB7A60}" type="sibTrans" cxnId="{EA66BF2B-B265-4C0C-BE25-F9B92E7511D3}">
      <dgm:prSet/>
      <dgm:spPr/>
      <dgm:t>
        <a:bodyPr/>
        <a:lstStyle/>
        <a:p>
          <a:endParaRPr lang="en-US"/>
        </a:p>
      </dgm:t>
    </dgm:pt>
    <dgm:pt modelId="{03A1BB8C-1553-43FA-92F3-84235F779654}">
      <dgm:prSet/>
      <dgm:spPr/>
      <dgm:t>
        <a:bodyPr/>
        <a:lstStyle/>
        <a:p>
          <a:r>
            <a:rPr lang="en-CA">
              <a:latin typeface="Helios Extended" panose="020B0604020202020204" charset="0"/>
              <a:cs typeface="Helios Extended" panose="020B0604020202020204" charset="0"/>
            </a:rPr>
            <a:t>85% less likely to move than 65</a:t>
          </a:r>
          <a:endParaRPr lang="en-US">
            <a:latin typeface="Helios Extended" panose="020B0604020202020204" charset="0"/>
            <a:cs typeface="Helios Extended" panose="020B0604020202020204" charset="0"/>
          </a:endParaRPr>
        </a:p>
      </dgm:t>
    </dgm:pt>
    <dgm:pt modelId="{6D6B77E9-7A22-4087-AAFD-FE8C0F281332}" type="parTrans" cxnId="{2141FC8D-DB74-45F3-97FA-CB13C2E96ECA}">
      <dgm:prSet/>
      <dgm:spPr/>
      <dgm:t>
        <a:bodyPr/>
        <a:lstStyle/>
        <a:p>
          <a:endParaRPr lang="en-US"/>
        </a:p>
      </dgm:t>
    </dgm:pt>
    <dgm:pt modelId="{ED618B28-F66D-47C8-88B7-1E7AFA23112B}" type="sibTrans" cxnId="{2141FC8D-DB74-45F3-97FA-CB13C2E96ECA}">
      <dgm:prSet/>
      <dgm:spPr/>
      <dgm:t>
        <a:bodyPr/>
        <a:lstStyle/>
        <a:p>
          <a:endParaRPr lang="en-US"/>
        </a:p>
      </dgm:t>
    </dgm:pt>
    <dgm:pt modelId="{4650E5EA-CA1F-FE4B-9FE8-3556D475912A}" type="pres">
      <dgm:prSet presAssocID="{F60C69EC-2651-4225-B197-1178677EAEB3}" presName="linear" presStyleCnt="0">
        <dgm:presLayoutVars>
          <dgm:animLvl val="lvl"/>
          <dgm:resizeHandles val="exact"/>
        </dgm:presLayoutVars>
      </dgm:prSet>
      <dgm:spPr/>
    </dgm:pt>
    <dgm:pt modelId="{1EB935A2-6F22-204B-81CC-91A5935F5D98}" type="pres">
      <dgm:prSet presAssocID="{1906CE50-39C6-4D7B-ABF6-F8C53530A27F}" presName="parentText" presStyleLbl="node1" presStyleIdx="0" presStyleCnt="4">
        <dgm:presLayoutVars>
          <dgm:chMax val="0"/>
          <dgm:bulletEnabled val="1"/>
        </dgm:presLayoutVars>
      </dgm:prSet>
      <dgm:spPr/>
    </dgm:pt>
    <dgm:pt modelId="{23B4E317-6153-FB43-8C9D-436B37869ABD}" type="pres">
      <dgm:prSet presAssocID="{1906CE50-39C6-4D7B-ABF6-F8C53530A27F}" presName="childText" presStyleLbl="revTx" presStyleIdx="0" presStyleCnt="4">
        <dgm:presLayoutVars>
          <dgm:bulletEnabled val="1"/>
        </dgm:presLayoutVars>
      </dgm:prSet>
      <dgm:spPr/>
    </dgm:pt>
    <dgm:pt modelId="{4B4F09B8-6486-C24D-96BE-D6EF73130C37}" type="pres">
      <dgm:prSet presAssocID="{67CD6CE5-5FAF-4C7F-AC0F-CAABEF655753}" presName="parentText" presStyleLbl="node1" presStyleIdx="1" presStyleCnt="4">
        <dgm:presLayoutVars>
          <dgm:chMax val="0"/>
          <dgm:bulletEnabled val="1"/>
        </dgm:presLayoutVars>
      </dgm:prSet>
      <dgm:spPr/>
    </dgm:pt>
    <dgm:pt modelId="{BFEB92BB-1E62-7F4C-ACFC-B6B4BCA43E67}" type="pres">
      <dgm:prSet presAssocID="{67CD6CE5-5FAF-4C7F-AC0F-CAABEF655753}" presName="childText" presStyleLbl="revTx" presStyleIdx="1" presStyleCnt="4">
        <dgm:presLayoutVars>
          <dgm:bulletEnabled val="1"/>
        </dgm:presLayoutVars>
      </dgm:prSet>
      <dgm:spPr/>
    </dgm:pt>
    <dgm:pt modelId="{01654919-E3A1-BD42-AE40-96AEE9C81A52}" type="pres">
      <dgm:prSet presAssocID="{1602F3B7-2F6F-4B65-A6A2-325C7341CFF9}" presName="parentText" presStyleLbl="node1" presStyleIdx="2" presStyleCnt="4">
        <dgm:presLayoutVars>
          <dgm:chMax val="0"/>
          <dgm:bulletEnabled val="1"/>
        </dgm:presLayoutVars>
      </dgm:prSet>
      <dgm:spPr/>
    </dgm:pt>
    <dgm:pt modelId="{98EB8FB2-827C-6749-A865-1EF81210B259}" type="pres">
      <dgm:prSet presAssocID="{1602F3B7-2F6F-4B65-A6A2-325C7341CFF9}" presName="childText" presStyleLbl="revTx" presStyleIdx="2" presStyleCnt="4">
        <dgm:presLayoutVars>
          <dgm:bulletEnabled val="1"/>
        </dgm:presLayoutVars>
      </dgm:prSet>
      <dgm:spPr/>
    </dgm:pt>
    <dgm:pt modelId="{82E8EBC7-C5AB-A849-BDAB-BB36B02F0B81}" type="pres">
      <dgm:prSet presAssocID="{12F70566-A249-489B-B775-CC6E161E7C5F}" presName="parentText" presStyleLbl="node1" presStyleIdx="3" presStyleCnt="4">
        <dgm:presLayoutVars>
          <dgm:chMax val="0"/>
          <dgm:bulletEnabled val="1"/>
        </dgm:presLayoutVars>
      </dgm:prSet>
      <dgm:spPr/>
    </dgm:pt>
    <dgm:pt modelId="{27924FDB-C2B8-1845-94C7-23F0E2F4801B}" type="pres">
      <dgm:prSet presAssocID="{12F70566-A249-489B-B775-CC6E161E7C5F}" presName="childText" presStyleLbl="revTx" presStyleIdx="3" presStyleCnt="4">
        <dgm:presLayoutVars>
          <dgm:bulletEnabled val="1"/>
        </dgm:presLayoutVars>
      </dgm:prSet>
      <dgm:spPr/>
    </dgm:pt>
  </dgm:ptLst>
  <dgm:cxnLst>
    <dgm:cxn modelId="{DC84A917-5F2B-4255-998C-11DE81F231B7}" srcId="{1602F3B7-2F6F-4B65-A6A2-325C7341CFF9}" destId="{5E757321-49B1-43A2-A2DC-6FB6E152A4EC}" srcOrd="0" destOrd="0" parTransId="{38BA7EE0-0156-41B8-B05C-85B39D23DCDD}" sibTransId="{2A415451-9318-488D-896C-DCD21A99EDA8}"/>
    <dgm:cxn modelId="{EA66BF2B-B265-4C0C-BE25-F9B92E7511D3}" srcId="{12F70566-A249-489B-B775-CC6E161E7C5F}" destId="{8CC0F7C6-3F3F-4268-B6EA-C76E1BA38D17}" srcOrd="1" destOrd="0" parTransId="{D704031A-E640-4701-82F2-CB8028213443}" sibTransId="{9CBAA63C-C4CB-4ED7-9EDA-2DB57DEB7A60}"/>
    <dgm:cxn modelId="{A7166D30-9938-944F-AA16-F9CF6232A90C}" type="presOf" srcId="{F60C69EC-2651-4225-B197-1178677EAEB3}" destId="{4650E5EA-CA1F-FE4B-9FE8-3556D475912A}" srcOrd="0" destOrd="0" presId="urn:microsoft.com/office/officeart/2005/8/layout/vList2"/>
    <dgm:cxn modelId="{F5A8F639-C0D4-394A-8C59-844C6FC9663F}" type="presOf" srcId="{5E757321-49B1-43A2-A2DC-6FB6E152A4EC}" destId="{98EB8FB2-827C-6749-A865-1EF81210B259}" srcOrd="0" destOrd="0" presId="urn:microsoft.com/office/officeart/2005/8/layout/vList2"/>
    <dgm:cxn modelId="{B7867B3C-CAB9-49AC-B68A-3D5A03C4DB85}" srcId="{67CD6CE5-5FAF-4C7F-AC0F-CAABEF655753}" destId="{290D04AD-05C4-4949-91A1-865AFFE03026}" srcOrd="1" destOrd="0" parTransId="{2738FF4E-C1AA-44F8-B899-AF78E52D31A5}" sibTransId="{CCE382D9-D7F2-434B-9A1C-DD4AACFAFB76}"/>
    <dgm:cxn modelId="{0919216A-1CEA-9A45-83FD-0C1805439C0D}" type="presOf" srcId="{8CC0F7C6-3F3F-4268-B6EA-C76E1BA38D17}" destId="{27924FDB-C2B8-1845-94C7-23F0E2F4801B}" srcOrd="0" destOrd="1" presId="urn:microsoft.com/office/officeart/2005/8/layout/vList2"/>
    <dgm:cxn modelId="{8103376E-8975-9545-80FE-BCD07E647D7D}" type="presOf" srcId="{EF76A4D5-C02B-4539-8CEF-9857CF84E260}" destId="{27924FDB-C2B8-1845-94C7-23F0E2F4801B}" srcOrd="0" destOrd="0" presId="urn:microsoft.com/office/officeart/2005/8/layout/vList2"/>
    <dgm:cxn modelId="{489D8F59-F96C-4E54-B48A-DFD35BA77678}" srcId="{F60C69EC-2651-4225-B197-1178677EAEB3}" destId="{67CD6CE5-5FAF-4C7F-AC0F-CAABEF655753}" srcOrd="1" destOrd="0" parTransId="{8C4D07DF-5536-4531-A2BA-FE482F77ECB3}" sibTransId="{B1E23345-AFAB-4714-9E43-B020F6882ACD}"/>
    <dgm:cxn modelId="{E020B27B-C865-470F-8155-FE4F70ED1F4A}" srcId="{1906CE50-39C6-4D7B-ABF6-F8C53530A27F}" destId="{32D30BF7-7ABA-4F57-B039-79204703BD2E}" srcOrd="0" destOrd="0" parTransId="{AB3D20B9-1E64-436A-8C46-6DDE565465CB}" sibTransId="{F2BA9DA2-6C3F-4D57-A76A-692AAEC4ACA5}"/>
    <dgm:cxn modelId="{540B6682-8745-48B6-9970-78A740FA749C}" srcId="{12F70566-A249-489B-B775-CC6E161E7C5F}" destId="{EF76A4D5-C02B-4539-8CEF-9857CF84E260}" srcOrd="0" destOrd="0" parTransId="{0CC8905B-271A-4F3C-B89A-44F8DBA95BD5}" sibTransId="{D51E351E-2AD8-441A-8E34-88BFEB4403EA}"/>
    <dgm:cxn modelId="{2141FC8D-DB74-45F3-97FA-CB13C2E96ECA}" srcId="{12F70566-A249-489B-B775-CC6E161E7C5F}" destId="{03A1BB8C-1553-43FA-92F3-84235F779654}" srcOrd="2" destOrd="0" parTransId="{6D6B77E9-7A22-4087-AAFD-FE8C0F281332}" sibTransId="{ED618B28-F66D-47C8-88B7-1E7AFA23112B}"/>
    <dgm:cxn modelId="{A1D7498F-C897-4385-8B48-7C2EBD8AE651}" srcId="{1602F3B7-2F6F-4B65-A6A2-325C7341CFF9}" destId="{7A548EDF-8F7E-4688-BDEE-E688E05EC659}" srcOrd="1" destOrd="0" parTransId="{06629383-1183-4CC5-A7D9-7B0E098FD4AD}" sibTransId="{B0E05D32-E7C9-4EBD-8901-43736CAB1161}"/>
    <dgm:cxn modelId="{3DC25A9A-BD1A-7B4D-85CF-1A097518011A}" type="presOf" srcId="{12F70566-A249-489B-B775-CC6E161E7C5F}" destId="{82E8EBC7-C5AB-A849-BDAB-BB36B02F0B81}" srcOrd="0" destOrd="0" presId="urn:microsoft.com/office/officeart/2005/8/layout/vList2"/>
    <dgm:cxn modelId="{AA0190A0-50E8-475F-87D8-33C81038B1EF}" type="presOf" srcId="{03A1BB8C-1553-43FA-92F3-84235F779654}" destId="{27924FDB-C2B8-1845-94C7-23F0E2F4801B}" srcOrd="0" destOrd="2" presId="urn:microsoft.com/office/officeart/2005/8/layout/vList2"/>
    <dgm:cxn modelId="{4C2AABA7-6074-E245-A821-6F86EE83E4E6}" type="presOf" srcId="{1602F3B7-2F6F-4B65-A6A2-325C7341CFF9}" destId="{01654919-E3A1-BD42-AE40-96AEE9C81A52}" srcOrd="0" destOrd="0" presId="urn:microsoft.com/office/officeart/2005/8/layout/vList2"/>
    <dgm:cxn modelId="{51B2A3B2-2E31-9F43-9B4D-0570EA2194D3}" type="presOf" srcId="{67CD6CE5-5FAF-4C7F-AC0F-CAABEF655753}" destId="{4B4F09B8-6486-C24D-96BE-D6EF73130C37}" srcOrd="0" destOrd="0" presId="urn:microsoft.com/office/officeart/2005/8/layout/vList2"/>
    <dgm:cxn modelId="{96761EB7-AAB1-AB40-B2C6-4816115646AE}" type="presOf" srcId="{706E422D-2BD1-4C78-8858-47D45D0BA4E3}" destId="{BFEB92BB-1E62-7F4C-ACFC-B6B4BCA43E67}" srcOrd="0" destOrd="0" presId="urn:microsoft.com/office/officeart/2005/8/layout/vList2"/>
    <dgm:cxn modelId="{EB4A03BA-761A-8141-8CE5-4260F2000AC7}" type="presOf" srcId="{1906CE50-39C6-4D7B-ABF6-F8C53530A27F}" destId="{1EB935A2-6F22-204B-81CC-91A5935F5D98}" srcOrd="0" destOrd="0" presId="urn:microsoft.com/office/officeart/2005/8/layout/vList2"/>
    <dgm:cxn modelId="{029F96C6-97E9-4CC5-9008-EF324CF8EB2A}" srcId="{F60C69EC-2651-4225-B197-1178677EAEB3}" destId="{12F70566-A249-489B-B775-CC6E161E7C5F}" srcOrd="3" destOrd="0" parTransId="{4F9EC29C-8730-43E2-935B-9A28175D63B1}" sibTransId="{63E1F250-703F-4C76-8A47-C486EEA75469}"/>
    <dgm:cxn modelId="{633464C7-0038-49EC-8D8B-906E698A88B2}" srcId="{F60C69EC-2651-4225-B197-1178677EAEB3}" destId="{1906CE50-39C6-4D7B-ABF6-F8C53530A27F}" srcOrd="0" destOrd="0" parTransId="{51E86128-A879-40DE-8F0D-96D187BF20B0}" sibTransId="{3D9CF511-9209-4146-B0FC-DAE17EC0033F}"/>
    <dgm:cxn modelId="{9A3C1DDA-AE74-1841-A7A4-9CC4715A84B9}" type="presOf" srcId="{7A548EDF-8F7E-4688-BDEE-E688E05EC659}" destId="{98EB8FB2-827C-6749-A865-1EF81210B259}" srcOrd="0" destOrd="1" presId="urn:microsoft.com/office/officeart/2005/8/layout/vList2"/>
    <dgm:cxn modelId="{482704DC-CA80-428F-ACFB-5241BCBEE67A}" srcId="{67CD6CE5-5FAF-4C7F-AC0F-CAABEF655753}" destId="{706E422D-2BD1-4C78-8858-47D45D0BA4E3}" srcOrd="0" destOrd="0" parTransId="{0350B37B-1FF5-40E0-AF04-2260457C82BC}" sibTransId="{3B888FD1-504F-4163-B97C-1CCFF96F2A72}"/>
    <dgm:cxn modelId="{A3394AE0-04DD-4645-A5BC-4B2BF129DFC8}" srcId="{F60C69EC-2651-4225-B197-1178677EAEB3}" destId="{1602F3B7-2F6F-4B65-A6A2-325C7341CFF9}" srcOrd="2" destOrd="0" parTransId="{F85EC17E-7C96-4070-90F0-DB39B7D0AD72}" sibTransId="{9AFEEA3B-5B93-4470-B60F-3875821F21B0}"/>
    <dgm:cxn modelId="{CDAAADE0-A0CA-A54A-8956-3ABC9E581622}" type="presOf" srcId="{290D04AD-05C4-4949-91A1-865AFFE03026}" destId="{BFEB92BB-1E62-7F4C-ACFC-B6B4BCA43E67}" srcOrd="0" destOrd="1" presId="urn:microsoft.com/office/officeart/2005/8/layout/vList2"/>
    <dgm:cxn modelId="{0980E1E8-3138-FA4E-AA1A-E8B50C2CE4AD}" type="presOf" srcId="{32D30BF7-7ABA-4F57-B039-79204703BD2E}" destId="{23B4E317-6153-FB43-8C9D-436B37869ABD}" srcOrd="0" destOrd="0" presId="urn:microsoft.com/office/officeart/2005/8/layout/vList2"/>
    <dgm:cxn modelId="{189A6CD5-BC0B-314D-92B5-139F0637781C}" type="presParOf" srcId="{4650E5EA-CA1F-FE4B-9FE8-3556D475912A}" destId="{1EB935A2-6F22-204B-81CC-91A5935F5D98}" srcOrd="0" destOrd="0" presId="urn:microsoft.com/office/officeart/2005/8/layout/vList2"/>
    <dgm:cxn modelId="{202F46C5-58CD-8D46-9803-4D5BD839600F}" type="presParOf" srcId="{4650E5EA-CA1F-FE4B-9FE8-3556D475912A}" destId="{23B4E317-6153-FB43-8C9D-436B37869ABD}" srcOrd="1" destOrd="0" presId="urn:microsoft.com/office/officeart/2005/8/layout/vList2"/>
    <dgm:cxn modelId="{32E88A00-E32D-F344-B481-95CC129076B9}" type="presParOf" srcId="{4650E5EA-CA1F-FE4B-9FE8-3556D475912A}" destId="{4B4F09B8-6486-C24D-96BE-D6EF73130C37}" srcOrd="2" destOrd="0" presId="urn:microsoft.com/office/officeart/2005/8/layout/vList2"/>
    <dgm:cxn modelId="{919B8C5D-9480-4241-A9FD-04252B8C7D12}" type="presParOf" srcId="{4650E5EA-CA1F-FE4B-9FE8-3556D475912A}" destId="{BFEB92BB-1E62-7F4C-ACFC-B6B4BCA43E67}" srcOrd="3" destOrd="0" presId="urn:microsoft.com/office/officeart/2005/8/layout/vList2"/>
    <dgm:cxn modelId="{550D03EB-8DD3-3141-8745-C84AF186304A}" type="presParOf" srcId="{4650E5EA-CA1F-FE4B-9FE8-3556D475912A}" destId="{01654919-E3A1-BD42-AE40-96AEE9C81A52}" srcOrd="4" destOrd="0" presId="urn:microsoft.com/office/officeart/2005/8/layout/vList2"/>
    <dgm:cxn modelId="{F8D01AB8-2252-B940-B984-BE05FA005271}" type="presParOf" srcId="{4650E5EA-CA1F-FE4B-9FE8-3556D475912A}" destId="{98EB8FB2-827C-6749-A865-1EF81210B259}" srcOrd="5" destOrd="0" presId="urn:microsoft.com/office/officeart/2005/8/layout/vList2"/>
    <dgm:cxn modelId="{AB9485D2-51DB-6047-A3DB-A88FC5235B15}" type="presParOf" srcId="{4650E5EA-CA1F-FE4B-9FE8-3556D475912A}" destId="{82E8EBC7-C5AB-A849-BDAB-BB36B02F0B81}" srcOrd="6" destOrd="0" presId="urn:microsoft.com/office/officeart/2005/8/layout/vList2"/>
    <dgm:cxn modelId="{10381807-7685-8248-9964-C47E96C51DD0}" type="presParOf" srcId="{4650E5EA-CA1F-FE4B-9FE8-3556D475912A}" destId="{27924FDB-C2B8-1845-94C7-23F0E2F4801B}"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ADC562-3CFC-4CAE-92D5-15C3022937B8}" type="doc">
      <dgm:prSet loTypeId="urn:microsoft.com/office/officeart/2005/8/layout/default" loCatId="list" qsTypeId="urn:microsoft.com/office/officeart/2005/8/quickstyle/simple2" qsCatId="simple" csTypeId="urn:microsoft.com/office/officeart/2005/8/colors/accent1_4" csCatId="accent1" phldr="1"/>
      <dgm:spPr/>
      <dgm:t>
        <a:bodyPr/>
        <a:lstStyle/>
        <a:p>
          <a:endParaRPr lang="en-US"/>
        </a:p>
      </dgm:t>
    </dgm:pt>
    <dgm:pt modelId="{E61D9598-4BB3-48EA-8C31-BCB41F747228}">
      <dgm:prSet custT="1"/>
      <dgm:spPr/>
      <dgm:t>
        <a:bodyPr/>
        <a:lstStyle/>
        <a:p>
          <a:r>
            <a:rPr lang="en-US" sz="2400">
              <a:latin typeface="Helios Extended" panose="020B0604020202020204" charset="0"/>
              <a:cs typeface="Helios Extended" panose="020B0604020202020204" charset="0"/>
            </a:rPr>
            <a:t>Home Mobility </a:t>
          </a:r>
        </a:p>
        <a:p>
          <a:r>
            <a:rPr lang="en-US" sz="2400">
              <a:latin typeface="Helios Extended" panose="020B0604020202020204" charset="0"/>
              <a:cs typeface="Helios Extended" panose="020B0604020202020204" charset="0"/>
            </a:rPr>
            <a:t>and Safety</a:t>
          </a:r>
        </a:p>
      </dgm:t>
    </dgm:pt>
    <dgm:pt modelId="{8F5971D7-55B1-45C8-8B98-B7EB908427DE}" type="parTrans" cxnId="{76D79679-EF48-450F-B5FE-5D3BD5ECDA89}">
      <dgm:prSet/>
      <dgm:spPr/>
      <dgm:t>
        <a:bodyPr/>
        <a:lstStyle/>
        <a:p>
          <a:endParaRPr lang="en-US" sz="1400">
            <a:latin typeface="Helios Extended" panose="020B0604020202020204" charset="0"/>
            <a:cs typeface="Helios Extended" panose="020B0604020202020204" charset="0"/>
          </a:endParaRPr>
        </a:p>
      </dgm:t>
    </dgm:pt>
    <dgm:pt modelId="{09997268-D3BB-455A-9209-D18FAC76DD63}" type="sibTrans" cxnId="{76D79679-EF48-450F-B5FE-5D3BD5ECDA89}">
      <dgm:prSet/>
      <dgm:spPr/>
      <dgm:t>
        <a:bodyPr/>
        <a:lstStyle/>
        <a:p>
          <a:endParaRPr lang="en-US" sz="1400">
            <a:latin typeface="Helios Extended" panose="020B0604020202020204" charset="0"/>
            <a:cs typeface="Helios Extended" panose="020B0604020202020204" charset="0"/>
          </a:endParaRPr>
        </a:p>
      </dgm:t>
    </dgm:pt>
    <dgm:pt modelId="{B06E1B8F-B483-4CA1-8E8F-BAF3433AA0FF}">
      <dgm:prSet custT="1"/>
      <dgm:spPr/>
      <dgm:t>
        <a:bodyPr/>
        <a:lstStyle/>
        <a:p>
          <a:r>
            <a:rPr lang="en-US" sz="2400">
              <a:latin typeface="Helios Extended" panose="020B0604020202020204" charset="0"/>
              <a:cs typeface="Helios Extended" panose="020B0604020202020204" charset="0"/>
            </a:rPr>
            <a:t>Personal Health</a:t>
          </a:r>
        </a:p>
      </dgm:t>
    </dgm:pt>
    <dgm:pt modelId="{9DBA7789-9D7C-4EA6-9433-C117445B84FF}" type="parTrans" cxnId="{0244743D-11C0-4A22-A7A7-B9E5E54BBFA4}">
      <dgm:prSet/>
      <dgm:spPr/>
      <dgm:t>
        <a:bodyPr/>
        <a:lstStyle/>
        <a:p>
          <a:endParaRPr lang="en-US" sz="1400">
            <a:latin typeface="Helios Extended" panose="020B0604020202020204" charset="0"/>
            <a:cs typeface="Helios Extended" panose="020B0604020202020204" charset="0"/>
          </a:endParaRPr>
        </a:p>
      </dgm:t>
    </dgm:pt>
    <dgm:pt modelId="{3A288F2B-F25C-48FB-B54D-50A909933E11}" type="sibTrans" cxnId="{0244743D-11C0-4A22-A7A7-B9E5E54BBFA4}">
      <dgm:prSet/>
      <dgm:spPr/>
      <dgm:t>
        <a:bodyPr/>
        <a:lstStyle/>
        <a:p>
          <a:endParaRPr lang="en-US" sz="1400">
            <a:latin typeface="Helios Extended" panose="020B0604020202020204" charset="0"/>
            <a:cs typeface="Helios Extended" panose="020B0604020202020204" charset="0"/>
          </a:endParaRPr>
        </a:p>
      </dgm:t>
    </dgm:pt>
    <dgm:pt modelId="{A492036A-709B-40DD-BF2E-ED3025DF496F}">
      <dgm:prSet custT="1"/>
      <dgm:spPr/>
      <dgm:t>
        <a:bodyPr/>
        <a:lstStyle/>
        <a:p>
          <a:r>
            <a:rPr lang="en-US" sz="2400">
              <a:latin typeface="Helios Extended" panose="020B0604020202020204" charset="0"/>
              <a:cs typeface="Helios Extended" panose="020B0604020202020204" charset="0"/>
            </a:rPr>
            <a:t>Access to</a:t>
          </a:r>
        </a:p>
        <a:p>
          <a:r>
            <a:rPr lang="en-US" sz="2400">
              <a:latin typeface="Helios Extended" panose="020B0604020202020204" charset="0"/>
              <a:cs typeface="Helios Extended" panose="020B0604020202020204" charset="0"/>
            </a:rPr>
            <a:t>Community</a:t>
          </a:r>
        </a:p>
        <a:p>
          <a:r>
            <a:rPr lang="en-US" sz="2400">
              <a:latin typeface="Helios Extended" panose="020B0604020202020204" charset="0"/>
              <a:cs typeface="Helios Extended" panose="020B0604020202020204" charset="0"/>
            </a:rPr>
            <a:t>Services</a:t>
          </a:r>
        </a:p>
      </dgm:t>
    </dgm:pt>
    <dgm:pt modelId="{D935914C-3171-4EC7-8FC2-05922CC165C8}" type="parTrans" cxnId="{423308AF-9D8F-408B-B3D8-2DC1F008CB65}">
      <dgm:prSet/>
      <dgm:spPr/>
      <dgm:t>
        <a:bodyPr/>
        <a:lstStyle/>
        <a:p>
          <a:endParaRPr lang="en-US" sz="1400">
            <a:latin typeface="Helios Extended" panose="020B0604020202020204" charset="0"/>
            <a:cs typeface="Helios Extended" panose="020B0604020202020204" charset="0"/>
          </a:endParaRPr>
        </a:p>
      </dgm:t>
    </dgm:pt>
    <dgm:pt modelId="{6CAC73BD-7767-4CDA-964F-0E2A87B9A9D4}" type="sibTrans" cxnId="{423308AF-9D8F-408B-B3D8-2DC1F008CB65}">
      <dgm:prSet/>
      <dgm:spPr/>
      <dgm:t>
        <a:bodyPr/>
        <a:lstStyle/>
        <a:p>
          <a:endParaRPr lang="en-US" sz="1400">
            <a:latin typeface="Helios Extended" panose="020B0604020202020204" charset="0"/>
            <a:cs typeface="Helios Extended" panose="020B0604020202020204" charset="0"/>
          </a:endParaRPr>
        </a:p>
      </dgm:t>
    </dgm:pt>
    <dgm:pt modelId="{78099563-94CC-47EE-A9D4-90774FB6382E}">
      <dgm:prSet custT="1"/>
      <dgm:spPr/>
      <dgm:t>
        <a:bodyPr/>
        <a:lstStyle/>
        <a:p>
          <a:r>
            <a:rPr lang="en-US" sz="2400">
              <a:latin typeface="Helios Extended" panose="020B0604020202020204" charset="0"/>
              <a:cs typeface="Helios Extended" panose="020B0604020202020204" charset="0"/>
            </a:rPr>
            <a:t>Home Improvement</a:t>
          </a:r>
        </a:p>
        <a:p>
          <a:r>
            <a:rPr lang="en-US" sz="2400">
              <a:latin typeface="Helios Extended" panose="020B0604020202020204" charset="0"/>
              <a:cs typeface="Helios Extended" panose="020B0604020202020204" charset="0"/>
            </a:rPr>
            <a:t>and Maintenance</a:t>
          </a:r>
        </a:p>
      </dgm:t>
    </dgm:pt>
    <dgm:pt modelId="{1DF157EF-011C-4ACB-B9B1-97568CE2AF18}" type="parTrans" cxnId="{D5BDD85B-D3EB-414E-8697-0F2700D51219}">
      <dgm:prSet/>
      <dgm:spPr/>
      <dgm:t>
        <a:bodyPr/>
        <a:lstStyle/>
        <a:p>
          <a:endParaRPr lang="en-US" sz="1400">
            <a:latin typeface="Helios Extended" panose="020B0604020202020204" charset="0"/>
            <a:cs typeface="Helios Extended" panose="020B0604020202020204" charset="0"/>
          </a:endParaRPr>
        </a:p>
      </dgm:t>
    </dgm:pt>
    <dgm:pt modelId="{CDF2CCB0-552D-4C82-B940-58841072F902}" type="sibTrans" cxnId="{D5BDD85B-D3EB-414E-8697-0F2700D51219}">
      <dgm:prSet/>
      <dgm:spPr/>
      <dgm:t>
        <a:bodyPr/>
        <a:lstStyle/>
        <a:p>
          <a:endParaRPr lang="en-US" sz="1400">
            <a:latin typeface="Helios Extended" panose="020B0604020202020204" charset="0"/>
            <a:cs typeface="Helios Extended" panose="020B0604020202020204" charset="0"/>
          </a:endParaRPr>
        </a:p>
      </dgm:t>
    </dgm:pt>
    <dgm:pt modelId="{7B175313-CB8C-4F21-8ABB-D870A1562913}">
      <dgm:prSet custT="1"/>
      <dgm:spPr/>
      <dgm:t>
        <a:bodyPr/>
        <a:lstStyle/>
        <a:p>
          <a:r>
            <a:rPr lang="en-US" sz="2400">
              <a:latin typeface="Helios Extended" panose="020B0604020202020204" charset="0"/>
              <a:cs typeface="Helios Extended" panose="020B0604020202020204" charset="0"/>
            </a:rPr>
            <a:t>General Home</a:t>
          </a:r>
        </a:p>
        <a:p>
          <a:r>
            <a:rPr lang="en-US" sz="2400">
              <a:latin typeface="Helios Extended" panose="020B0604020202020204" charset="0"/>
              <a:cs typeface="Helios Extended" panose="020B0604020202020204" charset="0"/>
            </a:rPr>
            <a:t>Safety</a:t>
          </a:r>
        </a:p>
      </dgm:t>
    </dgm:pt>
    <dgm:pt modelId="{89475946-CFD3-4000-B60B-0C8C45C8270F}" type="parTrans" cxnId="{45F5EFFE-D004-44B0-BA90-2F404D80D41C}">
      <dgm:prSet/>
      <dgm:spPr/>
      <dgm:t>
        <a:bodyPr/>
        <a:lstStyle/>
        <a:p>
          <a:endParaRPr lang="en-US" sz="1400">
            <a:latin typeface="Helios Extended" panose="020B0604020202020204" charset="0"/>
            <a:cs typeface="Helios Extended" panose="020B0604020202020204" charset="0"/>
          </a:endParaRPr>
        </a:p>
      </dgm:t>
    </dgm:pt>
    <dgm:pt modelId="{2C132271-A7C7-40E5-9854-7069E23C6657}" type="sibTrans" cxnId="{45F5EFFE-D004-44B0-BA90-2F404D80D41C}">
      <dgm:prSet/>
      <dgm:spPr/>
      <dgm:t>
        <a:bodyPr/>
        <a:lstStyle/>
        <a:p>
          <a:endParaRPr lang="en-US" sz="1400">
            <a:latin typeface="Helios Extended" panose="020B0604020202020204" charset="0"/>
            <a:cs typeface="Helios Extended" panose="020B0604020202020204" charset="0"/>
          </a:endParaRPr>
        </a:p>
      </dgm:t>
    </dgm:pt>
    <dgm:pt modelId="{DCBF959A-F054-47CB-90C5-42BCD7DDB97C}">
      <dgm:prSet custT="1"/>
      <dgm:spPr/>
      <dgm:t>
        <a:bodyPr/>
        <a:lstStyle/>
        <a:p>
          <a:r>
            <a:rPr lang="en-US" sz="2400">
              <a:latin typeface="Helios Extended" panose="020B0604020202020204" charset="0"/>
              <a:cs typeface="Helios Extended" panose="020B0604020202020204" charset="0"/>
            </a:rPr>
            <a:t>Bathroom Safety</a:t>
          </a:r>
        </a:p>
      </dgm:t>
    </dgm:pt>
    <dgm:pt modelId="{2A91BB62-C745-4B9B-B0BD-977A4B30FFC4}" type="parTrans" cxnId="{C9579F92-F102-45FD-8008-8F58D75727C4}">
      <dgm:prSet/>
      <dgm:spPr/>
      <dgm:t>
        <a:bodyPr/>
        <a:lstStyle/>
        <a:p>
          <a:endParaRPr lang="en-US" sz="1400">
            <a:latin typeface="Helios Extended" panose="020B0604020202020204" charset="0"/>
            <a:cs typeface="Helios Extended" panose="020B0604020202020204" charset="0"/>
          </a:endParaRPr>
        </a:p>
      </dgm:t>
    </dgm:pt>
    <dgm:pt modelId="{16DEBE8E-B209-4DDC-9667-D871FE7F5039}" type="sibTrans" cxnId="{C9579F92-F102-45FD-8008-8F58D75727C4}">
      <dgm:prSet/>
      <dgm:spPr/>
      <dgm:t>
        <a:bodyPr/>
        <a:lstStyle/>
        <a:p>
          <a:endParaRPr lang="en-US" sz="1400">
            <a:latin typeface="Helios Extended" panose="020B0604020202020204" charset="0"/>
            <a:cs typeface="Helios Extended" panose="020B0604020202020204" charset="0"/>
          </a:endParaRPr>
        </a:p>
      </dgm:t>
    </dgm:pt>
    <dgm:pt modelId="{AE5B4395-4319-904E-B8F6-B9BB0FFCD2A9}" type="pres">
      <dgm:prSet presAssocID="{74ADC562-3CFC-4CAE-92D5-15C3022937B8}" presName="diagram" presStyleCnt="0">
        <dgm:presLayoutVars>
          <dgm:dir/>
          <dgm:resizeHandles val="exact"/>
        </dgm:presLayoutVars>
      </dgm:prSet>
      <dgm:spPr/>
    </dgm:pt>
    <dgm:pt modelId="{5F099C17-4579-1B47-8721-FB679DFC4C78}" type="pres">
      <dgm:prSet presAssocID="{E61D9598-4BB3-48EA-8C31-BCB41F747228}" presName="node" presStyleLbl="node1" presStyleIdx="0" presStyleCnt="6">
        <dgm:presLayoutVars>
          <dgm:bulletEnabled val="1"/>
        </dgm:presLayoutVars>
      </dgm:prSet>
      <dgm:spPr/>
    </dgm:pt>
    <dgm:pt modelId="{577D273F-066C-414C-805D-95829357F3AA}" type="pres">
      <dgm:prSet presAssocID="{09997268-D3BB-455A-9209-D18FAC76DD63}" presName="sibTrans" presStyleCnt="0"/>
      <dgm:spPr/>
    </dgm:pt>
    <dgm:pt modelId="{62B04639-FCB9-5B48-B109-BB4CDC8D34C1}" type="pres">
      <dgm:prSet presAssocID="{B06E1B8F-B483-4CA1-8E8F-BAF3433AA0FF}" presName="node" presStyleLbl="node1" presStyleIdx="1" presStyleCnt="6">
        <dgm:presLayoutVars>
          <dgm:bulletEnabled val="1"/>
        </dgm:presLayoutVars>
      </dgm:prSet>
      <dgm:spPr/>
    </dgm:pt>
    <dgm:pt modelId="{22D5E2CB-AC03-9C42-9BC0-6A25DD049B18}" type="pres">
      <dgm:prSet presAssocID="{3A288F2B-F25C-48FB-B54D-50A909933E11}" presName="sibTrans" presStyleCnt="0"/>
      <dgm:spPr/>
    </dgm:pt>
    <dgm:pt modelId="{38BE73C2-283A-D946-B27D-D313D3B47250}" type="pres">
      <dgm:prSet presAssocID="{A492036A-709B-40DD-BF2E-ED3025DF496F}" presName="node" presStyleLbl="node1" presStyleIdx="2" presStyleCnt="6">
        <dgm:presLayoutVars>
          <dgm:bulletEnabled val="1"/>
        </dgm:presLayoutVars>
      </dgm:prSet>
      <dgm:spPr/>
    </dgm:pt>
    <dgm:pt modelId="{E051AA85-6A3E-7848-B3FA-54D266B44CAC}" type="pres">
      <dgm:prSet presAssocID="{6CAC73BD-7767-4CDA-964F-0E2A87B9A9D4}" presName="sibTrans" presStyleCnt="0"/>
      <dgm:spPr/>
    </dgm:pt>
    <dgm:pt modelId="{AA26C951-C778-EB45-AD23-17134D214E78}" type="pres">
      <dgm:prSet presAssocID="{78099563-94CC-47EE-A9D4-90774FB6382E}" presName="node" presStyleLbl="node1" presStyleIdx="3" presStyleCnt="6">
        <dgm:presLayoutVars>
          <dgm:bulletEnabled val="1"/>
        </dgm:presLayoutVars>
      </dgm:prSet>
      <dgm:spPr/>
    </dgm:pt>
    <dgm:pt modelId="{3EA6F66F-AD1C-AA4D-A52E-ED0C528806EF}" type="pres">
      <dgm:prSet presAssocID="{CDF2CCB0-552D-4C82-B940-58841072F902}" presName="sibTrans" presStyleCnt="0"/>
      <dgm:spPr/>
    </dgm:pt>
    <dgm:pt modelId="{4C9F1C7C-5867-5D4E-8598-67A5CAE91FC1}" type="pres">
      <dgm:prSet presAssocID="{7B175313-CB8C-4F21-8ABB-D870A1562913}" presName="node" presStyleLbl="node1" presStyleIdx="4" presStyleCnt="6">
        <dgm:presLayoutVars>
          <dgm:bulletEnabled val="1"/>
        </dgm:presLayoutVars>
      </dgm:prSet>
      <dgm:spPr/>
    </dgm:pt>
    <dgm:pt modelId="{EE25917A-D56E-4143-B4C0-D35C3D40F89E}" type="pres">
      <dgm:prSet presAssocID="{2C132271-A7C7-40E5-9854-7069E23C6657}" presName="sibTrans" presStyleCnt="0"/>
      <dgm:spPr/>
    </dgm:pt>
    <dgm:pt modelId="{98B26863-0D5B-8349-96C4-21DF028F4DE3}" type="pres">
      <dgm:prSet presAssocID="{DCBF959A-F054-47CB-90C5-42BCD7DDB97C}" presName="node" presStyleLbl="node1" presStyleIdx="5" presStyleCnt="6">
        <dgm:presLayoutVars>
          <dgm:bulletEnabled val="1"/>
        </dgm:presLayoutVars>
      </dgm:prSet>
      <dgm:spPr/>
    </dgm:pt>
  </dgm:ptLst>
  <dgm:cxnLst>
    <dgm:cxn modelId="{B7C64E04-A550-5B49-8BF8-BD098E307E73}" type="presOf" srcId="{A492036A-709B-40DD-BF2E-ED3025DF496F}" destId="{38BE73C2-283A-D946-B27D-D313D3B47250}" srcOrd="0" destOrd="0" presId="urn:microsoft.com/office/officeart/2005/8/layout/default"/>
    <dgm:cxn modelId="{B59F5304-0023-714A-A756-C348AFE25F7B}" type="presOf" srcId="{DCBF959A-F054-47CB-90C5-42BCD7DDB97C}" destId="{98B26863-0D5B-8349-96C4-21DF028F4DE3}" srcOrd="0" destOrd="0" presId="urn:microsoft.com/office/officeart/2005/8/layout/default"/>
    <dgm:cxn modelId="{7FE84018-A3EA-7B4E-B16F-08CECD903911}" type="presOf" srcId="{B06E1B8F-B483-4CA1-8E8F-BAF3433AA0FF}" destId="{62B04639-FCB9-5B48-B109-BB4CDC8D34C1}" srcOrd="0" destOrd="0" presId="urn:microsoft.com/office/officeart/2005/8/layout/default"/>
    <dgm:cxn modelId="{0244743D-11C0-4A22-A7A7-B9E5E54BBFA4}" srcId="{74ADC562-3CFC-4CAE-92D5-15C3022937B8}" destId="{B06E1B8F-B483-4CA1-8E8F-BAF3433AA0FF}" srcOrd="1" destOrd="0" parTransId="{9DBA7789-9D7C-4EA6-9433-C117445B84FF}" sibTransId="{3A288F2B-F25C-48FB-B54D-50A909933E11}"/>
    <dgm:cxn modelId="{D5BDD85B-D3EB-414E-8697-0F2700D51219}" srcId="{74ADC562-3CFC-4CAE-92D5-15C3022937B8}" destId="{78099563-94CC-47EE-A9D4-90774FB6382E}" srcOrd="3" destOrd="0" parTransId="{1DF157EF-011C-4ACB-B9B1-97568CE2AF18}" sibTransId="{CDF2CCB0-552D-4C82-B940-58841072F902}"/>
    <dgm:cxn modelId="{08388160-6D87-A24E-B643-E982F15D71A4}" type="presOf" srcId="{E61D9598-4BB3-48EA-8C31-BCB41F747228}" destId="{5F099C17-4579-1B47-8721-FB679DFC4C78}" srcOrd="0" destOrd="0" presId="urn:microsoft.com/office/officeart/2005/8/layout/default"/>
    <dgm:cxn modelId="{3190ED6A-7CCE-AA4B-BCDF-4FFDB43037C4}" type="presOf" srcId="{7B175313-CB8C-4F21-8ABB-D870A1562913}" destId="{4C9F1C7C-5867-5D4E-8598-67A5CAE91FC1}" srcOrd="0" destOrd="0" presId="urn:microsoft.com/office/officeart/2005/8/layout/default"/>
    <dgm:cxn modelId="{76D79679-EF48-450F-B5FE-5D3BD5ECDA89}" srcId="{74ADC562-3CFC-4CAE-92D5-15C3022937B8}" destId="{E61D9598-4BB3-48EA-8C31-BCB41F747228}" srcOrd="0" destOrd="0" parTransId="{8F5971D7-55B1-45C8-8B98-B7EB908427DE}" sibTransId="{09997268-D3BB-455A-9209-D18FAC76DD63}"/>
    <dgm:cxn modelId="{C9579F92-F102-45FD-8008-8F58D75727C4}" srcId="{74ADC562-3CFC-4CAE-92D5-15C3022937B8}" destId="{DCBF959A-F054-47CB-90C5-42BCD7DDB97C}" srcOrd="5" destOrd="0" parTransId="{2A91BB62-C745-4B9B-B0BD-977A4B30FFC4}" sibTransId="{16DEBE8E-B209-4DDC-9667-D871FE7F5039}"/>
    <dgm:cxn modelId="{423308AF-9D8F-408B-B3D8-2DC1F008CB65}" srcId="{74ADC562-3CFC-4CAE-92D5-15C3022937B8}" destId="{A492036A-709B-40DD-BF2E-ED3025DF496F}" srcOrd="2" destOrd="0" parTransId="{D935914C-3171-4EC7-8FC2-05922CC165C8}" sibTransId="{6CAC73BD-7767-4CDA-964F-0E2A87B9A9D4}"/>
    <dgm:cxn modelId="{BAD2C9EF-668C-6246-A996-2D9D823A875F}" type="presOf" srcId="{78099563-94CC-47EE-A9D4-90774FB6382E}" destId="{AA26C951-C778-EB45-AD23-17134D214E78}" srcOrd="0" destOrd="0" presId="urn:microsoft.com/office/officeart/2005/8/layout/default"/>
    <dgm:cxn modelId="{266B92FE-AE37-6A44-BFB8-0BA75BD85F1D}" type="presOf" srcId="{74ADC562-3CFC-4CAE-92D5-15C3022937B8}" destId="{AE5B4395-4319-904E-B8F6-B9BB0FFCD2A9}" srcOrd="0" destOrd="0" presId="urn:microsoft.com/office/officeart/2005/8/layout/default"/>
    <dgm:cxn modelId="{45F5EFFE-D004-44B0-BA90-2F404D80D41C}" srcId="{74ADC562-3CFC-4CAE-92D5-15C3022937B8}" destId="{7B175313-CB8C-4F21-8ABB-D870A1562913}" srcOrd="4" destOrd="0" parTransId="{89475946-CFD3-4000-B60B-0C8C45C8270F}" sibTransId="{2C132271-A7C7-40E5-9854-7069E23C6657}"/>
    <dgm:cxn modelId="{6F612B3B-FA33-0C49-9B1B-99BBC6E96C17}" type="presParOf" srcId="{AE5B4395-4319-904E-B8F6-B9BB0FFCD2A9}" destId="{5F099C17-4579-1B47-8721-FB679DFC4C78}" srcOrd="0" destOrd="0" presId="urn:microsoft.com/office/officeart/2005/8/layout/default"/>
    <dgm:cxn modelId="{A20FBEB1-D99F-844E-9939-F4D5CC189A15}" type="presParOf" srcId="{AE5B4395-4319-904E-B8F6-B9BB0FFCD2A9}" destId="{577D273F-066C-414C-805D-95829357F3AA}" srcOrd="1" destOrd="0" presId="urn:microsoft.com/office/officeart/2005/8/layout/default"/>
    <dgm:cxn modelId="{EF86D4A7-FB08-F44D-A6A2-01A0875F10F5}" type="presParOf" srcId="{AE5B4395-4319-904E-B8F6-B9BB0FFCD2A9}" destId="{62B04639-FCB9-5B48-B109-BB4CDC8D34C1}" srcOrd="2" destOrd="0" presId="urn:microsoft.com/office/officeart/2005/8/layout/default"/>
    <dgm:cxn modelId="{7C5155F4-5CFD-1940-A1D1-87EBDF9179B2}" type="presParOf" srcId="{AE5B4395-4319-904E-B8F6-B9BB0FFCD2A9}" destId="{22D5E2CB-AC03-9C42-9BC0-6A25DD049B18}" srcOrd="3" destOrd="0" presId="urn:microsoft.com/office/officeart/2005/8/layout/default"/>
    <dgm:cxn modelId="{D4D8B230-7716-004D-B8A6-AEAF815B85A2}" type="presParOf" srcId="{AE5B4395-4319-904E-B8F6-B9BB0FFCD2A9}" destId="{38BE73C2-283A-D946-B27D-D313D3B47250}" srcOrd="4" destOrd="0" presId="urn:microsoft.com/office/officeart/2005/8/layout/default"/>
    <dgm:cxn modelId="{915ECB4D-F659-4748-913B-B4CC4B749200}" type="presParOf" srcId="{AE5B4395-4319-904E-B8F6-B9BB0FFCD2A9}" destId="{E051AA85-6A3E-7848-B3FA-54D266B44CAC}" srcOrd="5" destOrd="0" presId="urn:microsoft.com/office/officeart/2005/8/layout/default"/>
    <dgm:cxn modelId="{A971D000-7627-9246-BA5F-4EFFC47AEBCB}" type="presParOf" srcId="{AE5B4395-4319-904E-B8F6-B9BB0FFCD2A9}" destId="{AA26C951-C778-EB45-AD23-17134D214E78}" srcOrd="6" destOrd="0" presId="urn:microsoft.com/office/officeart/2005/8/layout/default"/>
    <dgm:cxn modelId="{7875508D-577B-2549-B610-717B23BB572F}" type="presParOf" srcId="{AE5B4395-4319-904E-B8F6-B9BB0FFCD2A9}" destId="{3EA6F66F-AD1C-AA4D-A52E-ED0C528806EF}" srcOrd="7" destOrd="0" presId="urn:microsoft.com/office/officeart/2005/8/layout/default"/>
    <dgm:cxn modelId="{4CB920F7-69D5-564D-9613-6A46062FAE46}" type="presParOf" srcId="{AE5B4395-4319-904E-B8F6-B9BB0FFCD2A9}" destId="{4C9F1C7C-5867-5D4E-8598-67A5CAE91FC1}" srcOrd="8" destOrd="0" presId="urn:microsoft.com/office/officeart/2005/8/layout/default"/>
    <dgm:cxn modelId="{C4C6FABF-94FF-A64C-81B6-8E5700457216}" type="presParOf" srcId="{AE5B4395-4319-904E-B8F6-B9BB0FFCD2A9}" destId="{EE25917A-D56E-4143-B4C0-D35C3D40F89E}" srcOrd="9" destOrd="0" presId="urn:microsoft.com/office/officeart/2005/8/layout/default"/>
    <dgm:cxn modelId="{8F99D16B-4B03-374B-82FB-78D61EAAAA28}" type="presParOf" srcId="{AE5B4395-4319-904E-B8F6-B9BB0FFCD2A9}" destId="{98B26863-0D5B-8349-96C4-21DF028F4DE3}"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3C55DC-998D-4DAF-92BB-E5F690A442D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CA"/>
        </a:p>
      </dgm:t>
    </dgm:pt>
    <dgm:pt modelId="{65CC711B-FDDA-4640-85DA-31E0719F4E83}">
      <dgm:prSet phldrT="[Text]"/>
      <dgm:spPr/>
      <dgm:t>
        <a:bodyPr/>
        <a:lstStyle/>
        <a:p>
          <a:r>
            <a:rPr lang="en-US" b="1">
              <a:latin typeface="Helios Extended" panose="020B0604020202020204"/>
            </a:rPr>
            <a:t>Prevent</a:t>
          </a:r>
          <a:r>
            <a:rPr lang="en-US">
              <a:latin typeface="Helios Extended" panose="020B0604020202020204"/>
            </a:rPr>
            <a:t> adverse outcomes</a:t>
          </a:r>
          <a:endParaRPr lang="en-CA"/>
        </a:p>
      </dgm:t>
    </dgm:pt>
    <dgm:pt modelId="{7EA8BD73-5964-4B15-87C6-7EDB7FAF0988}" type="parTrans" cxnId="{46F91F34-F150-4689-B622-ACDB3BD7F400}">
      <dgm:prSet/>
      <dgm:spPr/>
      <dgm:t>
        <a:bodyPr/>
        <a:lstStyle/>
        <a:p>
          <a:endParaRPr lang="en-CA"/>
        </a:p>
      </dgm:t>
    </dgm:pt>
    <dgm:pt modelId="{02F32AEE-BEE6-4CF8-AFE5-06DF87806C7E}" type="sibTrans" cxnId="{46F91F34-F150-4689-B622-ACDB3BD7F400}">
      <dgm:prSet/>
      <dgm:spPr/>
      <dgm:t>
        <a:bodyPr/>
        <a:lstStyle/>
        <a:p>
          <a:endParaRPr lang="en-CA"/>
        </a:p>
      </dgm:t>
    </dgm:pt>
    <dgm:pt modelId="{DEB2A4F1-DA5C-4FC9-B2F7-FC7A21DE67CD}">
      <dgm:prSet phldrT="[Text]"/>
      <dgm:spPr/>
      <dgm:t>
        <a:bodyPr/>
        <a:lstStyle/>
        <a:p>
          <a:r>
            <a:rPr lang="en-US" b="1">
              <a:latin typeface="Helios Extended" panose="020B0604020202020204"/>
            </a:rPr>
            <a:t>Understand</a:t>
          </a:r>
          <a:r>
            <a:rPr lang="en-US">
              <a:latin typeface="Helios Extended" panose="020B0604020202020204"/>
            </a:rPr>
            <a:t> restorative potential</a:t>
          </a:r>
          <a:endParaRPr lang="en-CA"/>
        </a:p>
      </dgm:t>
    </dgm:pt>
    <dgm:pt modelId="{266CD71E-D2DE-45CE-A438-975684A8C113}" type="parTrans" cxnId="{333B10C9-E89A-45A4-9CA6-136B32A69414}">
      <dgm:prSet/>
      <dgm:spPr/>
      <dgm:t>
        <a:bodyPr/>
        <a:lstStyle/>
        <a:p>
          <a:endParaRPr lang="en-CA"/>
        </a:p>
      </dgm:t>
    </dgm:pt>
    <dgm:pt modelId="{267B4200-CE49-4E1F-9E67-BFBB93DC165A}" type="sibTrans" cxnId="{333B10C9-E89A-45A4-9CA6-136B32A69414}">
      <dgm:prSet/>
      <dgm:spPr/>
      <dgm:t>
        <a:bodyPr/>
        <a:lstStyle/>
        <a:p>
          <a:endParaRPr lang="en-CA"/>
        </a:p>
      </dgm:t>
    </dgm:pt>
    <dgm:pt modelId="{67488C22-E08B-41DF-A307-A4F8D8593E05}">
      <dgm:prSet phldrT="[Text]"/>
      <dgm:spPr/>
      <dgm:t>
        <a:bodyPr/>
        <a:lstStyle/>
        <a:p>
          <a:r>
            <a:rPr lang="en-US" b="1">
              <a:latin typeface="Helios Extended" panose="020B0604020202020204"/>
            </a:rPr>
            <a:t>Determine</a:t>
          </a:r>
          <a:r>
            <a:rPr lang="en-US">
              <a:latin typeface="Helios Extended" panose="020B0604020202020204"/>
            </a:rPr>
            <a:t> causality </a:t>
          </a:r>
          <a:endParaRPr lang="en-CA"/>
        </a:p>
      </dgm:t>
    </dgm:pt>
    <dgm:pt modelId="{400879FF-F713-47F7-AF74-FFD28D8C301F}" type="parTrans" cxnId="{B1EDBB20-C8CD-42C0-AEEC-C13DEB848F2B}">
      <dgm:prSet/>
      <dgm:spPr/>
      <dgm:t>
        <a:bodyPr/>
        <a:lstStyle/>
        <a:p>
          <a:endParaRPr lang="en-CA"/>
        </a:p>
      </dgm:t>
    </dgm:pt>
    <dgm:pt modelId="{9E94E588-FA9E-46A0-99CA-EE328808BED3}" type="sibTrans" cxnId="{B1EDBB20-C8CD-42C0-AEEC-C13DEB848F2B}">
      <dgm:prSet/>
      <dgm:spPr/>
      <dgm:t>
        <a:bodyPr/>
        <a:lstStyle/>
        <a:p>
          <a:endParaRPr lang="en-CA"/>
        </a:p>
      </dgm:t>
    </dgm:pt>
    <dgm:pt modelId="{81A14C4A-DEDE-4D37-8CD9-BA62DE58825B}">
      <dgm:prSet phldrT="[Text]"/>
      <dgm:spPr/>
      <dgm:t>
        <a:bodyPr/>
        <a:lstStyle/>
        <a:p>
          <a:r>
            <a:rPr lang="en-US" b="1">
              <a:latin typeface="Helios Extended" panose="020B0604020202020204"/>
            </a:rPr>
            <a:t>Inform</a:t>
          </a:r>
          <a:r>
            <a:rPr lang="en-US">
              <a:latin typeface="Helios Extended" panose="020B0604020202020204"/>
            </a:rPr>
            <a:t> goals of care </a:t>
          </a:r>
          <a:endParaRPr lang="en-CA"/>
        </a:p>
      </dgm:t>
    </dgm:pt>
    <dgm:pt modelId="{169BE788-B3ED-4194-96EC-438EAD977516}" type="parTrans" cxnId="{FA29AF21-C628-4D65-87BC-6078CF9C74E9}">
      <dgm:prSet/>
      <dgm:spPr/>
      <dgm:t>
        <a:bodyPr/>
        <a:lstStyle/>
        <a:p>
          <a:endParaRPr lang="en-CA"/>
        </a:p>
      </dgm:t>
    </dgm:pt>
    <dgm:pt modelId="{27CC888D-F77C-4BBB-9B03-D17794B2D129}" type="sibTrans" cxnId="{FA29AF21-C628-4D65-87BC-6078CF9C74E9}">
      <dgm:prSet/>
      <dgm:spPr/>
      <dgm:t>
        <a:bodyPr/>
        <a:lstStyle/>
        <a:p>
          <a:endParaRPr lang="en-CA"/>
        </a:p>
      </dgm:t>
    </dgm:pt>
    <dgm:pt modelId="{EA25A05B-41C4-48A0-BE48-F1ABCECDC3DA}">
      <dgm:prSet phldrT="[Text]"/>
      <dgm:spPr/>
      <dgm:t>
        <a:bodyPr/>
        <a:lstStyle/>
        <a:p>
          <a:r>
            <a:rPr lang="en-US" b="1">
              <a:latin typeface="Helios Extended" panose="020B0604020202020204"/>
            </a:rPr>
            <a:t>NOT</a:t>
          </a:r>
          <a:r>
            <a:rPr lang="en-US">
              <a:latin typeface="Helios Extended" panose="020B0604020202020204"/>
            </a:rPr>
            <a:t> to be used to allocate services</a:t>
          </a:r>
          <a:endParaRPr lang="en-CA"/>
        </a:p>
      </dgm:t>
    </dgm:pt>
    <dgm:pt modelId="{C609704E-F77F-4331-8850-37D21246403E}" type="parTrans" cxnId="{5803432F-9EC5-41EC-B1DE-33342C853966}">
      <dgm:prSet/>
      <dgm:spPr/>
      <dgm:t>
        <a:bodyPr/>
        <a:lstStyle/>
        <a:p>
          <a:endParaRPr lang="en-CA"/>
        </a:p>
      </dgm:t>
    </dgm:pt>
    <dgm:pt modelId="{7F4D4AA4-1277-495F-9002-381376A3C30D}" type="sibTrans" cxnId="{5803432F-9EC5-41EC-B1DE-33342C853966}">
      <dgm:prSet/>
      <dgm:spPr/>
      <dgm:t>
        <a:bodyPr/>
        <a:lstStyle/>
        <a:p>
          <a:endParaRPr lang="en-CA"/>
        </a:p>
      </dgm:t>
    </dgm:pt>
    <dgm:pt modelId="{FC45F2AD-CAD6-47F2-8861-8C5777647851}" type="pres">
      <dgm:prSet presAssocID="{1B3C55DC-998D-4DAF-92BB-E5F690A442D9}" presName="diagram" presStyleCnt="0">
        <dgm:presLayoutVars>
          <dgm:dir/>
          <dgm:resizeHandles val="exact"/>
        </dgm:presLayoutVars>
      </dgm:prSet>
      <dgm:spPr/>
    </dgm:pt>
    <dgm:pt modelId="{0FADDE36-005E-4900-B1C2-45538174DBDB}" type="pres">
      <dgm:prSet presAssocID="{65CC711B-FDDA-4640-85DA-31E0719F4E83}" presName="node" presStyleLbl="node1" presStyleIdx="0" presStyleCnt="5">
        <dgm:presLayoutVars>
          <dgm:bulletEnabled val="1"/>
        </dgm:presLayoutVars>
      </dgm:prSet>
      <dgm:spPr/>
    </dgm:pt>
    <dgm:pt modelId="{BEF6DB24-2473-4EF0-8FAB-58A18FBAA268}" type="pres">
      <dgm:prSet presAssocID="{02F32AEE-BEE6-4CF8-AFE5-06DF87806C7E}" presName="sibTrans" presStyleCnt="0"/>
      <dgm:spPr/>
    </dgm:pt>
    <dgm:pt modelId="{629E8E8A-37AC-4A8A-97E8-BDF909EF47B7}" type="pres">
      <dgm:prSet presAssocID="{DEB2A4F1-DA5C-4FC9-B2F7-FC7A21DE67CD}" presName="node" presStyleLbl="node1" presStyleIdx="1" presStyleCnt="5">
        <dgm:presLayoutVars>
          <dgm:bulletEnabled val="1"/>
        </dgm:presLayoutVars>
      </dgm:prSet>
      <dgm:spPr/>
    </dgm:pt>
    <dgm:pt modelId="{313BEBB8-A1F3-4427-B40D-BDD667AE9E66}" type="pres">
      <dgm:prSet presAssocID="{267B4200-CE49-4E1F-9E67-BFBB93DC165A}" presName="sibTrans" presStyleCnt="0"/>
      <dgm:spPr/>
    </dgm:pt>
    <dgm:pt modelId="{7061ACD7-1A8E-4D66-B74B-7181902E755E}" type="pres">
      <dgm:prSet presAssocID="{67488C22-E08B-41DF-A307-A4F8D8593E05}" presName="node" presStyleLbl="node1" presStyleIdx="2" presStyleCnt="5">
        <dgm:presLayoutVars>
          <dgm:bulletEnabled val="1"/>
        </dgm:presLayoutVars>
      </dgm:prSet>
      <dgm:spPr/>
    </dgm:pt>
    <dgm:pt modelId="{F41BCEF6-BD30-412F-8C36-44B4F8A06AFF}" type="pres">
      <dgm:prSet presAssocID="{9E94E588-FA9E-46A0-99CA-EE328808BED3}" presName="sibTrans" presStyleCnt="0"/>
      <dgm:spPr/>
    </dgm:pt>
    <dgm:pt modelId="{17C78E8C-1377-445A-8AF8-62442648678C}" type="pres">
      <dgm:prSet presAssocID="{81A14C4A-DEDE-4D37-8CD9-BA62DE58825B}" presName="node" presStyleLbl="node1" presStyleIdx="3" presStyleCnt="5">
        <dgm:presLayoutVars>
          <dgm:bulletEnabled val="1"/>
        </dgm:presLayoutVars>
      </dgm:prSet>
      <dgm:spPr/>
    </dgm:pt>
    <dgm:pt modelId="{951F87FC-86BB-4FF4-A6E8-173F760E20FC}" type="pres">
      <dgm:prSet presAssocID="{27CC888D-F77C-4BBB-9B03-D17794B2D129}" presName="sibTrans" presStyleCnt="0"/>
      <dgm:spPr/>
    </dgm:pt>
    <dgm:pt modelId="{F3B4669F-9510-4241-9129-84C33D80B472}" type="pres">
      <dgm:prSet presAssocID="{EA25A05B-41C4-48A0-BE48-F1ABCECDC3DA}" presName="node" presStyleLbl="node1" presStyleIdx="4" presStyleCnt="5">
        <dgm:presLayoutVars>
          <dgm:bulletEnabled val="1"/>
        </dgm:presLayoutVars>
      </dgm:prSet>
      <dgm:spPr/>
    </dgm:pt>
  </dgm:ptLst>
  <dgm:cxnLst>
    <dgm:cxn modelId="{B798371E-A3DF-4591-8E6A-6CCF1906C6E2}" type="presOf" srcId="{81A14C4A-DEDE-4D37-8CD9-BA62DE58825B}" destId="{17C78E8C-1377-445A-8AF8-62442648678C}" srcOrd="0" destOrd="0" presId="urn:microsoft.com/office/officeart/2005/8/layout/default"/>
    <dgm:cxn modelId="{B1EDBB20-C8CD-42C0-AEEC-C13DEB848F2B}" srcId="{1B3C55DC-998D-4DAF-92BB-E5F690A442D9}" destId="{67488C22-E08B-41DF-A307-A4F8D8593E05}" srcOrd="2" destOrd="0" parTransId="{400879FF-F713-47F7-AF74-FFD28D8C301F}" sibTransId="{9E94E588-FA9E-46A0-99CA-EE328808BED3}"/>
    <dgm:cxn modelId="{FA29AF21-C628-4D65-87BC-6078CF9C74E9}" srcId="{1B3C55DC-998D-4DAF-92BB-E5F690A442D9}" destId="{81A14C4A-DEDE-4D37-8CD9-BA62DE58825B}" srcOrd="3" destOrd="0" parTransId="{169BE788-B3ED-4194-96EC-438EAD977516}" sibTransId="{27CC888D-F77C-4BBB-9B03-D17794B2D129}"/>
    <dgm:cxn modelId="{AD424B2B-D760-4AE2-9413-E3D0379A4643}" type="presOf" srcId="{1B3C55DC-998D-4DAF-92BB-E5F690A442D9}" destId="{FC45F2AD-CAD6-47F2-8861-8C5777647851}" srcOrd="0" destOrd="0" presId="urn:microsoft.com/office/officeart/2005/8/layout/default"/>
    <dgm:cxn modelId="{5803432F-9EC5-41EC-B1DE-33342C853966}" srcId="{1B3C55DC-998D-4DAF-92BB-E5F690A442D9}" destId="{EA25A05B-41C4-48A0-BE48-F1ABCECDC3DA}" srcOrd="4" destOrd="0" parTransId="{C609704E-F77F-4331-8850-37D21246403E}" sibTransId="{7F4D4AA4-1277-495F-9002-381376A3C30D}"/>
    <dgm:cxn modelId="{46F91F34-F150-4689-B622-ACDB3BD7F400}" srcId="{1B3C55DC-998D-4DAF-92BB-E5F690A442D9}" destId="{65CC711B-FDDA-4640-85DA-31E0719F4E83}" srcOrd="0" destOrd="0" parTransId="{7EA8BD73-5964-4B15-87C6-7EDB7FAF0988}" sibTransId="{02F32AEE-BEE6-4CF8-AFE5-06DF87806C7E}"/>
    <dgm:cxn modelId="{724D1A3F-258C-491F-8AF2-EAB5256B1C9F}" type="presOf" srcId="{67488C22-E08B-41DF-A307-A4F8D8593E05}" destId="{7061ACD7-1A8E-4D66-B74B-7181902E755E}" srcOrd="0" destOrd="0" presId="urn:microsoft.com/office/officeart/2005/8/layout/default"/>
    <dgm:cxn modelId="{67774C48-B804-4BB8-89FE-F3ECA051DE13}" type="presOf" srcId="{DEB2A4F1-DA5C-4FC9-B2F7-FC7A21DE67CD}" destId="{629E8E8A-37AC-4A8A-97E8-BDF909EF47B7}" srcOrd="0" destOrd="0" presId="urn:microsoft.com/office/officeart/2005/8/layout/default"/>
    <dgm:cxn modelId="{AB503575-26D2-49D1-BBAF-F82993E6DDAB}" type="presOf" srcId="{65CC711B-FDDA-4640-85DA-31E0719F4E83}" destId="{0FADDE36-005E-4900-B1C2-45538174DBDB}" srcOrd="0" destOrd="0" presId="urn:microsoft.com/office/officeart/2005/8/layout/default"/>
    <dgm:cxn modelId="{333B10C9-E89A-45A4-9CA6-136B32A69414}" srcId="{1B3C55DC-998D-4DAF-92BB-E5F690A442D9}" destId="{DEB2A4F1-DA5C-4FC9-B2F7-FC7A21DE67CD}" srcOrd="1" destOrd="0" parTransId="{266CD71E-D2DE-45CE-A438-975684A8C113}" sibTransId="{267B4200-CE49-4E1F-9E67-BFBB93DC165A}"/>
    <dgm:cxn modelId="{DD695CFF-40DD-466F-9F7F-2FB100C0D8CF}" type="presOf" srcId="{EA25A05B-41C4-48A0-BE48-F1ABCECDC3DA}" destId="{F3B4669F-9510-4241-9129-84C33D80B472}" srcOrd="0" destOrd="0" presId="urn:microsoft.com/office/officeart/2005/8/layout/default"/>
    <dgm:cxn modelId="{43DE6F03-CE86-4965-BA2C-B86DCBFC3421}" type="presParOf" srcId="{FC45F2AD-CAD6-47F2-8861-8C5777647851}" destId="{0FADDE36-005E-4900-B1C2-45538174DBDB}" srcOrd="0" destOrd="0" presId="urn:microsoft.com/office/officeart/2005/8/layout/default"/>
    <dgm:cxn modelId="{6150B9C4-E6E2-4CA0-A442-9C4B302EA038}" type="presParOf" srcId="{FC45F2AD-CAD6-47F2-8861-8C5777647851}" destId="{BEF6DB24-2473-4EF0-8FAB-58A18FBAA268}" srcOrd="1" destOrd="0" presId="urn:microsoft.com/office/officeart/2005/8/layout/default"/>
    <dgm:cxn modelId="{824C5031-EDC7-4833-9E61-77668DBA4D18}" type="presParOf" srcId="{FC45F2AD-CAD6-47F2-8861-8C5777647851}" destId="{629E8E8A-37AC-4A8A-97E8-BDF909EF47B7}" srcOrd="2" destOrd="0" presId="urn:microsoft.com/office/officeart/2005/8/layout/default"/>
    <dgm:cxn modelId="{7427A339-2E2B-4042-94A3-903B3FCF9100}" type="presParOf" srcId="{FC45F2AD-CAD6-47F2-8861-8C5777647851}" destId="{313BEBB8-A1F3-4427-B40D-BDD667AE9E66}" srcOrd="3" destOrd="0" presId="urn:microsoft.com/office/officeart/2005/8/layout/default"/>
    <dgm:cxn modelId="{3C3C3043-7D2D-4E0F-B908-A24F04E55BD9}" type="presParOf" srcId="{FC45F2AD-CAD6-47F2-8861-8C5777647851}" destId="{7061ACD7-1A8E-4D66-B74B-7181902E755E}" srcOrd="4" destOrd="0" presId="urn:microsoft.com/office/officeart/2005/8/layout/default"/>
    <dgm:cxn modelId="{90AB774B-8C5F-4EC3-A032-140B3A175E4F}" type="presParOf" srcId="{FC45F2AD-CAD6-47F2-8861-8C5777647851}" destId="{F41BCEF6-BD30-412F-8C36-44B4F8A06AFF}" srcOrd="5" destOrd="0" presId="urn:microsoft.com/office/officeart/2005/8/layout/default"/>
    <dgm:cxn modelId="{CCFE4BE2-2833-4106-A6DD-A5B37B139507}" type="presParOf" srcId="{FC45F2AD-CAD6-47F2-8861-8C5777647851}" destId="{17C78E8C-1377-445A-8AF8-62442648678C}" srcOrd="6" destOrd="0" presId="urn:microsoft.com/office/officeart/2005/8/layout/default"/>
    <dgm:cxn modelId="{AB817D76-0177-4BCF-B670-5B969ED3C947}" type="presParOf" srcId="{FC45F2AD-CAD6-47F2-8861-8C5777647851}" destId="{951F87FC-86BB-4FF4-A6E8-173F760E20FC}" srcOrd="7" destOrd="0" presId="urn:microsoft.com/office/officeart/2005/8/layout/default"/>
    <dgm:cxn modelId="{0CA025BC-D794-40D9-B5BD-2C27A5D3B53F}" type="presParOf" srcId="{FC45F2AD-CAD6-47F2-8861-8C5777647851}" destId="{F3B4669F-9510-4241-9129-84C33D80B47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3865E2-D4AE-6D40-AA9F-108404DFA736}"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US"/>
        </a:p>
      </dgm:t>
    </dgm:pt>
    <dgm:pt modelId="{EFA0BFF7-B6D2-7B42-A755-7DDBE8A89FC7}">
      <dgm:prSet phldrT="[Text]"/>
      <dgm:spPr>
        <a:solidFill>
          <a:schemeClr val="accent1">
            <a:lumMod val="20000"/>
            <a:lumOff val="80000"/>
          </a:schemeClr>
        </a:solidFill>
      </dgm:spPr>
      <dgm:t>
        <a:bodyPr/>
        <a:lstStyle/>
        <a:p>
          <a:r>
            <a:rPr lang="en-US">
              <a:solidFill>
                <a:schemeClr val="tx1">
                  <a:lumMod val="50000"/>
                </a:schemeClr>
              </a:solidFill>
            </a:rPr>
            <a:t>Screening</a:t>
          </a:r>
        </a:p>
      </dgm:t>
    </dgm:pt>
    <dgm:pt modelId="{4986F5F9-9CA1-8B4F-9731-6B79B55C5C3E}" type="parTrans" cxnId="{EB0C7975-345B-E24E-AA54-A72F9FDA076E}">
      <dgm:prSet/>
      <dgm:spPr/>
      <dgm:t>
        <a:bodyPr/>
        <a:lstStyle/>
        <a:p>
          <a:endParaRPr lang="en-US"/>
        </a:p>
      </dgm:t>
    </dgm:pt>
    <dgm:pt modelId="{21786C9D-8CB7-4F43-82B1-99F135FBA90E}" type="sibTrans" cxnId="{EB0C7975-345B-E24E-AA54-A72F9FDA076E}">
      <dgm:prSet/>
      <dgm:spPr/>
      <dgm:t>
        <a:bodyPr/>
        <a:lstStyle/>
        <a:p>
          <a:endParaRPr lang="en-US"/>
        </a:p>
      </dgm:t>
    </dgm:pt>
    <dgm:pt modelId="{CC54AC9A-363C-8D41-A543-4F7D028D0EB8}">
      <dgm:prSet phldrT="[Text]"/>
      <dgm:spPr>
        <a:solidFill>
          <a:srgbClr val="E9EFF2">
            <a:alpha val="90000"/>
          </a:srgbClr>
        </a:solidFill>
      </dgm:spPr>
      <dgm:t>
        <a:bodyPr/>
        <a:lstStyle/>
        <a:p>
          <a:r>
            <a:rPr lang="en-US"/>
            <a:t>Screen those at risk</a:t>
          </a:r>
        </a:p>
      </dgm:t>
    </dgm:pt>
    <dgm:pt modelId="{96077B88-FC49-7545-A4C1-01DA549DF4BC}" type="parTrans" cxnId="{D20368D4-8ABF-C244-AA15-E4D1C9CFF7DA}">
      <dgm:prSet/>
      <dgm:spPr/>
      <dgm:t>
        <a:bodyPr/>
        <a:lstStyle/>
        <a:p>
          <a:endParaRPr lang="en-US"/>
        </a:p>
      </dgm:t>
    </dgm:pt>
    <dgm:pt modelId="{E0A2BC83-810B-1146-B558-B412F3F4F6DD}" type="sibTrans" cxnId="{D20368D4-8ABF-C244-AA15-E4D1C9CFF7DA}">
      <dgm:prSet/>
      <dgm:spPr/>
      <dgm:t>
        <a:bodyPr/>
        <a:lstStyle/>
        <a:p>
          <a:endParaRPr lang="en-US"/>
        </a:p>
      </dgm:t>
    </dgm:pt>
    <dgm:pt modelId="{DD3FF85B-758D-274F-BAB0-D570754AE767}">
      <dgm:prSet phldrT="[Text]"/>
      <dgm:spPr>
        <a:solidFill>
          <a:srgbClr val="E9EFF2">
            <a:alpha val="90000"/>
          </a:srgbClr>
        </a:solidFill>
      </dgm:spPr>
      <dgm:t>
        <a:bodyPr/>
        <a:lstStyle/>
        <a:p>
          <a:r>
            <a:rPr lang="en-US"/>
            <a:t>Identify concerns</a:t>
          </a:r>
        </a:p>
      </dgm:t>
    </dgm:pt>
    <dgm:pt modelId="{44C42E6B-78FD-5348-9D25-A6DE15A016AB}" type="parTrans" cxnId="{A33EA74D-EA7D-464F-B99B-BB2EB3246F0B}">
      <dgm:prSet/>
      <dgm:spPr/>
      <dgm:t>
        <a:bodyPr/>
        <a:lstStyle/>
        <a:p>
          <a:endParaRPr lang="en-US"/>
        </a:p>
      </dgm:t>
    </dgm:pt>
    <dgm:pt modelId="{B9E2973D-5184-5C4A-A732-EE51B79430F1}" type="sibTrans" cxnId="{A33EA74D-EA7D-464F-B99B-BB2EB3246F0B}">
      <dgm:prSet/>
      <dgm:spPr/>
      <dgm:t>
        <a:bodyPr/>
        <a:lstStyle/>
        <a:p>
          <a:endParaRPr lang="en-US"/>
        </a:p>
      </dgm:t>
    </dgm:pt>
    <dgm:pt modelId="{CC98FED7-3460-AE41-802B-3F0BCE09513A}">
      <dgm:prSet phldrT="[Text]"/>
      <dgm:spPr>
        <a:solidFill>
          <a:schemeClr val="accent1">
            <a:lumMod val="40000"/>
            <a:lumOff val="60000"/>
          </a:schemeClr>
        </a:solidFill>
      </dgm:spPr>
      <dgm:t>
        <a:bodyPr/>
        <a:lstStyle/>
        <a:p>
          <a:r>
            <a:rPr lang="en-US">
              <a:solidFill>
                <a:schemeClr val="tx1">
                  <a:lumMod val="50000"/>
                </a:schemeClr>
              </a:solidFill>
            </a:rPr>
            <a:t>Assessment</a:t>
          </a:r>
        </a:p>
      </dgm:t>
    </dgm:pt>
    <dgm:pt modelId="{ADF86207-10EE-0B44-946C-74133A7F8427}" type="parTrans" cxnId="{2C64E8B2-1BE1-6B45-81C8-A50E0923686D}">
      <dgm:prSet/>
      <dgm:spPr/>
      <dgm:t>
        <a:bodyPr/>
        <a:lstStyle/>
        <a:p>
          <a:endParaRPr lang="en-US"/>
        </a:p>
      </dgm:t>
    </dgm:pt>
    <dgm:pt modelId="{32A7829F-7DF9-F145-A2C2-386824152477}" type="sibTrans" cxnId="{2C64E8B2-1BE1-6B45-81C8-A50E0923686D}">
      <dgm:prSet/>
      <dgm:spPr/>
      <dgm:t>
        <a:bodyPr/>
        <a:lstStyle/>
        <a:p>
          <a:endParaRPr lang="en-US"/>
        </a:p>
      </dgm:t>
    </dgm:pt>
    <dgm:pt modelId="{C2CB64DD-8472-8748-BF21-75FA294575EF}">
      <dgm:prSet phldrT="[Text]"/>
      <dgm:spPr>
        <a:solidFill>
          <a:srgbClr val="E9EFF2">
            <a:alpha val="90000"/>
          </a:srgbClr>
        </a:solidFill>
      </dgm:spPr>
      <dgm:t>
        <a:bodyPr/>
        <a:lstStyle/>
        <a:p>
          <a:r>
            <a:rPr lang="en-US"/>
            <a:t>Multi-disciplinary assessment</a:t>
          </a:r>
        </a:p>
      </dgm:t>
    </dgm:pt>
    <dgm:pt modelId="{793F578C-9E11-3F43-84F8-C24D1A2DE83E}" type="parTrans" cxnId="{AE601342-F1FF-4647-BB95-4D43AE0E34A0}">
      <dgm:prSet/>
      <dgm:spPr/>
      <dgm:t>
        <a:bodyPr/>
        <a:lstStyle/>
        <a:p>
          <a:endParaRPr lang="en-US"/>
        </a:p>
      </dgm:t>
    </dgm:pt>
    <dgm:pt modelId="{9C17A71F-549F-4643-A633-FC3488367DCD}" type="sibTrans" cxnId="{AE601342-F1FF-4647-BB95-4D43AE0E34A0}">
      <dgm:prSet/>
      <dgm:spPr/>
      <dgm:t>
        <a:bodyPr/>
        <a:lstStyle/>
        <a:p>
          <a:endParaRPr lang="en-US"/>
        </a:p>
      </dgm:t>
    </dgm:pt>
    <dgm:pt modelId="{5D242C11-FC7D-4A48-AB13-D1AE2D7A1011}">
      <dgm:prSet phldrT="[Text]"/>
      <dgm:spPr>
        <a:solidFill>
          <a:srgbClr val="E9EFF2">
            <a:alpha val="90000"/>
          </a:srgbClr>
        </a:solidFill>
      </dgm:spPr>
      <dgm:t>
        <a:bodyPr/>
        <a:lstStyle/>
        <a:p>
          <a:r>
            <a:rPr lang="en-US"/>
            <a:t>Diagnostic investigations</a:t>
          </a:r>
        </a:p>
      </dgm:t>
    </dgm:pt>
    <dgm:pt modelId="{8A683FF4-77DE-1F45-B99F-69B652FDFA1D}" type="parTrans" cxnId="{8C1503F9-282F-2A42-8175-84B4C59E269A}">
      <dgm:prSet/>
      <dgm:spPr/>
      <dgm:t>
        <a:bodyPr/>
        <a:lstStyle/>
        <a:p>
          <a:endParaRPr lang="en-US"/>
        </a:p>
      </dgm:t>
    </dgm:pt>
    <dgm:pt modelId="{75FA35E8-AE3E-A948-9479-BF46D71B67E6}" type="sibTrans" cxnId="{8C1503F9-282F-2A42-8175-84B4C59E269A}">
      <dgm:prSet/>
      <dgm:spPr/>
      <dgm:t>
        <a:bodyPr/>
        <a:lstStyle/>
        <a:p>
          <a:endParaRPr lang="en-US"/>
        </a:p>
      </dgm:t>
    </dgm:pt>
    <dgm:pt modelId="{B9A58F2B-1B1D-E740-9402-1253E515B06C}">
      <dgm:prSet phldrT="[Text]"/>
      <dgm:spPr>
        <a:solidFill>
          <a:schemeClr val="accent1">
            <a:lumMod val="60000"/>
            <a:lumOff val="40000"/>
          </a:schemeClr>
        </a:solidFill>
      </dgm:spPr>
      <dgm:t>
        <a:bodyPr/>
        <a:lstStyle/>
        <a:p>
          <a:r>
            <a:rPr lang="en-US">
              <a:solidFill>
                <a:schemeClr val="tx1">
                  <a:lumMod val="50000"/>
                </a:schemeClr>
              </a:solidFill>
            </a:rPr>
            <a:t>Intervention</a:t>
          </a:r>
        </a:p>
      </dgm:t>
    </dgm:pt>
    <dgm:pt modelId="{666A303A-F9BD-8445-BB1A-AE589FD45F8E}" type="parTrans" cxnId="{2844172C-8483-8B4D-BF31-8EF3C8AF095F}">
      <dgm:prSet/>
      <dgm:spPr/>
      <dgm:t>
        <a:bodyPr/>
        <a:lstStyle/>
        <a:p>
          <a:endParaRPr lang="en-US"/>
        </a:p>
      </dgm:t>
    </dgm:pt>
    <dgm:pt modelId="{D2115CCF-F8CC-5A43-918C-91A2DE9E1F8B}" type="sibTrans" cxnId="{2844172C-8483-8B4D-BF31-8EF3C8AF095F}">
      <dgm:prSet/>
      <dgm:spPr/>
      <dgm:t>
        <a:bodyPr/>
        <a:lstStyle/>
        <a:p>
          <a:endParaRPr lang="en-US"/>
        </a:p>
      </dgm:t>
    </dgm:pt>
    <dgm:pt modelId="{20C734A9-BB81-C442-96CD-A67BB97E0295}">
      <dgm:prSet phldrT="[Text]"/>
      <dgm:spPr>
        <a:solidFill>
          <a:srgbClr val="E9EFF2">
            <a:alpha val="90000"/>
          </a:srgbClr>
        </a:solidFill>
      </dgm:spPr>
      <dgm:t>
        <a:bodyPr/>
        <a:lstStyle/>
        <a:p>
          <a:r>
            <a:rPr lang="en-US"/>
            <a:t>Goal-based treatment</a:t>
          </a:r>
        </a:p>
      </dgm:t>
    </dgm:pt>
    <dgm:pt modelId="{60E32353-D1F4-3A4A-9A54-3F5BB08391EC}" type="parTrans" cxnId="{3613F536-617B-8A49-9FD1-19157608D7EB}">
      <dgm:prSet/>
      <dgm:spPr/>
      <dgm:t>
        <a:bodyPr/>
        <a:lstStyle/>
        <a:p>
          <a:endParaRPr lang="en-US"/>
        </a:p>
      </dgm:t>
    </dgm:pt>
    <dgm:pt modelId="{1A9ED80D-BD6D-544F-AAA1-F6CA93CEED63}" type="sibTrans" cxnId="{3613F536-617B-8A49-9FD1-19157608D7EB}">
      <dgm:prSet/>
      <dgm:spPr/>
      <dgm:t>
        <a:bodyPr/>
        <a:lstStyle/>
        <a:p>
          <a:endParaRPr lang="en-US"/>
        </a:p>
      </dgm:t>
    </dgm:pt>
    <dgm:pt modelId="{3F6A2497-8B87-6B4D-88A8-E5E9308AD606}">
      <dgm:prSet phldrT="[Text]"/>
      <dgm:spPr>
        <a:solidFill>
          <a:schemeClr val="accent6">
            <a:lumMod val="50000"/>
          </a:schemeClr>
        </a:solidFill>
      </dgm:spPr>
      <dgm:t>
        <a:bodyPr/>
        <a:lstStyle/>
        <a:p>
          <a:r>
            <a:rPr lang="en-US">
              <a:solidFill>
                <a:schemeClr val="bg1"/>
              </a:solidFill>
            </a:rPr>
            <a:t>Follow-up</a:t>
          </a:r>
        </a:p>
      </dgm:t>
    </dgm:pt>
    <dgm:pt modelId="{4EE3B2A8-ABCD-3B45-B448-2C82C7FE91DA}" type="parTrans" cxnId="{A21C5F8F-DE8C-8D49-94FD-119C546CFC87}">
      <dgm:prSet/>
      <dgm:spPr/>
      <dgm:t>
        <a:bodyPr/>
        <a:lstStyle/>
        <a:p>
          <a:endParaRPr lang="en-US"/>
        </a:p>
      </dgm:t>
    </dgm:pt>
    <dgm:pt modelId="{769BC530-52E9-A949-923D-887A262B93D6}" type="sibTrans" cxnId="{A21C5F8F-DE8C-8D49-94FD-119C546CFC87}">
      <dgm:prSet/>
      <dgm:spPr/>
      <dgm:t>
        <a:bodyPr/>
        <a:lstStyle/>
        <a:p>
          <a:endParaRPr lang="en-US"/>
        </a:p>
      </dgm:t>
    </dgm:pt>
    <dgm:pt modelId="{5659D53A-3765-C44A-B804-57BF42B970CA}">
      <dgm:prSet phldrT="[Text]"/>
      <dgm:spPr>
        <a:solidFill>
          <a:srgbClr val="E9EFF2">
            <a:alpha val="90000"/>
          </a:srgbClr>
        </a:solidFill>
      </dgm:spPr>
      <dgm:t>
        <a:bodyPr/>
        <a:lstStyle/>
        <a:p>
          <a:r>
            <a:rPr lang="en-US"/>
            <a:t>Recommendations, Monitoring</a:t>
          </a:r>
        </a:p>
      </dgm:t>
    </dgm:pt>
    <dgm:pt modelId="{F519576F-BDFE-7242-84B1-E14C229BC5A9}" type="parTrans" cxnId="{82D66797-5BC2-824D-983D-6328753561D6}">
      <dgm:prSet/>
      <dgm:spPr/>
      <dgm:t>
        <a:bodyPr/>
        <a:lstStyle/>
        <a:p>
          <a:endParaRPr lang="en-US"/>
        </a:p>
      </dgm:t>
    </dgm:pt>
    <dgm:pt modelId="{032E5670-C249-DA47-B826-269739BAF3F9}" type="sibTrans" cxnId="{82D66797-5BC2-824D-983D-6328753561D6}">
      <dgm:prSet/>
      <dgm:spPr/>
      <dgm:t>
        <a:bodyPr/>
        <a:lstStyle/>
        <a:p>
          <a:endParaRPr lang="en-US"/>
        </a:p>
      </dgm:t>
    </dgm:pt>
    <dgm:pt modelId="{9F43FCB9-7022-594E-861D-3E2114745669}">
      <dgm:prSet phldrT="[Text]"/>
      <dgm:spPr>
        <a:solidFill>
          <a:srgbClr val="E9EFF2">
            <a:alpha val="90000"/>
          </a:srgbClr>
        </a:solidFill>
      </dgm:spPr>
      <dgm:t>
        <a:bodyPr/>
        <a:lstStyle/>
        <a:p>
          <a:r>
            <a:rPr lang="en-US"/>
            <a:t>Re-assessment</a:t>
          </a:r>
        </a:p>
      </dgm:t>
    </dgm:pt>
    <dgm:pt modelId="{4DFAFD30-B157-0443-A362-8CE37923DBC9}" type="parTrans" cxnId="{94224118-3554-F647-A55F-6FDE9312D345}">
      <dgm:prSet/>
      <dgm:spPr/>
      <dgm:t>
        <a:bodyPr/>
        <a:lstStyle/>
        <a:p>
          <a:endParaRPr lang="en-US"/>
        </a:p>
      </dgm:t>
    </dgm:pt>
    <dgm:pt modelId="{441F92FD-C756-9149-9958-E2334F5764D9}" type="sibTrans" cxnId="{94224118-3554-F647-A55F-6FDE9312D345}">
      <dgm:prSet/>
      <dgm:spPr/>
      <dgm:t>
        <a:bodyPr/>
        <a:lstStyle/>
        <a:p>
          <a:endParaRPr lang="en-US"/>
        </a:p>
      </dgm:t>
    </dgm:pt>
    <dgm:pt modelId="{4C3BBCF3-33F7-6941-8074-6BC2D6CE478F}">
      <dgm:prSet phldrT="[Text]"/>
      <dgm:spPr>
        <a:solidFill>
          <a:srgbClr val="E9EFF2">
            <a:alpha val="90000"/>
          </a:srgbClr>
        </a:solidFill>
      </dgm:spPr>
      <dgm:t>
        <a:bodyPr/>
        <a:lstStyle/>
        <a:p>
          <a:r>
            <a:rPr lang="en-US"/>
            <a:t>System navigation</a:t>
          </a:r>
        </a:p>
      </dgm:t>
    </dgm:pt>
    <dgm:pt modelId="{8F05B2DE-720B-A246-93C6-D6C6FD7EA8B5}" type="parTrans" cxnId="{6ED7F32E-92A9-6744-AC38-60E6A49B65B8}">
      <dgm:prSet/>
      <dgm:spPr/>
      <dgm:t>
        <a:bodyPr/>
        <a:lstStyle/>
        <a:p>
          <a:endParaRPr lang="en-US"/>
        </a:p>
      </dgm:t>
    </dgm:pt>
    <dgm:pt modelId="{6F9615AB-508A-8E43-A446-814A0B19E8E3}" type="sibTrans" cxnId="{6ED7F32E-92A9-6744-AC38-60E6A49B65B8}">
      <dgm:prSet/>
      <dgm:spPr/>
      <dgm:t>
        <a:bodyPr/>
        <a:lstStyle/>
        <a:p>
          <a:endParaRPr lang="en-US"/>
        </a:p>
      </dgm:t>
    </dgm:pt>
    <dgm:pt modelId="{877F9CC5-4A4F-FA47-9819-6A7B25351A27}" type="pres">
      <dgm:prSet presAssocID="{3F3865E2-D4AE-6D40-AA9F-108404DFA736}" presName="Name0" presStyleCnt="0">
        <dgm:presLayoutVars>
          <dgm:dir/>
          <dgm:animLvl val="lvl"/>
          <dgm:resizeHandles val="exact"/>
        </dgm:presLayoutVars>
      </dgm:prSet>
      <dgm:spPr/>
    </dgm:pt>
    <dgm:pt modelId="{0A18519D-B237-1144-85B2-4CCD92873E85}" type="pres">
      <dgm:prSet presAssocID="{EFA0BFF7-B6D2-7B42-A755-7DDBE8A89FC7}" presName="linNode" presStyleCnt="0"/>
      <dgm:spPr/>
    </dgm:pt>
    <dgm:pt modelId="{E32F829F-8F36-A64F-8269-9A6E5DAC1680}" type="pres">
      <dgm:prSet presAssocID="{EFA0BFF7-B6D2-7B42-A755-7DDBE8A89FC7}" presName="parentText" presStyleLbl="node1" presStyleIdx="0" presStyleCnt="4">
        <dgm:presLayoutVars>
          <dgm:chMax val="1"/>
          <dgm:bulletEnabled val="1"/>
        </dgm:presLayoutVars>
      </dgm:prSet>
      <dgm:spPr/>
    </dgm:pt>
    <dgm:pt modelId="{18E82E2A-524F-5F4C-BCCA-1FE202C9AD0A}" type="pres">
      <dgm:prSet presAssocID="{EFA0BFF7-B6D2-7B42-A755-7DDBE8A89FC7}" presName="descendantText" presStyleLbl="alignAccFollowNode1" presStyleIdx="0" presStyleCnt="4">
        <dgm:presLayoutVars>
          <dgm:bulletEnabled val="1"/>
        </dgm:presLayoutVars>
      </dgm:prSet>
      <dgm:spPr/>
    </dgm:pt>
    <dgm:pt modelId="{EE8DF019-AB28-4741-9177-1DBE12A9488F}" type="pres">
      <dgm:prSet presAssocID="{21786C9D-8CB7-4F43-82B1-99F135FBA90E}" presName="sp" presStyleCnt="0"/>
      <dgm:spPr/>
    </dgm:pt>
    <dgm:pt modelId="{B2A90295-8684-454C-A126-B089421DF6AE}" type="pres">
      <dgm:prSet presAssocID="{CC98FED7-3460-AE41-802B-3F0BCE09513A}" presName="linNode" presStyleCnt="0"/>
      <dgm:spPr/>
    </dgm:pt>
    <dgm:pt modelId="{0D48E41F-74C3-4649-BE44-9FB1069BE63F}" type="pres">
      <dgm:prSet presAssocID="{CC98FED7-3460-AE41-802B-3F0BCE09513A}" presName="parentText" presStyleLbl="node1" presStyleIdx="1" presStyleCnt="4">
        <dgm:presLayoutVars>
          <dgm:chMax val="1"/>
          <dgm:bulletEnabled val="1"/>
        </dgm:presLayoutVars>
      </dgm:prSet>
      <dgm:spPr/>
    </dgm:pt>
    <dgm:pt modelId="{7BC51984-590D-B44F-9FDC-F3929A49A4C3}" type="pres">
      <dgm:prSet presAssocID="{CC98FED7-3460-AE41-802B-3F0BCE09513A}" presName="descendantText" presStyleLbl="alignAccFollowNode1" presStyleIdx="1" presStyleCnt="4">
        <dgm:presLayoutVars>
          <dgm:bulletEnabled val="1"/>
        </dgm:presLayoutVars>
      </dgm:prSet>
      <dgm:spPr/>
    </dgm:pt>
    <dgm:pt modelId="{007DC942-D21C-734F-A0B6-469FB1A4865B}" type="pres">
      <dgm:prSet presAssocID="{32A7829F-7DF9-F145-A2C2-386824152477}" presName="sp" presStyleCnt="0"/>
      <dgm:spPr/>
    </dgm:pt>
    <dgm:pt modelId="{6C574346-49E0-2448-9007-FA18B65FBF42}" type="pres">
      <dgm:prSet presAssocID="{B9A58F2B-1B1D-E740-9402-1253E515B06C}" presName="linNode" presStyleCnt="0"/>
      <dgm:spPr/>
    </dgm:pt>
    <dgm:pt modelId="{657844B4-B8A4-DE44-991C-99FB836EEB10}" type="pres">
      <dgm:prSet presAssocID="{B9A58F2B-1B1D-E740-9402-1253E515B06C}" presName="parentText" presStyleLbl="node1" presStyleIdx="2" presStyleCnt="4" custLinFactNeighborX="-32331" custLinFactNeighborY="1900">
        <dgm:presLayoutVars>
          <dgm:chMax val="1"/>
          <dgm:bulletEnabled val="1"/>
        </dgm:presLayoutVars>
      </dgm:prSet>
      <dgm:spPr/>
    </dgm:pt>
    <dgm:pt modelId="{AD461D86-03B0-5048-9ABB-68FFCF767A36}" type="pres">
      <dgm:prSet presAssocID="{B9A58F2B-1B1D-E740-9402-1253E515B06C}" presName="descendantText" presStyleLbl="alignAccFollowNode1" presStyleIdx="2" presStyleCnt="4">
        <dgm:presLayoutVars>
          <dgm:bulletEnabled val="1"/>
        </dgm:presLayoutVars>
      </dgm:prSet>
      <dgm:spPr/>
    </dgm:pt>
    <dgm:pt modelId="{49D1FA92-B402-6F49-B288-016C64D2F442}" type="pres">
      <dgm:prSet presAssocID="{D2115CCF-F8CC-5A43-918C-91A2DE9E1F8B}" presName="sp" presStyleCnt="0"/>
      <dgm:spPr/>
    </dgm:pt>
    <dgm:pt modelId="{9DC3B743-E7B5-6045-8403-6D954510D9F7}" type="pres">
      <dgm:prSet presAssocID="{3F6A2497-8B87-6B4D-88A8-E5E9308AD606}" presName="linNode" presStyleCnt="0"/>
      <dgm:spPr/>
    </dgm:pt>
    <dgm:pt modelId="{E91EBE9F-6A9B-744A-8FE4-C0C780043B5B}" type="pres">
      <dgm:prSet presAssocID="{3F6A2497-8B87-6B4D-88A8-E5E9308AD606}" presName="parentText" presStyleLbl="node1" presStyleIdx="3" presStyleCnt="4">
        <dgm:presLayoutVars>
          <dgm:chMax val="1"/>
          <dgm:bulletEnabled val="1"/>
        </dgm:presLayoutVars>
      </dgm:prSet>
      <dgm:spPr/>
    </dgm:pt>
    <dgm:pt modelId="{CBB7B230-B5C2-B64A-8C2F-D31E1BAC5625}" type="pres">
      <dgm:prSet presAssocID="{3F6A2497-8B87-6B4D-88A8-E5E9308AD606}" presName="descendantText" presStyleLbl="alignAccFollowNode1" presStyleIdx="3" presStyleCnt="4">
        <dgm:presLayoutVars>
          <dgm:bulletEnabled val="1"/>
        </dgm:presLayoutVars>
      </dgm:prSet>
      <dgm:spPr/>
    </dgm:pt>
  </dgm:ptLst>
  <dgm:cxnLst>
    <dgm:cxn modelId="{55EC590D-EDBC-9949-B399-56178CABBED1}" type="presOf" srcId="{C2CB64DD-8472-8748-BF21-75FA294575EF}" destId="{7BC51984-590D-B44F-9FDC-F3929A49A4C3}" srcOrd="0" destOrd="0" presId="urn:microsoft.com/office/officeart/2005/8/layout/vList5"/>
    <dgm:cxn modelId="{F7F8BB14-5BB5-3E4F-B4FD-9EFAB8F3E372}" type="presOf" srcId="{DD3FF85B-758D-274F-BAB0-D570754AE767}" destId="{18E82E2A-524F-5F4C-BCCA-1FE202C9AD0A}" srcOrd="0" destOrd="1" presId="urn:microsoft.com/office/officeart/2005/8/layout/vList5"/>
    <dgm:cxn modelId="{94224118-3554-F647-A55F-6FDE9312D345}" srcId="{3F6A2497-8B87-6B4D-88A8-E5E9308AD606}" destId="{9F43FCB9-7022-594E-861D-3E2114745669}" srcOrd="1" destOrd="0" parTransId="{4DFAFD30-B157-0443-A362-8CE37923DBC9}" sibTransId="{441F92FD-C756-9149-9958-E2334F5764D9}"/>
    <dgm:cxn modelId="{9E1F441F-08D0-C64D-BEE4-202C96F0AB64}" type="presOf" srcId="{20C734A9-BB81-C442-96CD-A67BB97E0295}" destId="{AD461D86-03B0-5048-9ABB-68FFCF767A36}" srcOrd="0" destOrd="0" presId="urn:microsoft.com/office/officeart/2005/8/layout/vList5"/>
    <dgm:cxn modelId="{55765E2A-BAEF-0E48-9C41-65D2F556DC32}" type="presOf" srcId="{CC54AC9A-363C-8D41-A543-4F7D028D0EB8}" destId="{18E82E2A-524F-5F4C-BCCA-1FE202C9AD0A}" srcOrd="0" destOrd="0" presId="urn:microsoft.com/office/officeart/2005/8/layout/vList5"/>
    <dgm:cxn modelId="{2844172C-8483-8B4D-BF31-8EF3C8AF095F}" srcId="{3F3865E2-D4AE-6D40-AA9F-108404DFA736}" destId="{B9A58F2B-1B1D-E740-9402-1253E515B06C}" srcOrd="2" destOrd="0" parTransId="{666A303A-F9BD-8445-BB1A-AE589FD45F8E}" sibTransId="{D2115CCF-F8CC-5A43-918C-91A2DE9E1F8B}"/>
    <dgm:cxn modelId="{6ED7F32E-92A9-6744-AC38-60E6A49B65B8}" srcId="{B9A58F2B-1B1D-E740-9402-1253E515B06C}" destId="{4C3BBCF3-33F7-6941-8074-6BC2D6CE478F}" srcOrd="1" destOrd="0" parTransId="{8F05B2DE-720B-A246-93C6-D6C6FD7EA8B5}" sibTransId="{6F9615AB-508A-8E43-A446-814A0B19E8E3}"/>
    <dgm:cxn modelId="{3613F536-617B-8A49-9FD1-19157608D7EB}" srcId="{B9A58F2B-1B1D-E740-9402-1253E515B06C}" destId="{20C734A9-BB81-C442-96CD-A67BB97E0295}" srcOrd="0" destOrd="0" parTransId="{60E32353-D1F4-3A4A-9A54-3F5BB08391EC}" sibTransId="{1A9ED80D-BD6D-544F-AAA1-F6CA93CEED63}"/>
    <dgm:cxn modelId="{B271913B-49C2-A042-AA95-2029492D24E8}" type="presOf" srcId="{4C3BBCF3-33F7-6941-8074-6BC2D6CE478F}" destId="{AD461D86-03B0-5048-9ABB-68FFCF767A36}" srcOrd="0" destOrd="1" presId="urn:microsoft.com/office/officeart/2005/8/layout/vList5"/>
    <dgm:cxn modelId="{AE601342-F1FF-4647-BB95-4D43AE0E34A0}" srcId="{CC98FED7-3460-AE41-802B-3F0BCE09513A}" destId="{C2CB64DD-8472-8748-BF21-75FA294575EF}" srcOrd="0" destOrd="0" parTransId="{793F578C-9E11-3F43-84F8-C24D1A2DE83E}" sibTransId="{9C17A71F-549F-4643-A633-FC3488367DCD}"/>
    <dgm:cxn modelId="{74132342-6DDA-D846-A66E-7AD79C941984}" type="presOf" srcId="{5659D53A-3765-C44A-B804-57BF42B970CA}" destId="{CBB7B230-B5C2-B64A-8C2F-D31E1BAC5625}" srcOrd="0" destOrd="0" presId="urn:microsoft.com/office/officeart/2005/8/layout/vList5"/>
    <dgm:cxn modelId="{36581243-5D1D-604C-A0EA-26D3DB6C4404}" type="presOf" srcId="{CC98FED7-3460-AE41-802B-3F0BCE09513A}" destId="{0D48E41F-74C3-4649-BE44-9FB1069BE63F}" srcOrd="0" destOrd="0" presId="urn:microsoft.com/office/officeart/2005/8/layout/vList5"/>
    <dgm:cxn modelId="{2F918168-B152-4E49-A4E2-6DB5AD88066A}" type="presOf" srcId="{EFA0BFF7-B6D2-7B42-A755-7DDBE8A89FC7}" destId="{E32F829F-8F36-A64F-8269-9A6E5DAC1680}" srcOrd="0" destOrd="0" presId="urn:microsoft.com/office/officeart/2005/8/layout/vList5"/>
    <dgm:cxn modelId="{5552956D-70E5-4145-A631-129546F2C84A}" type="presOf" srcId="{B9A58F2B-1B1D-E740-9402-1253E515B06C}" destId="{657844B4-B8A4-DE44-991C-99FB836EEB10}" srcOrd="0" destOrd="0" presId="urn:microsoft.com/office/officeart/2005/8/layout/vList5"/>
    <dgm:cxn modelId="{A33EA74D-EA7D-464F-B99B-BB2EB3246F0B}" srcId="{EFA0BFF7-B6D2-7B42-A755-7DDBE8A89FC7}" destId="{DD3FF85B-758D-274F-BAB0-D570754AE767}" srcOrd="1" destOrd="0" parTransId="{44C42E6B-78FD-5348-9D25-A6DE15A016AB}" sibTransId="{B9E2973D-5184-5C4A-A732-EE51B79430F1}"/>
    <dgm:cxn modelId="{EB0C7975-345B-E24E-AA54-A72F9FDA076E}" srcId="{3F3865E2-D4AE-6D40-AA9F-108404DFA736}" destId="{EFA0BFF7-B6D2-7B42-A755-7DDBE8A89FC7}" srcOrd="0" destOrd="0" parTransId="{4986F5F9-9CA1-8B4F-9731-6B79B55C5C3E}" sibTransId="{21786C9D-8CB7-4F43-82B1-99F135FBA90E}"/>
    <dgm:cxn modelId="{A21C5F8F-DE8C-8D49-94FD-119C546CFC87}" srcId="{3F3865E2-D4AE-6D40-AA9F-108404DFA736}" destId="{3F6A2497-8B87-6B4D-88A8-E5E9308AD606}" srcOrd="3" destOrd="0" parTransId="{4EE3B2A8-ABCD-3B45-B448-2C82C7FE91DA}" sibTransId="{769BC530-52E9-A949-923D-887A262B93D6}"/>
    <dgm:cxn modelId="{82D66797-5BC2-824D-983D-6328753561D6}" srcId="{3F6A2497-8B87-6B4D-88A8-E5E9308AD606}" destId="{5659D53A-3765-C44A-B804-57BF42B970CA}" srcOrd="0" destOrd="0" parTransId="{F519576F-BDFE-7242-84B1-E14C229BC5A9}" sibTransId="{032E5670-C249-DA47-B826-269739BAF3F9}"/>
    <dgm:cxn modelId="{2C64E8B2-1BE1-6B45-81C8-A50E0923686D}" srcId="{3F3865E2-D4AE-6D40-AA9F-108404DFA736}" destId="{CC98FED7-3460-AE41-802B-3F0BCE09513A}" srcOrd="1" destOrd="0" parTransId="{ADF86207-10EE-0B44-946C-74133A7F8427}" sibTransId="{32A7829F-7DF9-F145-A2C2-386824152477}"/>
    <dgm:cxn modelId="{D20368D4-8ABF-C244-AA15-E4D1C9CFF7DA}" srcId="{EFA0BFF7-B6D2-7B42-A755-7DDBE8A89FC7}" destId="{CC54AC9A-363C-8D41-A543-4F7D028D0EB8}" srcOrd="0" destOrd="0" parTransId="{96077B88-FC49-7545-A4C1-01DA549DF4BC}" sibTransId="{E0A2BC83-810B-1146-B558-B412F3F4F6DD}"/>
    <dgm:cxn modelId="{3F6167D9-236E-D942-97C0-0DE4465DCECD}" type="presOf" srcId="{3F3865E2-D4AE-6D40-AA9F-108404DFA736}" destId="{877F9CC5-4A4F-FA47-9819-6A7B25351A27}" srcOrd="0" destOrd="0" presId="urn:microsoft.com/office/officeart/2005/8/layout/vList5"/>
    <dgm:cxn modelId="{FF4EB5DE-1D88-D848-A4D5-681E5BF4D465}" type="presOf" srcId="{3F6A2497-8B87-6B4D-88A8-E5E9308AD606}" destId="{E91EBE9F-6A9B-744A-8FE4-C0C780043B5B}" srcOrd="0" destOrd="0" presId="urn:microsoft.com/office/officeart/2005/8/layout/vList5"/>
    <dgm:cxn modelId="{35EB92EC-EBFF-3548-A165-B130FE1D4E17}" type="presOf" srcId="{9F43FCB9-7022-594E-861D-3E2114745669}" destId="{CBB7B230-B5C2-B64A-8C2F-D31E1BAC5625}" srcOrd="0" destOrd="1" presId="urn:microsoft.com/office/officeart/2005/8/layout/vList5"/>
    <dgm:cxn modelId="{450F8CF3-FB3A-B444-AD85-FAC5D831D4EF}" type="presOf" srcId="{5D242C11-FC7D-4A48-AB13-D1AE2D7A1011}" destId="{7BC51984-590D-B44F-9FDC-F3929A49A4C3}" srcOrd="0" destOrd="1" presId="urn:microsoft.com/office/officeart/2005/8/layout/vList5"/>
    <dgm:cxn modelId="{8C1503F9-282F-2A42-8175-84B4C59E269A}" srcId="{CC98FED7-3460-AE41-802B-3F0BCE09513A}" destId="{5D242C11-FC7D-4A48-AB13-D1AE2D7A1011}" srcOrd="1" destOrd="0" parTransId="{8A683FF4-77DE-1F45-B99F-69B652FDFA1D}" sibTransId="{75FA35E8-AE3E-A948-9479-BF46D71B67E6}"/>
    <dgm:cxn modelId="{D9BAF73D-5C83-DB4C-9854-DC643989B380}" type="presParOf" srcId="{877F9CC5-4A4F-FA47-9819-6A7B25351A27}" destId="{0A18519D-B237-1144-85B2-4CCD92873E85}" srcOrd="0" destOrd="0" presId="urn:microsoft.com/office/officeart/2005/8/layout/vList5"/>
    <dgm:cxn modelId="{1193327A-E175-ED4B-AEBD-5076ECCB156F}" type="presParOf" srcId="{0A18519D-B237-1144-85B2-4CCD92873E85}" destId="{E32F829F-8F36-A64F-8269-9A6E5DAC1680}" srcOrd="0" destOrd="0" presId="urn:microsoft.com/office/officeart/2005/8/layout/vList5"/>
    <dgm:cxn modelId="{017D06C1-F67D-CC4B-A9F2-86296AAD3FEE}" type="presParOf" srcId="{0A18519D-B237-1144-85B2-4CCD92873E85}" destId="{18E82E2A-524F-5F4C-BCCA-1FE202C9AD0A}" srcOrd="1" destOrd="0" presId="urn:microsoft.com/office/officeart/2005/8/layout/vList5"/>
    <dgm:cxn modelId="{8B2BD1A5-89D7-D144-97D8-D9FC466C2413}" type="presParOf" srcId="{877F9CC5-4A4F-FA47-9819-6A7B25351A27}" destId="{EE8DF019-AB28-4741-9177-1DBE12A9488F}" srcOrd="1" destOrd="0" presId="urn:microsoft.com/office/officeart/2005/8/layout/vList5"/>
    <dgm:cxn modelId="{CCF554D0-5B6D-F547-9EC3-9959E74E4443}" type="presParOf" srcId="{877F9CC5-4A4F-FA47-9819-6A7B25351A27}" destId="{B2A90295-8684-454C-A126-B089421DF6AE}" srcOrd="2" destOrd="0" presId="urn:microsoft.com/office/officeart/2005/8/layout/vList5"/>
    <dgm:cxn modelId="{1CD9AE2C-DB1A-1C4E-9E0A-0F301651B15D}" type="presParOf" srcId="{B2A90295-8684-454C-A126-B089421DF6AE}" destId="{0D48E41F-74C3-4649-BE44-9FB1069BE63F}" srcOrd="0" destOrd="0" presId="urn:microsoft.com/office/officeart/2005/8/layout/vList5"/>
    <dgm:cxn modelId="{4B2A6578-FBCD-AD47-99E4-075373ED6E7C}" type="presParOf" srcId="{B2A90295-8684-454C-A126-B089421DF6AE}" destId="{7BC51984-590D-B44F-9FDC-F3929A49A4C3}" srcOrd="1" destOrd="0" presId="urn:microsoft.com/office/officeart/2005/8/layout/vList5"/>
    <dgm:cxn modelId="{D3976360-1178-8441-8B25-222810111A3C}" type="presParOf" srcId="{877F9CC5-4A4F-FA47-9819-6A7B25351A27}" destId="{007DC942-D21C-734F-A0B6-469FB1A4865B}" srcOrd="3" destOrd="0" presId="urn:microsoft.com/office/officeart/2005/8/layout/vList5"/>
    <dgm:cxn modelId="{97C903C9-3C3A-274F-A1DD-07778FAD648C}" type="presParOf" srcId="{877F9CC5-4A4F-FA47-9819-6A7B25351A27}" destId="{6C574346-49E0-2448-9007-FA18B65FBF42}" srcOrd="4" destOrd="0" presId="urn:microsoft.com/office/officeart/2005/8/layout/vList5"/>
    <dgm:cxn modelId="{E3623216-B7A3-8841-AE26-05A4F5A4DA47}" type="presParOf" srcId="{6C574346-49E0-2448-9007-FA18B65FBF42}" destId="{657844B4-B8A4-DE44-991C-99FB836EEB10}" srcOrd="0" destOrd="0" presId="urn:microsoft.com/office/officeart/2005/8/layout/vList5"/>
    <dgm:cxn modelId="{EE254B36-BA71-3E4B-8AE5-8E13E6CD95C2}" type="presParOf" srcId="{6C574346-49E0-2448-9007-FA18B65FBF42}" destId="{AD461D86-03B0-5048-9ABB-68FFCF767A36}" srcOrd="1" destOrd="0" presId="urn:microsoft.com/office/officeart/2005/8/layout/vList5"/>
    <dgm:cxn modelId="{9D23C74C-A9CE-7F4B-BB37-E3AB3127CB24}" type="presParOf" srcId="{877F9CC5-4A4F-FA47-9819-6A7B25351A27}" destId="{49D1FA92-B402-6F49-B288-016C64D2F442}" srcOrd="5" destOrd="0" presId="urn:microsoft.com/office/officeart/2005/8/layout/vList5"/>
    <dgm:cxn modelId="{ABCFDA6A-478C-744F-8379-8069840965C2}" type="presParOf" srcId="{877F9CC5-4A4F-FA47-9819-6A7B25351A27}" destId="{9DC3B743-E7B5-6045-8403-6D954510D9F7}" srcOrd="6" destOrd="0" presId="urn:microsoft.com/office/officeart/2005/8/layout/vList5"/>
    <dgm:cxn modelId="{21BC2EE1-08CD-974A-84B8-2EEE129EABBF}" type="presParOf" srcId="{9DC3B743-E7B5-6045-8403-6D954510D9F7}" destId="{E91EBE9F-6A9B-744A-8FE4-C0C780043B5B}" srcOrd="0" destOrd="0" presId="urn:microsoft.com/office/officeart/2005/8/layout/vList5"/>
    <dgm:cxn modelId="{9EF698B0-B419-8D49-B7F5-35C63B36829B}" type="presParOf" srcId="{9DC3B743-E7B5-6045-8403-6D954510D9F7}" destId="{CBB7B230-B5C2-B64A-8C2F-D31E1BAC562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46BE49-DC8A-4AD2-A0E7-E759D113DFA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dgm:pt modelId="{E35789D2-3F21-4908-A824-F4899AAF48C2}">
      <dgm:prSet custT="1"/>
      <dgm:spPr/>
      <dgm:t>
        <a:bodyPr/>
        <a:lstStyle/>
        <a:p>
          <a:r>
            <a:rPr lang="en-US" sz="2200" b="1"/>
            <a:t>What is(are) the problem(s)</a:t>
          </a:r>
          <a:r>
            <a:rPr lang="en-US" sz="2200"/>
            <a:t>?</a:t>
          </a:r>
          <a:endParaRPr lang="en-CA" sz="2200"/>
        </a:p>
      </dgm:t>
    </dgm:pt>
    <dgm:pt modelId="{122E8355-C0DB-4946-BAFB-50E3CDE489C2}" type="parTrans" cxnId="{8645C9AD-0269-4893-9DEF-AE08BAF829A3}">
      <dgm:prSet/>
      <dgm:spPr/>
      <dgm:t>
        <a:bodyPr/>
        <a:lstStyle/>
        <a:p>
          <a:endParaRPr lang="en-CA" sz="2200"/>
        </a:p>
      </dgm:t>
    </dgm:pt>
    <dgm:pt modelId="{7AAED46C-B600-44B4-A087-574FC37A517A}" type="sibTrans" cxnId="{8645C9AD-0269-4893-9DEF-AE08BAF829A3}">
      <dgm:prSet/>
      <dgm:spPr/>
      <dgm:t>
        <a:bodyPr/>
        <a:lstStyle/>
        <a:p>
          <a:endParaRPr lang="en-CA" sz="2200"/>
        </a:p>
      </dgm:t>
    </dgm:pt>
    <dgm:pt modelId="{8F15928A-BE6A-40DA-8B9B-089CD5954E7F}">
      <dgm:prSet custT="1"/>
      <dgm:spPr/>
      <dgm:t>
        <a:bodyPr/>
        <a:lstStyle/>
        <a:p>
          <a:r>
            <a:rPr lang="en-US" sz="2200" dirty="0"/>
            <a:t>Ex. Falls, decline in function, confusion, etc.</a:t>
          </a:r>
          <a:endParaRPr lang="en-CA" sz="2200" dirty="0"/>
        </a:p>
      </dgm:t>
    </dgm:pt>
    <dgm:pt modelId="{8A05B5EF-9D5E-48AA-B2E8-39BD0FB44DAC}" type="parTrans" cxnId="{43ECA140-F226-4817-ACAE-F38E2B984D0C}">
      <dgm:prSet/>
      <dgm:spPr/>
      <dgm:t>
        <a:bodyPr/>
        <a:lstStyle/>
        <a:p>
          <a:endParaRPr lang="en-CA" sz="2200"/>
        </a:p>
      </dgm:t>
    </dgm:pt>
    <dgm:pt modelId="{380E0C45-B027-4DAD-9057-CB518C11568E}" type="sibTrans" cxnId="{43ECA140-F226-4817-ACAE-F38E2B984D0C}">
      <dgm:prSet/>
      <dgm:spPr/>
      <dgm:t>
        <a:bodyPr/>
        <a:lstStyle/>
        <a:p>
          <a:endParaRPr lang="en-CA" sz="2200"/>
        </a:p>
      </dgm:t>
    </dgm:pt>
    <dgm:pt modelId="{59E54B61-FFD0-4756-875B-8A45738E0DC7}">
      <dgm:prSet custT="1"/>
      <dgm:spPr/>
      <dgm:t>
        <a:bodyPr/>
        <a:lstStyle/>
        <a:p>
          <a:r>
            <a:rPr lang="en-US" sz="2200" b="1" dirty="0"/>
            <a:t>Who has the problem?</a:t>
          </a:r>
          <a:endParaRPr lang="en-CA" sz="2200" dirty="0"/>
        </a:p>
      </dgm:t>
    </dgm:pt>
    <dgm:pt modelId="{76820050-F718-4202-A7CD-AD4095877A7D}" type="parTrans" cxnId="{2F3860A2-D142-4C82-A461-F951243CE0BC}">
      <dgm:prSet/>
      <dgm:spPr/>
      <dgm:t>
        <a:bodyPr/>
        <a:lstStyle/>
        <a:p>
          <a:endParaRPr lang="en-CA" sz="2200"/>
        </a:p>
      </dgm:t>
    </dgm:pt>
    <dgm:pt modelId="{5FAF9D37-6536-4997-B63D-32ECE6CEEEC2}" type="sibTrans" cxnId="{2F3860A2-D142-4C82-A461-F951243CE0BC}">
      <dgm:prSet/>
      <dgm:spPr/>
      <dgm:t>
        <a:bodyPr/>
        <a:lstStyle/>
        <a:p>
          <a:endParaRPr lang="en-CA" sz="2200"/>
        </a:p>
      </dgm:t>
    </dgm:pt>
    <dgm:pt modelId="{A92159A3-0D58-44C2-93CE-635B65DABA6A}">
      <dgm:prSet custT="1"/>
      <dgm:spPr/>
      <dgm:t>
        <a:bodyPr/>
        <a:lstStyle/>
        <a:p>
          <a:r>
            <a:rPr lang="en-US" sz="2200" dirty="0"/>
            <a:t>Client, family, health practitioner, geriatric assessor</a:t>
          </a:r>
          <a:endParaRPr lang="en-CA" sz="2200" dirty="0"/>
        </a:p>
      </dgm:t>
    </dgm:pt>
    <dgm:pt modelId="{FF96228E-9A1F-4274-BF9E-D2B838A32172}" type="parTrans" cxnId="{D23AC2FB-6CA5-4898-9E42-C58BEF50D9EF}">
      <dgm:prSet/>
      <dgm:spPr/>
      <dgm:t>
        <a:bodyPr/>
        <a:lstStyle/>
        <a:p>
          <a:endParaRPr lang="en-CA" sz="2200"/>
        </a:p>
      </dgm:t>
    </dgm:pt>
    <dgm:pt modelId="{2C5844A4-79DA-4E4C-96EE-824D99021D07}" type="sibTrans" cxnId="{D23AC2FB-6CA5-4898-9E42-C58BEF50D9EF}">
      <dgm:prSet/>
      <dgm:spPr/>
      <dgm:t>
        <a:bodyPr/>
        <a:lstStyle/>
        <a:p>
          <a:endParaRPr lang="en-CA" sz="2200"/>
        </a:p>
      </dgm:t>
    </dgm:pt>
    <dgm:pt modelId="{4A75B6AF-79D2-4CE0-B661-CDB4AD9B3EFF}">
      <dgm:prSet custT="1"/>
      <dgm:spPr/>
      <dgm:t>
        <a:bodyPr/>
        <a:lstStyle/>
        <a:p>
          <a:r>
            <a:rPr lang="en-US" sz="2200" b="1"/>
            <a:t>Is this New and Different?</a:t>
          </a:r>
          <a:endParaRPr lang="en-CA" sz="2200"/>
        </a:p>
      </dgm:t>
    </dgm:pt>
    <dgm:pt modelId="{9572C35F-FDD7-4C03-BC0C-EA8CF1F8F7F5}" type="parTrans" cxnId="{7AF16194-29B5-4BEF-ABBA-03880B91AB37}">
      <dgm:prSet/>
      <dgm:spPr/>
      <dgm:t>
        <a:bodyPr/>
        <a:lstStyle/>
        <a:p>
          <a:endParaRPr lang="en-CA" sz="2200"/>
        </a:p>
      </dgm:t>
    </dgm:pt>
    <dgm:pt modelId="{2371D21F-DBC9-4EE5-87A4-3037F07D2E85}" type="sibTrans" cxnId="{7AF16194-29B5-4BEF-ABBA-03880B91AB37}">
      <dgm:prSet/>
      <dgm:spPr/>
      <dgm:t>
        <a:bodyPr/>
        <a:lstStyle/>
        <a:p>
          <a:endParaRPr lang="en-CA" sz="2200"/>
        </a:p>
      </dgm:t>
    </dgm:pt>
    <dgm:pt modelId="{639AFFCF-F771-4FF9-9E32-DE21EA0D8796}">
      <dgm:prSet custT="1"/>
      <dgm:spPr/>
      <dgm:t>
        <a:bodyPr/>
        <a:lstStyle/>
        <a:p>
          <a:r>
            <a:rPr lang="en-US" sz="2200" b="1"/>
            <a:t>Onset – </a:t>
          </a:r>
          <a:r>
            <a:rPr lang="en-US" sz="2200"/>
            <a:t>When did this start?</a:t>
          </a:r>
          <a:endParaRPr lang="en-CA" sz="2200"/>
        </a:p>
      </dgm:t>
    </dgm:pt>
    <dgm:pt modelId="{056A82C0-4220-493D-B0BE-05F664764FAB}" type="parTrans" cxnId="{BB424998-BDAA-4EBA-83B1-ECE8E2F85CDB}">
      <dgm:prSet/>
      <dgm:spPr/>
      <dgm:t>
        <a:bodyPr/>
        <a:lstStyle/>
        <a:p>
          <a:endParaRPr lang="en-CA" sz="2200"/>
        </a:p>
      </dgm:t>
    </dgm:pt>
    <dgm:pt modelId="{B4DEB00B-51CE-4971-8B5E-97AD8857AB16}" type="sibTrans" cxnId="{BB424998-BDAA-4EBA-83B1-ECE8E2F85CDB}">
      <dgm:prSet/>
      <dgm:spPr/>
      <dgm:t>
        <a:bodyPr/>
        <a:lstStyle/>
        <a:p>
          <a:endParaRPr lang="en-CA" sz="2200"/>
        </a:p>
      </dgm:t>
    </dgm:pt>
    <dgm:pt modelId="{7506723B-03CE-417C-BCCC-5D815DAB9644}">
      <dgm:prSet custT="1"/>
      <dgm:spPr/>
      <dgm:t>
        <a:bodyPr/>
        <a:lstStyle/>
        <a:p>
          <a:r>
            <a:rPr lang="en-US" sz="2200" b="1"/>
            <a:t>Progression -  </a:t>
          </a:r>
          <a:r>
            <a:rPr lang="en-US" sz="2200"/>
            <a:t>What is the trajectory?</a:t>
          </a:r>
          <a:endParaRPr lang="en-CA" sz="2200"/>
        </a:p>
      </dgm:t>
    </dgm:pt>
    <dgm:pt modelId="{DD53EE07-4EDA-4B5D-8A45-4400606517E9}" type="parTrans" cxnId="{63014278-2990-4BC7-9101-3664CF908AC5}">
      <dgm:prSet/>
      <dgm:spPr/>
      <dgm:t>
        <a:bodyPr/>
        <a:lstStyle/>
        <a:p>
          <a:endParaRPr lang="en-CA" sz="2200"/>
        </a:p>
      </dgm:t>
    </dgm:pt>
    <dgm:pt modelId="{43E4C177-0072-4CAB-9E32-4059EE4E4625}" type="sibTrans" cxnId="{63014278-2990-4BC7-9101-3664CF908AC5}">
      <dgm:prSet/>
      <dgm:spPr/>
      <dgm:t>
        <a:bodyPr/>
        <a:lstStyle/>
        <a:p>
          <a:endParaRPr lang="en-CA" sz="2200"/>
        </a:p>
      </dgm:t>
    </dgm:pt>
    <dgm:pt modelId="{A1293F43-3363-4FA2-B55B-DCB4C9A3B18E}">
      <dgm:prSet custT="1"/>
      <dgm:spPr/>
      <dgm:t>
        <a:bodyPr/>
        <a:lstStyle/>
        <a:p>
          <a:r>
            <a:rPr lang="en-US" sz="2200"/>
            <a:t>Ex. Improving, declining, stable</a:t>
          </a:r>
          <a:endParaRPr lang="en-CA" sz="2200"/>
        </a:p>
      </dgm:t>
    </dgm:pt>
    <dgm:pt modelId="{B85DF869-3B5E-48B1-859E-42977CDFBF8D}" type="parTrans" cxnId="{5824BBB9-DD37-406D-B6C9-E53C9CD73FA2}">
      <dgm:prSet/>
      <dgm:spPr/>
      <dgm:t>
        <a:bodyPr/>
        <a:lstStyle/>
        <a:p>
          <a:endParaRPr lang="en-CA" sz="2200"/>
        </a:p>
      </dgm:t>
    </dgm:pt>
    <dgm:pt modelId="{E1832C22-1233-4A01-8E7A-07F08F950BBD}" type="sibTrans" cxnId="{5824BBB9-DD37-406D-B6C9-E53C9CD73FA2}">
      <dgm:prSet/>
      <dgm:spPr/>
      <dgm:t>
        <a:bodyPr/>
        <a:lstStyle/>
        <a:p>
          <a:endParaRPr lang="en-CA" sz="2200"/>
        </a:p>
      </dgm:t>
    </dgm:pt>
    <dgm:pt modelId="{377F3543-65BA-434B-8176-4006D142D14C}">
      <dgm:prSet custT="1"/>
      <dgm:spPr/>
      <dgm:t>
        <a:bodyPr/>
        <a:lstStyle/>
        <a:p>
          <a:r>
            <a:rPr lang="en-US" sz="2200" b="1"/>
            <a:t>What is the cause of the problem?</a:t>
          </a:r>
          <a:endParaRPr lang="en-CA" sz="2200"/>
        </a:p>
      </dgm:t>
    </dgm:pt>
    <dgm:pt modelId="{F2B24B06-0A81-4C1A-BA6B-2CBA26B74900}" type="parTrans" cxnId="{FF4280C1-A244-4065-852B-3865EE06C5AE}">
      <dgm:prSet/>
      <dgm:spPr/>
      <dgm:t>
        <a:bodyPr/>
        <a:lstStyle/>
        <a:p>
          <a:endParaRPr lang="en-CA" sz="2200"/>
        </a:p>
      </dgm:t>
    </dgm:pt>
    <dgm:pt modelId="{E489C6FC-781D-41E4-82C3-49AD5FA0C0DB}" type="sibTrans" cxnId="{FF4280C1-A244-4065-852B-3865EE06C5AE}">
      <dgm:prSet/>
      <dgm:spPr/>
      <dgm:t>
        <a:bodyPr/>
        <a:lstStyle/>
        <a:p>
          <a:endParaRPr lang="en-CA" sz="2200"/>
        </a:p>
      </dgm:t>
    </dgm:pt>
    <dgm:pt modelId="{ED5CEA83-8D6D-4093-A620-9C6548666EE3}">
      <dgm:prSet custT="1"/>
      <dgm:spPr/>
      <dgm:t>
        <a:bodyPr/>
        <a:lstStyle/>
        <a:p>
          <a:r>
            <a:rPr lang="en-US" sz="2200"/>
            <a:t>Medical, Physical, Cognitive, Mental</a:t>
          </a:r>
          <a:endParaRPr lang="en-CA" sz="2200"/>
        </a:p>
      </dgm:t>
    </dgm:pt>
    <dgm:pt modelId="{58276329-055D-4AD2-BF42-0DE3494AF032}" type="parTrans" cxnId="{453FC764-5376-4F31-8E84-176963F97427}">
      <dgm:prSet/>
      <dgm:spPr/>
      <dgm:t>
        <a:bodyPr/>
        <a:lstStyle/>
        <a:p>
          <a:endParaRPr lang="en-CA" sz="2200"/>
        </a:p>
      </dgm:t>
    </dgm:pt>
    <dgm:pt modelId="{E7489124-D440-49E7-B3B6-B683655B7DD6}" type="sibTrans" cxnId="{453FC764-5376-4F31-8E84-176963F97427}">
      <dgm:prSet/>
      <dgm:spPr/>
      <dgm:t>
        <a:bodyPr/>
        <a:lstStyle/>
        <a:p>
          <a:endParaRPr lang="en-CA" sz="2200"/>
        </a:p>
      </dgm:t>
    </dgm:pt>
    <dgm:pt modelId="{0DD0BF1B-CD47-4158-9068-8613130FD26D}">
      <dgm:prSet custT="1"/>
      <dgm:spPr/>
      <dgm:t>
        <a:bodyPr/>
        <a:lstStyle/>
        <a:p>
          <a:r>
            <a:rPr lang="en-US" sz="2200" b="1"/>
            <a:t>What needs to be done about it?</a:t>
          </a:r>
          <a:endParaRPr lang="en-CA" sz="2200"/>
        </a:p>
      </dgm:t>
    </dgm:pt>
    <dgm:pt modelId="{8C9A5D7B-046B-409E-82A0-F51B02A6AF51}" type="parTrans" cxnId="{A522DD6F-356F-4D7E-B5DB-9614C084815B}">
      <dgm:prSet/>
      <dgm:spPr/>
      <dgm:t>
        <a:bodyPr/>
        <a:lstStyle/>
        <a:p>
          <a:endParaRPr lang="en-CA" sz="2200"/>
        </a:p>
      </dgm:t>
    </dgm:pt>
    <dgm:pt modelId="{EB7EF1B8-622D-4EB4-B4BB-D5A41CC8A4EC}" type="sibTrans" cxnId="{A522DD6F-356F-4D7E-B5DB-9614C084815B}">
      <dgm:prSet/>
      <dgm:spPr/>
      <dgm:t>
        <a:bodyPr/>
        <a:lstStyle/>
        <a:p>
          <a:endParaRPr lang="en-CA" sz="2200"/>
        </a:p>
      </dgm:t>
    </dgm:pt>
    <dgm:pt modelId="{0A12D172-058F-40F4-839A-C8B50BEFB5ED}">
      <dgm:prSet custT="1"/>
      <dgm:spPr/>
      <dgm:t>
        <a:bodyPr/>
        <a:lstStyle/>
        <a:p>
          <a:r>
            <a:rPr lang="en-US" sz="2200"/>
            <a:t>Diagnose/Optimize/Treat/Support</a:t>
          </a:r>
          <a:endParaRPr lang="en-CA" sz="2200"/>
        </a:p>
      </dgm:t>
    </dgm:pt>
    <dgm:pt modelId="{0FDF0ABE-5C57-4EE0-B480-7BA4F647325E}" type="parTrans" cxnId="{BFA798D7-C0CD-40EF-AAC9-BBE5841D25F9}">
      <dgm:prSet/>
      <dgm:spPr/>
      <dgm:t>
        <a:bodyPr/>
        <a:lstStyle/>
        <a:p>
          <a:endParaRPr lang="en-CA" sz="2200"/>
        </a:p>
      </dgm:t>
    </dgm:pt>
    <dgm:pt modelId="{357DA4E0-645A-41EB-BE26-5DB458F91D31}" type="sibTrans" cxnId="{BFA798D7-C0CD-40EF-AAC9-BBE5841D25F9}">
      <dgm:prSet/>
      <dgm:spPr/>
      <dgm:t>
        <a:bodyPr/>
        <a:lstStyle/>
        <a:p>
          <a:endParaRPr lang="en-CA" sz="2200"/>
        </a:p>
      </dgm:t>
    </dgm:pt>
    <dgm:pt modelId="{9FFFA6F8-674A-4515-824F-AB74B033E1D6}" type="pres">
      <dgm:prSet presAssocID="{AF46BE49-DC8A-4AD2-A0E7-E759D113DFA9}" presName="linear" presStyleCnt="0">
        <dgm:presLayoutVars>
          <dgm:animLvl val="lvl"/>
          <dgm:resizeHandles val="exact"/>
        </dgm:presLayoutVars>
      </dgm:prSet>
      <dgm:spPr/>
    </dgm:pt>
    <dgm:pt modelId="{6202C8B4-4EF3-4C73-826E-5F913274DB32}" type="pres">
      <dgm:prSet presAssocID="{E35789D2-3F21-4908-A824-F4899AAF48C2}" presName="parentText" presStyleLbl="node1" presStyleIdx="0" presStyleCnt="5">
        <dgm:presLayoutVars>
          <dgm:chMax val="0"/>
          <dgm:bulletEnabled val="1"/>
        </dgm:presLayoutVars>
      </dgm:prSet>
      <dgm:spPr/>
    </dgm:pt>
    <dgm:pt modelId="{4BBCCFF3-8E20-4E4B-AF5F-D9B45B32203C}" type="pres">
      <dgm:prSet presAssocID="{E35789D2-3F21-4908-A824-F4899AAF48C2}" presName="childText" presStyleLbl="revTx" presStyleIdx="0" presStyleCnt="5">
        <dgm:presLayoutVars>
          <dgm:bulletEnabled val="1"/>
        </dgm:presLayoutVars>
      </dgm:prSet>
      <dgm:spPr/>
    </dgm:pt>
    <dgm:pt modelId="{ED03483B-E59C-46D8-A64A-8635CDCD1B02}" type="pres">
      <dgm:prSet presAssocID="{59E54B61-FFD0-4756-875B-8A45738E0DC7}" presName="parentText" presStyleLbl="node1" presStyleIdx="1" presStyleCnt="5">
        <dgm:presLayoutVars>
          <dgm:chMax val="0"/>
          <dgm:bulletEnabled val="1"/>
        </dgm:presLayoutVars>
      </dgm:prSet>
      <dgm:spPr/>
    </dgm:pt>
    <dgm:pt modelId="{25787E1E-F308-4CDE-B306-5F46BC408119}" type="pres">
      <dgm:prSet presAssocID="{59E54B61-FFD0-4756-875B-8A45738E0DC7}" presName="childText" presStyleLbl="revTx" presStyleIdx="1" presStyleCnt="5">
        <dgm:presLayoutVars>
          <dgm:bulletEnabled val="1"/>
        </dgm:presLayoutVars>
      </dgm:prSet>
      <dgm:spPr/>
    </dgm:pt>
    <dgm:pt modelId="{95D4E68D-8D9D-4B97-9D49-AD18ECB1E0C9}" type="pres">
      <dgm:prSet presAssocID="{4A75B6AF-79D2-4CE0-B661-CDB4AD9B3EFF}" presName="parentText" presStyleLbl="node1" presStyleIdx="2" presStyleCnt="5">
        <dgm:presLayoutVars>
          <dgm:chMax val="0"/>
          <dgm:bulletEnabled val="1"/>
        </dgm:presLayoutVars>
      </dgm:prSet>
      <dgm:spPr/>
    </dgm:pt>
    <dgm:pt modelId="{86EABB95-E026-446F-B40F-1BE89E6DBB4A}" type="pres">
      <dgm:prSet presAssocID="{4A75B6AF-79D2-4CE0-B661-CDB4AD9B3EFF}" presName="childText" presStyleLbl="revTx" presStyleIdx="2" presStyleCnt="5">
        <dgm:presLayoutVars>
          <dgm:bulletEnabled val="1"/>
        </dgm:presLayoutVars>
      </dgm:prSet>
      <dgm:spPr/>
    </dgm:pt>
    <dgm:pt modelId="{40A31592-6275-4476-8A2C-41EACC2D59D0}" type="pres">
      <dgm:prSet presAssocID="{377F3543-65BA-434B-8176-4006D142D14C}" presName="parentText" presStyleLbl="node1" presStyleIdx="3" presStyleCnt="5">
        <dgm:presLayoutVars>
          <dgm:chMax val="0"/>
          <dgm:bulletEnabled val="1"/>
        </dgm:presLayoutVars>
      </dgm:prSet>
      <dgm:spPr/>
    </dgm:pt>
    <dgm:pt modelId="{658D3A34-9156-47FD-9DA0-3B4B063DDA3A}" type="pres">
      <dgm:prSet presAssocID="{377F3543-65BA-434B-8176-4006D142D14C}" presName="childText" presStyleLbl="revTx" presStyleIdx="3" presStyleCnt="5">
        <dgm:presLayoutVars>
          <dgm:bulletEnabled val="1"/>
        </dgm:presLayoutVars>
      </dgm:prSet>
      <dgm:spPr/>
    </dgm:pt>
    <dgm:pt modelId="{56EC4ECB-89B1-4E3A-9885-FA2A60DB06D7}" type="pres">
      <dgm:prSet presAssocID="{0DD0BF1B-CD47-4158-9068-8613130FD26D}" presName="parentText" presStyleLbl="node1" presStyleIdx="4" presStyleCnt="5">
        <dgm:presLayoutVars>
          <dgm:chMax val="0"/>
          <dgm:bulletEnabled val="1"/>
        </dgm:presLayoutVars>
      </dgm:prSet>
      <dgm:spPr/>
    </dgm:pt>
    <dgm:pt modelId="{529C071B-1E78-4045-933B-9E950638E8E4}" type="pres">
      <dgm:prSet presAssocID="{0DD0BF1B-CD47-4158-9068-8613130FD26D}" presName="childText" presStyleLbl="revTx" presStyleIdx="4" presStyleCnt="5">
        <dgm:presLayoutVars>
          <dgm:bulletEnabled val="1"/>
        </dgm:presLayoutVars>
      </dgm:prSet>
      <dgm:spPr/>
    </dgm:pt>
  </dgm:ptLst>
  <dgm:cxnLst>
    <dgm:cxn modelId="{FFEBF020-7AF2-4E44-B797-7CF9DF1762C3}" type="presOf" srcId="{59E54B61-FFD0-4756-875B-8A45738E0DC7}" destId="{ED03483B-E59C-46D8-A64A-8635CDCD1B02}" srcOrd="0" destOrd="0" presId="urn:microsoft.com/office/officeart/2005/8/layout/vList2"/>
    <dgm:cxn modelId="{C3428640-3376-4FEA-A6E6-DF1BDB9EF5AA}" type="presOf" srcId="{A92159A3-0D58-44C2-93CE-635B65DABA6A}" destId="{25787E1E-F308-4CDE-B306-5F46BC408119}" srcOrd="0" destOrd="0" presId="urn:microsoft.com/office/officeart/2005/8/layout/vList2"/>
    <dgm:cxn modelId="{43ECA140-F226-4817-ACAE-F38E2B984D0C}" srcId="{E35789D2-3F21-4908-A824-F4899AAF48C2}" destId="{8F15928A-BE6A-40DA-8B9B-089CD5954E7F}" srcOrd="0" destOrd="0" parTransId="{8A05B5EF-9D5E-48AA-B2E8-39BD0FB44DAC}" sibTransId="{380E0C45-B027-4DAD-9057-CB518C11568E}"/>
    <dgm:cxn modelId="{B9B7735B-1264-4689-99AF-7BA0CBBBD731}" type="presOf" srcId="{E35789D2-3F21-4908-A824-F4899AAF48C2}" destId="{6202C8B4-4EF3-4C73-826E-5F913274DB32}" srcOrd="0" destOrd="0" presId="urn:microsoft.com/office/officeart/2005/8/layout/vList2"/>
    <dgm:cxn modelId="{8F5D4561-6335-4241-9AC0-6C1AECB5FB14}" type="presOf" srcId="{639AFFCF-F771-4FF9-9E32-DE21EA0D8796}" destId="{86EABB95-E026-446F-B40F-1BE89E6DBB4A}" srcOrd="0" destOrd="0" presId="urn:microsoft.com/office/officeart/2005/8/layout/vList2"/>
    <dgm:cxn modelId="{196AB144-547A-4D03-B0CB-24F032CC3224}" type="presOf" srcId="{0A12D172-058F-40F4-839A-C8B50BEFB5ED}" destId="{529C071B-1E78-4045-933B-9E950638E8E4}" srcOrd="0" destOrd="0" presId="urn:microsoft.com/office/officeart/2005/8/layout/vList2"/>
    <dgm:cxn modelId="{453FC764-5376-4F31-8E84-176963F97427}" srcId="{377F3543-65BA-434B-8176-4006D142D14C}" destId="{ED5CEA83-8D6D-4093-A620-9C6548666EE3}" srcOrd="0" destOrd="0" parTransId="{58276329-055D-4AD2-BF42-0DE3494AF032}" sibTransId="{E7489124-D440-49E7-B3B6-B683655B7DD6}"/>
    <dgm:cxn modelId="{23D5DD66-2EA1-443B-97FB-ED2FC8BC1D49}" type="presOf" srcId="{A1293F43-3363-4FA2-B55B-DCB4C9A3B18E}" destId="{86EABB95-E026-446F-B40F-1BE89E6DBB4A}" srcOrd="0" destOrd="2" presId="urn:microsoft.com/office/officeart/2005/8/layout/vList2"/>
    <dgm:cxn modelId="{89218B47-5D78-4285-9C04-57E395D7A641}" type="presOf" srcId="{8F15928A-BE6A-40DA-8B9B-089CD5954E7F}" destId="{4BBCCFF3-8E20-4E4B-AF5F-D9B45B32203C}" srcOrd="0" destOrd="0" presId="urn:microsoft.com/office/officeart/2005/8/layout/vList2"/>
    <dgm:cxn modelId="{A522DD6F-356F-4D7E-B5DB-9614C084815B}" srcId="{AF46BE49-DC8A-4AD2-A0E7-E759D113DFA9}" destId="{0DD0BF1B-CD47-4158-9068-8613130FD26D}" srcOrd="4" destOrd="0" parTransId="{8C9A5D7B-046B-409E-82A0-F51B02A6AF51}" sibTransId="{EB7EF1B8-622D-4EB4-B4BB-D5A41CC8A4EC}"/>
    <dgm:cxn modelId="{63014278-2990-4BC7-9101-3664CF908AC5}" srcId="{4A75B6AF-79D2-4CE0-B661-CDB4AD9B3EFF}" destId="{7506723B-03CE-417C-BCCC-5D815DAB9644}" srcOrd="1" destOrd="0" parTransId="{DD53EE07-4EDA-4B5D-8A45-4400606517E9}" sibTransId="{43E4C177-0072-4CAB-9E32-4059EE4E4625}"/>
    <dgm:cxn modelId="{E780FD88-F123-4C54-B213-1DDB9F008356}" type="presOf" srcId="{7506723B-03CE-417C-BCCC-5D815DAB9644}" destId="{86EABB95-E026-446F-B40F-1BE89E6DBB4A}" srcOrd="0" destOrd="1" presId="urn:microsoft.com/office/officeart/2005/8/layout/vList2"/>
    <dgm:cxn modelId="{7AF16194-29B5-4BEF-ABBA-03880B91AB37}" srcId="{AF46BE49-DC8A-4AD2-A0E7-E759D113DFA9}" destId="{4A75B6AF-79D2-4CE0-B661-CDB4AD9B3EFF}" srcOrd="2" destOrd="0" parTransId="{9572C35F-FDD7-4C03-BC0C-EA8CF1F8F7F5}" sibTransId="{2371D21F-DBC9-4EE5-87A4-3037F07D2E85}"/>
    <dgm:cxn modelId="{F2A23095-6968-449A-8C71-F97C3AC04373}" type="presOf" srcId="{ED5CEA83-8D6D-4093-A620-9C6548666EE3}" destId="{658D3A34-9156-47FD-9DA0-3B4B063DDA3A}" srcOrd="0" destOrd="0" presId="urn:microsoft.com/office/officeart/2005/8/layout/vList2"/>
    <dgm:cxn modelId="{BB424998-BDAA-4EBA-83B1-ECE8E2F85CDB}" srcId="{4A75B6AF-79D2-4CE0-B661-CDB4AD9B3EFF}" destId="{639AFFCF-F771-4FF9-9E32-DE21EA0D8796}" srcOrd="0" destOrd="0" parTransId="{056A82C0-4220-493D-B0BE-05F664764FAB}" sibTransId="{B4DEB00B-51CE-4971-8B5E-97AD8857AB16}"/>
    <dgm:cxn modelId="{6FA6B09F-A823-48FD-91D1-E6EC4D4B6FEB}" type="presOf" srcId="{AF46BE49-DC8A-4AD2-A0E7-E759D113DFA9}" destId="{9FFFA6F8-674A-4515-824F-AB74B033E1D6}" srcOrd="0" destOrd="0" presId="urn:microsoft.com/office/officeart/2005/8/layout/vList2"/>
    <dgm:cxn modelId="{322FA7A1-079B-458E-BB00-DC231DB42613}" type="presOf" srcId="{4A75B6AF-79D2-4CE0-B661-CDB4AD9B3EFF}" destId="{95D4E68D-8D9D-4B97-9D49-AD18ECB1E0C9}" srcOrd="0" destOrd="0" presId="urn:microsoft.com/office/officeart/2005/8/layout/vList2"/>
    <dgm:cxn modelId="{2F3860A2-D142-4C82-A461-F951243CE0BC}" srcId="{AF46BE49-DC8A-4AD2-A0E7-E759D113DFA9}" destId="{59E54B61-FFD0-4756-875B-8A45738E0DC7}" srcOrd="1" destOrd="0" parTransId="{76820050-F718-4202-A7CD-AD4095877A7D}" sibTransId="{5FAF9D37-6536-4997-B63D-32ECE6CEEEC2}"/>
    <dgm:cxn modelId="{8645C9AD-0269-4893-9DEF-AE08BAF829A3}" srcId="{AF46BE49-DC8A-4AD2-A0E7-E759D113DFA9}" destId="{E35789D2-3F21-4908-A824-F4899AAF48C2}" srcOrd="0" destOrd="0" parTransId="{122E8355-C0DB-4946-BAFB-50E3CDE489C2}" sibTransId="{7AAED46C-B600-44B4-A087-574FC37A517A}"/>
    <dgm:cxn modelId="{5824BBB9-DD37-406D-B6C9-E53C9CD73FA2}" srcId="{7506723B-03CE-417C-BCCC-5D815DAB9644}" destId="{A1293F43-3363-4FA2-B55B-DCB4C9A3B18E}" srcOrd="0" destOrd="0" parTransId="{B85DF869-3B5E-48B1-859E-42977CDFBF8D}" sibTransId="{E1832C22-1233-4A01-8E7A-07F08F950BBD}"/>
    <dgm:cxn modelId="{FF4280C1-A244-4065-852B-3865EE06C5AE}" srcId="{AF46BE49-DC8A-4AD2-A0E7-E759D113DFA9}" destId="{377F3543-65BA-434B-8176-4006D142D14C}" srcOrd="3" destOrd="0" parTransId="{F2B24B06-0A81-4C1A-BA6B-2CBA26B74900}" sibTransId="{E489C6FC-781D-41E4-82C3-49AD5FA0C0DB}"/>
    <dgm:cxn modelId="{AF6DC5CC-C8F1-4C40-9F38-E11156E19966}" type="presOf" srcId="{0DD0BF1B-CD47-4158-9068-8613130FD26D}" destId="{56EC4ECB-89B1-4E3A-9885-FA2A60DB06D7}" srcOrd="0" destOrd="0" presId="urn:microsoft.com/office/officeart/2005/8/layout/vList2"/>
    <dgm:cxn modelId="{BFA798D7-C0CD-40EF-AAC9-BBE5841D25F9}" srcId="{0DD0BF1B-CD47-4158-9068-8613130FD26D}" destId="{0A12D172-058F-40F4-839A-C8B50BEFB5ED}" srcOrd="0" destOrd="0" parTransId="{0FDF0ABE-5C57-4EE0-B480-7BA4F647325E}" sibTransId="{357DA4E0-645A-41EB-BE26-5DB458F91D31}"/>
    <dgm:cxn modelId="{41127BF3-99E9-4C4D-8EF4-187F7CB06D3A}" type="presOf" srcId="{377F3543-65BA-434B-8176-4006D142D14C}" destId="{40A31592-6275-4476-8A2C-41EACC2D59D0}" srcOrd="0" destOrd="0" presId="urn:microsoft.com/office/officeart/2005/8/layout/vList2"/>
    <dgm:cxn modelId="{D23AC2FB-6CA5-4898-9E42-C58BEF50D9EF}" srcId="{59E54B61-FFD0-4756-875B-8A45738E0DC7}" destId="{A92159A3-0D58-44C2-93CE-635B65DABA6A}" srcOrd="0" destOrd="0" parTransId="{FF96228E-9A1F-4274-BF9E-D2B838A32172}" sibTransId="{2C5844A4-79DA-4E4C-96EE-824D99021D07}"/>
    <dgm:cxn modelId="{F097C671-F3E9-44A4-945F-5ECFBDF57867}" type="presParOf" srcId="{9FFFA6F8-674A-4515-824F-AB74B033E1D6}" destId="{6202C8B4-4EF3-4C73-826E-5F913274DB32}" srcOrd="0" destOrd="0" presId="urn:microsoft.com/office/officeart/2005/8/layout/vList2"/>
    <dgm:cxn modelId="{E29AB5AF-80DC-48E2-9A4F-64C10A5E6DA1}" type="presParOf" srcId="{9FFFA6F8-674A-4515-824F-AB74B033E1D6}" destId="{4BBCCFF3-8E20-4E4B-AF5F-D9B45B32203C}" srcOrd="1" destOrd="0" presId="urn:microsoft.com/office/officeart/2005/8/layout/vList2"/>
    <dgm:cxn modelId="{3A62807D-0778-425C-B8CE-59953159BEBB}" type="presParOf" srcId="{9FFFA6F8-674A-4515-824F-AB74B033E1D6}" destId="{ED03483B-E59C-46D8-A64A-8635CDCD1B02}" srcOrd="2" destOrd="0" presId="urn:microsoft.com/office/officeart/2005/8/layout/vList2"/>
    <dgm:cxn modelId="{CD0B7B9D-84A2-461F-BAAF-F1CC3816806F}" type="presParOf" srcId="{9FFFA6F8-674A-4515-824F-AB74B033E1D6}" destId="{25787E1E-F308-4CDE-B306-5F46BC408119}" srcOrd="3" destOrd="0" presId="urn:microsoft.com/office/officeart/2005/8/layout/vList2"/>
    <dgm:cxn modelId="{747C52D9-1333-47BA-BA7B-D73ABAE8C24E}" type="presParOf" srcId="{9FFFA6F8-674A-4515-824F-AB74B033E1D6}" destId="{95D4E68D-8D9D-4B97-9D49-AD18ECB1E0C9}" srcOrd="4" destOrd="0" presId="urn:microsoft.com/office/officeart/2005/8/layout/vList2"/>
    <dgm:cxn modelId="{EE4FC15E-4981-4982-8408-8C6C609F696C}" type="presParOf" srcId="{9FFFA6F8-674A-4515-824F-AB74B033E1D6}" destId="{86EABB95-E026-446F-B40F-1BE89E6DBB4A}" srcOrd="5" destOrd="0" presId="urn:microsoft.com/office/officeart/2005/8/layout/vList2"/>
    <dgm:cxn modelId="{4D7E5F87-3247-4159-9626-5389863C3331}" type="presParOf" srcId="{9FFFA6F8-674A-4515-824F-AB74B033E1D6}" destId="{40A31592-6275-4476-8A2C-41EACC2D59D0}" srcOrd="6" destOrd="0" presId="urn:microsoft.com/office/officeart/2005/8/layout/vList2"/>
    <dgm:cxn modelId="{9ED821AA-E5FC-45E3-B391-ACDB4EFBEDBA}" type="presParOf" srcId="{9FFFA6F8-674A-4515-824F-AB74B033E1D6}" destId="{658D3A34-9156-47FD-9DA0-3B4B063DDA3A}" srcOrd="7" destOrd="0" presId="urn:microsoft.com/office/officeart/2005/8/layout/vList2"/>
    <dgm:cxn modelId="{F4B40DDB-F480-4E69-BC53-5871BCE56769}" type="presParOf" srcId="{9FFFA6F8-674A-4515-824F-AB74B033E1D6}" destId="{56EC4ECB-89B1-4E3A-9885-FA2A60DB06D7}" srcOrd="8" destOrd="0" presId="urn:microsoft.com/office/officeart/2005/8/layout/vList2"/>
    <dgm:cxn modelId="{4052DC27-836B-4149-812D-E8238F039DBA}" type="presParOf" srcId="{9FFFA6F8-674A-4515-824F-AB74B033E1D6}" destId="{529C071B-1E78-4045-933B-9E950638E8E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22AE25B-D7DA-47D1-8C88-CFF6BFFD4A6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dgm:pt modelId="{5AE4A6AE-8F3E-4EA1-B5D8-45AD08047984}">
      <dgm:prSet/>
      <dgm:spPr/>
      <dgm:t>
        <a:bodyPr/>
        <a:lstStyle/>
        <a:p>
          <a:r>
            <a:rPr lang="en-US" b="1"/>
            <a:t>Subjective self-report</a:t>
          </a:r>
          <a:endParaRPr lang="en-CA"/>
        </a:p>
      </dgm:t>
    </dgm:pt>
    <dgm:pt modelId="{8D1D09B6-F24D-466F-9253-23838D622404}" type="parTrans" cxnId="{3FC962B1-5E75-4561-A3EC-2097FECC773E}">
      <dgm:prSet/>
      <dgm:spPr/>
      <dgm:t>
        <a:bodyPr/>
        <a:lstStyle/>
        <a:p>
          <a:endParaRPr lang="en-CA"/>
        </a:p>
      </dgm:t>
    </dgm:pt>
    <dgm:pt modelId="{0DB06A7C-C740-43B4-8CC2-5CF262F1B22E}" type="sibTrans" cxnId="{3FC962B1-5E75-4561-A3EC-2097FECC773E}">
      <dgm:prSet/>
      <dgm:spPr/>
      <dgm:t>
        <a:bodyPr/>
        <a:lstStyle/>
        <a:p>
          <a:endParaRPr lang="en-CA"/>
        </a:p>
      </dgm:t>
    </dgm:pt>
    <dgm:pt modelId="{CBB683D5-2249-4B21-8C67-2958D9E17C3C}">
      <dgm:prSet/>
      <dgm:spPr/>
      <dgm:t>
        <a:bodyPr/>
        <a:lstStyle/>
        <a:p>
          <a:r>
            <a:rPr lang="en-US" dirty="0"/>
            <a:t>By client</a:t>
          </a:r>
          <a:endParaRPr lang="en-CA" dirty="0"/>
        </a:p>
      </dgm:t>
    </dgm:pt>
    <dgm:pt modelId="{E5633971-A1CC-41F3-94F9-185C08742207}" type="parTrans" cxnId="{A1F14822-386C-4B08-99E3-23DB4EEA6E7B}">
      <dgm:prSet/>
      <dgm:spPr/>
      <dgm:t>
        <a:bodyPr/>
        <a:lstStyle/>
        <a:p>
          <a:endParaRPr lang="en-CA"/>
        </a:p>
      </dgm:t>
    </dgm:pt>
    <dgm:pt modelId="{274CCCE1-8ACD-43E3-A051-102B392A686F}" type="sibTrans" cxnId="{A1F14822-386C-4B08-99E3-23DB4EEA6E7B}">
      <dgm:prSet/>
      <dgm:spPr/>
      <dgm:t>
        <a:bodyPr/>
        <a:lstStyle/>
        <a:p>
          <a:endParaRPr lang="en-CA"/>
        </a:p>
      </dgm:t>
    </dgm:pt>
    <dgm:pt modelId="{A5FC6065-95A2-47AE-A633-61210866FA83}">
      <dgm:prSet/>
      <dgm:spPr/>
      <dgm:t>
        <a:bodyPr/>
        <a:lstStyle/>
        <a:p>
          <a:r>
            <a:rPr lang="en-US" b="1"/>
            <a:t>Subjective collateral </a:t>
          </a:r>
          <a:endParaRPr lang="en-CA"/>
        </a:p>
      </dgm:t>
    </dgm:pt>
    <dgm:pt modelId="{A90A56F7-02DF-4C83-A3B7-60513267AD44}" type="parTrans" cxnId="{AF226BCF-B032-44BD-8CE4-A760142BB4AF}">
      <dgm:prSet/>
      <dgm:spPr/>
      <dgm:t>
        <a:bodyPr/>
        <a:lstStyle/>
        <a:p>
          <a:endParaRPr lang="en-CA"/>
        </a:p>
      </dgm:t>
    </dgm:pt>
    <dgm:pt modelId="{80BC0784-3310-464D-85EC-15F25B683CE0}" type="sibTrans" cxnId="{AF226BCF-B032-44BD-8CE4-A760142BB4AF}">
      <dgm:prSet/>
      <dgm:spPr/>
      <dgm:t>
        <a:bodyPr/>
        <a:lstStyle/>
        <a:p>
          <a:endParaRPr lang="en-CA"/>
        </a:p>
      </dgm:t>
    </dgm:pt>
    <dgm:pt modelId="{BFDCC3C1-45AB-4097-8D4D-89804B61C004}">
      <dgm:prSet/>
      <dgm:spPr/>
      <dgm:t>
        <a:bodyPr/>
        <a:lstStyle/>
        <a:p>
          <a:r>
            <a:rPr lang="en-US" dirty="0"/>
            <a:t>By family</a:t>
          </a:r>
          <a:endParaRPr lang="en-CA" dirty="0"/>
        </a:p>
      </dgm:t>
    </dgm:pt>
    <dgm:pt modelId="{9EEC6C03-C3C3-4CFD-B212-C91A7FA43032}" type="parTrans" cxnId="{CF7627C6-A2D9-470F-90BE-22C2AD494B4E}">
      <dgm:prSet/>
      <dgm:spPr/>
      <dgm:t>
        <a:bodyPr/>
        <a:lstStyle/>
        <a:p>
          <a:endParaRPr lang="en-CA"/>
        </a:p>
      </dgm:t>
    </dgm:pt>
    <dgm:pt modelId="{3EBB19ED-9372-4C88-B8B2-0ED862DE28BC}" type="sibTrans" cxnId="{CF7627C6-A2D9-470F-90BE-22C2AD494B4E}">
      <dgm:prSet/>
      <dgm:spPr/>
      <dgm:t>
        <a:bodyPr/>
        <a:lstStyle/>
        <a:p>
          <a:endParaRPr lang="en-CA"/>
        </a:p>
      </dgm:t>
    </dgm:pt>
    <dgm:pt modelId="{40362053-92B3-4690-BE05-708AA521F568}">
      <dgm:prSet/>
      <dgm:spPr/>
      <dgm:t>
        <a:bodyPr/>
        <a:lstStyle/>
        <a:p>
          <a:r>
            <a:rPr lang="en-US"/>
            <a:t>By other health practitioners</a:t>
          </a:r>
          <a:endParaRPr lang="en-CA"/>
        </a:p>
      </dgm:t>
    </dgm:pt>
    <dgm:pt modelId="{93B5969E-22D2-4CA7-852C-B9499648A22A}" type="parTrans" cxnId="{C85681A2-CCC9-49BB-BF95-1D584DC5A6E2}">
      <dgm:prSet/>
      <dgm:spPr/>
      <dgm:t>
        <a:bodyPr/>
        <a:lstStyle/>
        <a:p>
          <a:endParaRPr lang="en-CA"/>
        </a:p>
      </dgm:t>
    </dgm:pt>
    <dgm:pt modelId="{D8BF0AF2-EBCC-4454-8943-3D2175D565A2}" type="sibTrans" cxnId="{C85681A2-CCC9-49BB-BF95-1D584DC5A6E2}">
      <dgm:prSet/>
      <dgm:spPr/>
      <dgm:t>
        <a:bodyPr/>
        <a:lstStyle/>
        <a:p>
          <a:endParaRPr lang="en-CA"/>
        </a:p>
      </dgm:t>
    </dgm:pt>
    <dgm:pt modelId="{6F9A8F51-9B7E-4752-9B06-A4E60DE67888}">
      <dgm:prSet/>
      <dgm:spPr/>
      <dgm:t>
        <a:bodyPr/>
        <a:lstStyle/>
        <a:p>
          <a:r>
            <a:rPr lang="en-US" b="1"/>
            <a:t>Objective</a:t>
          </a:r>
          <a:endParaRPr lang="en-CA"/>
        </a:p>
      </dgm:t>
    </dgm:pt>
    <dgm:pt modelId="{F18581E9-69B3-4320-9175-5E7656749EFE}" type="parTrans" cxnId="{F500991A-F21D-409D-97C2-4A43B5440479}">
      <dgm:prSet/>
      <dgm:spPr/>
      <dgm:t>
        <a:bodyPr/>
        <a:lstStyle/>
        <a:p>
          <a:endParaRPr lang="en-CA"/>
        </a:p>
      </dgm:t>
    </dgm:pt>
    <dgm:pt modelId="{22007000-25BE-4A07-AF54-557D04AD7678}" type="sibTrans" cxnId="{F500991A-F21D-409D-97C2-4A43B5440479}">
      <dgm:prSet/>
      <dgm:spPr/>
      <dgm:t>
        <a:bodyPr/>
        <a:lstStyle/>
        <a:p>
          <a:endParaRPr lang="en-CA"/>
        </a:p>
      </dgm:t>
    </dgm:pt>
    <dgm:pt modelId="{6F862D9B-3611-48A4-8FB4-305CE7954BA8}">
      <dgm:prSet/>
      <dgm:spPr/>
      <dgm:t>
        <a:bodyPr/>
        <a:lstStyle/>
        <a:p>
          <a:r>
            <a:rPr lang="en-US" dirty="0"/>
            <a:t>Standardized testing</a:t>
          </a:r>
          <a:endParaRPr lang="en-CA" dirty="0"/>
        </a:p>
      </dgm:t>
    </dgm:pt>
    <dgm:pt modelId="{A4724AD3-E107-49E4-BF07-D3348143167E}" type="parTrans" cxnId="{88052195-5EE1-4331-9F54-82E0CD0633F0}">
      <dgm:prSet/>
      <dgm:spPr/>
      <dgm:t>
        <a:bodyPr/>
        <a:lstStyle/>
        <a:p>
          <a:endParaRPr lang="en-CA"/>
        </a:p>
      </dgm:t>
    </dgm:pt>
    <dgm:pt modelId="{D4860705-6E31-4D0C-8885-573B946BD80C}" type="sibTrans" cxnId="{88052195-5EE1-4331-9F54-82E0CD0633F0}">
      <dgm:prSet/>
      <dgm:spPr/>
      <dgm:t>
        <a:bodyPr/>
        <a:lstStyle/>
        <a:p>
          <a:endParaRPr lang="en-CA"/>
        </a:p>
      </dgm:t>
    </dgm:pt>
    <dgm:pt modelId="{B6A5ABA8-76DA-443F-835F-190A80F1A8C8}">
      <dgm:prSet/>
      <dgm:spPr/>
      <dgm:t>
        <a:bodyPr/>
        <a:lstStyle/>
        <a:p>
          <a:r>
            <a:rPr lang="en-US"/>
            <a:t>Observations</a:t>
          </a:r>
          <a:endParaRPr lang="en-CA"/>
        </a:p>
      </dgm:t>
    </dgm:pt>
    <dgm:pt modelId="{556409F0-DB88-4CB3-AC17-B90FC808F1CC}" type="parTrans" cxnId="{BC9B9A67-85FD-4206-A429-00641901A65D}">
      <dgm:prSet/>
      <dgm:spPr/>
      <dgm:t>
        <a:bodyPr/>
        <a:lstStyle/>
        <a:p>
          <a:endParaRPr lang="en-CA"/>
        </a:p>
      </dgm:t>
    </dgm:pt>
    <dgm:pt modelId="{959BA022-7A50-4E37-830D-C75953A439D7}" type="sibTrans" cxnId="{BC9B9A67-85FD-4206-A429-00641901A65D}">
      <dgm:prSet/>
      <dgm:spPr/>
      <dgm:t>
        <a:bodyPr/>
        <a:lstStyle/>
        <a:p>
          <a:endParaRPr lang="en-CA"/>
        </a:p>
      </dgm:t>
    </dgm:pt>
    <dgm:pt modelId="{A7CBF8E2-DDAC-4695-AB1D-3C3F4C765CBE}">
      <dgm:prSet/>
      <dgm:spPr/>
      <dgm:t>
        <a:bodyPr/>
        <a:lstStyle/>
        <a:p>
          <a:r>
            <a:rPr lang="en-US"/>
            <a:t>Home environment</a:t>
          </a:r>
          <a:endParaRPr lang="en-CA"/>
        </a:p>
      </dgm:t>
    </dgm:pt>
    <dgm:pt modelId="{9B1AB2C9-DA12-4226-9D8D-3EAB8857D9A9}" type="parTrans" cxnId="{E9135274-839E-4EEE-A6C2-A7947BD5B417}">
      <dgm:prSet/>
      <dgm:spPr/>
      <dgm:t>
        <a:bodyPr/>
        <a:lstStyle/>
        <a:p>
          <a:endParaRPr lang="en-CA"/>
        </a:p>
      </dgm:t>
    </dgm:pt>
    <dgm:pt modelId="{F316246D-FF4E-4893-ADAB-B48476C04164}" type="sibTrans" cxnId="{E9135274-839E-4EEE-A6C2-A7947BD5B417}">
      <dgm:prSet/>
      <dgm:spPr/>
      <dgm:t>
        <a:bodyPr/>
        <a:lstStyle/>
        <a:p>
          <a:endParaRPr lang="en-CA"/>
        </a:p>
      </dgm:t>
    </dgm:pt>
    <dgm:pt modelId="{ABFFCB85-5E5F-4918-80C8-6BE956C90733}">
      <dgm:prSet/>
      <dgm:spPr/>
      <dgm:t>
        <a:bodyPr/>
        <a:lstStyle/>
        <a:p>
          <a:r>
            <a:rPr lang="en-US" b="1"/>
            <a:t>Integration</a:t>
          </a:r>
          <a:endParaRPr lang="en-CA"/>
        </a:p>
      </dgm:t>
    </dgm:pt>
    <dgm:pt modelId="{DE37981F-927E-4BAE-BE58-85D97544043B}" type="parTrans" cxnId="{DF1535CA-8E40-4F0D-85A4-CC27CC7B618F}">
      <dgm:prSet/>
      <dgm:spPr/>
      <dgm:t>
        <a:bodyPr/>
        <a:lstStyle/>
        <a:p>
          <a:endParaRPr lang="en-CA"/>
        </a:p>
      </dgm:t>
    </dgm:pt>
    <dgm:pt modelId="{6FF29CBB-EF37-429C-AD84-E5DBEF7147F6}" type="sibTrans" cxnId="{DF1535CA-8E40-4F0D-85A4-CC27CC7B618F}">
      <dgm:prSet/>
      <dgm:spPr/>
      <dgm:t>
        <a:bodyPr/>
        <a:lstStyle/>
        <a:p>
          <a:endParaRPr lang="en-CA"/>
        </a:p>
      </dgm:t>
    </dgm:pt>
    <dgm:pt modelId="{5CBFC2B4-D822-48CD-9601-7F85F5BF920D}">
      <dgm:prSet/>
      <dgm:spPr/>
      <dgm:t>
        <a:bodyPr/>
        <a:lstStyle/>
        <a:p>
          <a:r>
            <a:rPr lang="en-US" dirty="0"/>
            <a:t>Gathering data comprehensively</a:t>
          </a:r>
          <a:endParaRPr lang="en-CA" dirty="0"/>
        </a:p>
      </dgm:t>
    </dgm:pt>
    <dgm:pt modelId="{1B7FF60E-EF18-4814-8754-07A13EEC4373}" type="parTrans" cxnId="{2F795904-A648-41DC-AB8A-63729FF16D4D}">
      <dgm:prSet/>
      <dgm:spPr/>
      <dgm:t>
        <a:bodyPr/>
        <a:lstStyle/>
        <a:p>
          <a:endParaRPr lang="en-CA"/>
        </a:p>
      </dgm:t>
    </dgm:pt>
    <dgm:pt modelId="{3CA1E425-D0ED-424B-8FF9-64BB8F21B28C}" type="sibTrans" cxnId="{2F795904-A648-41DC-AB8A-63729FF16D4D}">
      <dgm:prSet/>
      <dgm:spPr/>
      <dgm:t>
        <a:bodyPr/>
        <a:lstStyle/>
        <a:p>
          <a:endParaRPr lang="en-CA"/>
        </a:p>
      </dgm:t>
    </dgm:pt>
    <dgm:pt modelId="{CE842408-4B3B-4AA3-901A-E5AB21DC5546}">
      <dgm:prSet/>
      <dgm:spPr/>
      <dgm:t>
        <a:bodyPr/>
        <a:lstStyle/>
        <a:p>
          <a:r>
            <a:rPr lang="en-US"/>
            <a:t>Impact on function and safety</a:t>
          </a:r>
          <a:endParaRPr lang="en-CA"/>
        </a:p>
      </dgm:t>
    </dgm:pt>
    <dgm:pt modelId="{7D2847C0-E8C6-4250-8FCC-CEB36CEA30AC}" type="parTrans" cxnId="{314A0A97-094D-4746-A336-96F709829CAF}">
      <dgm:prSet/>
      <dgm:spPr/>
      <dgm:t>
        <a:bodyPr/>
        <a:lstStyle/>
        <a:p>
          <a:endParaRPr lang="en-CA"/>
        </a:p>
      </dgm:t>
    </dgm:pt>
    <dgm:pt modelId="{16B30D39-B707-4BAE-801B-494B0F463BB1}" type="sibTrans" cxnId="{314A0A97-094D-4746-A336-96F709829CAF}">
      <dgm:prSet/>
      <dgm:spPr/>
      <dgm:t>
        <a:bodyPr/>
        <a:lstStyle/>
        <a:p>
          <a:endParaRPr lang="en-CA"/>
        </a:p>
      </dgm:t>
    </dgm:pt>
    <dgm:pt modelId="{EE77D432-0232-4DC8-B810-C2E6D9C46011}" type="pres">
      <dgm:prSet presAssocID="{822AE25B-D7DA-47D1-8C88-CFF6BFFD4A64}" presName="linear" presStyleCnt="0">
        <dgm:presLayoutVars>
          <dgm:animLvl val="lvl"/>
          <dgm:resizeHandles val="exact"/>
        </dgm:presLayoutVars>
      </dgm:prSet>
      <dgm:spPr/>
    </dgm:pt>
    <dgm:pt modelId="{35C275B6-402A-4880-882D-5129355B634C}" type="pres">
      <dgm:prSet presAssocID="{5AE4A6AE-8F3E-4EA1-B5D8-45AD08047984}" presName="parentText" presStyleLbl="node1" presStyleIdx="0" presStyleCnt="4">
        <dgm:presLayoutVars>
          <dgm:chMax val="0"/>
          <dgm:bulletEnabled val="1"/>
        </dgm:presLayoutVars>
      </dgm:prSet>
      <dgm:spPr/>
    </dgm:pt>
    <dgm:pt modelId="{0DD794F0-98C8-404B-9285-36FABBE9B323}" type="pres">
      <dgm:prSet presAssocID="{5AE4A6AE-8F3E-4EA1-B5D8-45AD08047984}" presName="childText" presStyleLbl="revTx" presStyleIdx="0" presStyleCnt="4">
        <dgm:presLayoutVars>
          <dgm:bulletEnabled val="1"/>
        </dgm:presLayoutVars>
      </dgm:prSet>
      <dgm:spPr/>
    </dgm:pt>
    <dgm:pt modelId="{5E92C676-1FD9-4076-816A-DA803F87555F}" type="pres">
      <dgm:prSet presAssocID="{A5FC6065-95A2-47AE-A633-61210866FA83}" presName="parentText" presStyleLbl="node1" presStyleIdx="1" presStyleCnt="4">
        <dgm:presLayoutVars>
          <dgm:chMax val="0"/>
          <dgm:bulletEnabled val="1"/>
        </dgm:presLayoutVars>
      </dgm:prSet>
      <dgm:spPr/>
    </dgm:pt>
    <dgm:pt modelId="{5E3E0825-8F6D-4EE2-8B4F-8C13B9E28A57}" type="pres">
      <dgm:prSet presAssocID="{A5FC6065-95A2-47AE-A633-61210866FA83}" presName="childText" presStyleLbl="revTx" presStyleIdx="1" presStyleCnt="4">
        <dgm:presLayoutVars>
          <dgm:bulletEnabled val="1"/>
        </dgm:presLayoutVars>
      </dgm:prSet>
      <dgm:spPr/>
    </dgm:pt>
    <dgm:pt modelId="{EDEB7FDC-17FF-43C7-A234-910019C0302F}" type="pres">
      <dgm:prSet presAssocID="{6F9A8F51-9B7E-4752-9B06-A4E60DE67888}" presName="parentText" presStyleLbl="node1" presStyleIdx="2" presStyleCnt="4">
        <dgm:presLayoutVars>
          <dgm:chMax val="0"/>
          <dgm:bulletEnabled val="1"/>
        </dgm:presLayoutVars>
      </dgm:prSet>
      <dgm:spPr/>
    </dgm:pt>
    <dgm:pt modelId="{19357511-70ED-4FE5-8D71-507658228CAB}" type="pres">
      <dgm:prSet presAssocID="{6F9A8F51-9B7E-4752-9B06-A4E60DE67888}" presName="childText" presStyleLbl="revTx" presStyleIdx="2" presStyleCnt="4">
        <dgm:presLayoutVars>
          <dgm:bulletEnabled val="1"/>
        </dgm:presLayoutVars>
      </dgm:prSet>
      <dgm:spPr/>
    </dgm:pt>
    <dgm:pt modelId="{485F8F9F-D33E-4AA4-B18F-EA6B7A42BC05}" type="pres">
      <dgm:prSet presAssocID="{ABFFCB85-5E5F-4918-80C8-6BE956C90733}" presName="parentText" presStyleLbl="node1" presStyleIdx="3" presStyleCnt="4">
        <dgm:presLayoutVars>
          <dgm:chMax val="0"/>
          <dgm:bulletEnabled val="1"/>
        </dgm:presLayoutVars>
      </dgm:prSet>
      <dgm:spPr/>
    </dgm:pt>
    <dgm:pt modelId="{2B877F79-B35A-45A3-A43B-E6A9CED7152D}" type="pres">
      <dgm:prSet presAssocID="{ABFFCB85-5E5F-4918-80C8-6BE956C90733}" presName="childText" presStyleLbl="revTx" presStyleIdx="3" presStyleCnt="4">
        <dgm:presLayoutVars>
          <dgm:bulletEnabled val="1"/>
        </dgm:presLayoutVars>
      </dgm:prSet>
      <dgm:spPr/>
    </dgm:pt>
  </dgm:ptLst>
  <dgm:cxnLst>
    <dgm:cxn modelId="{2F795904-A648-41DC-AB8A-63729FF16D4D}" srcId="{ABFFCB85-5E5F-4918-80C8-6BE956C90733}" destId="{5CBFC2B4-D822-48CD-9601-7F85F5BF920D}" srcOrd="0" destOrd="0" parTransId="{1B7FF60E-EF18-4814-8754-07A13EEC4373}" sibTransId="{3CA1E425-D0ED-424B-8FF9-64BB8F21B28C}"/>
    <dgm:cxn modelId="{F500991A-F21D-409D-97C2-4A43B5440479}" srcId="{822AE25B-D7DA-47D1-8C88-CFF6BFFD4A64}" destId="{6F9A8F51-9B7E-4752-9B06-A4E60DE67888}" srcOrd="2" destOrd="0" parTransId="{F18581E9-69B3-4320-9175-5E7656749EFE}" sibTransId="{22007000-25BE-4A07-AF54-557D04AD7678}"/>
    <dgm:cxn modelId="{A1F14822-386C-4B08-99E3-23DB4EEA6E7B}" srcId="{5AE4A6AE-8F3E-4EA1-B5D8-45AD08047984}" destId="{CBB683D5-2249-4B21-8C67-2958D9E17C3C}" srcOrd="0" destOrd="0" parTransId="{E5633971-A1CC-41F3-94F9-185C08742207}" sibTransId="{274CCCE1-8ACD-43E3-A051-102B392A686F}"/>
    <dgm:cxn modelId="{BC9B9A67-85FD-4206-A429-00641901A65D}" srcId="{6F9A8F51-9B7E-4752-9B06-A4E60DE67888}" destId="{B6A5ABA8-76DA-443F-835F-190A80F1A8C8}" srcOrd="1" destOrd="0" parTransId="{556409F0-DB88-4CB3-AC17-B90FC808F1CC}" sibTransId="{959BA022-7A50-4E37-830D-C75953A439D7}"/>
    <dgm:cxn modelId="{E9135274-839E-4EEE-A6C2-A7947BD5B417}" srcId="{6F9A8F51-9B7E-4752-9B06-A4E60DE67888}" destId="{A7CBF8E2-DDAC-4695-AB1D-3C3F4C765CBE}" srcOrd="2" destOrd="0" parTransId="{9B1AB2C9-DA12-4226-9D8D-3EAB8857D9A9}" sibTransId="{F316246D-FF4E-4893-ADAB-B48476C04164}"/>
    <dgm:cxn modelId="{1F75F381-EBD8-41D4-9CAC-7EAD8D6215C2}" type="presOf" srcId="{A7CBF8E2-DDAC-4695-AB1D-3C3F4C765CBE}" destId="{19357511-70ED-4FE5-8D71-507658228CAB}" srcOrd="0" destOrd="2" presId="urn:microsoft.com/office/officeart/2005/8/layout/vList2"/>
    <dgm:cxn modelId="{88052195-5EE1-4331-9F54-82E0CD0633F0}" srcId="{6F9A8F51-9B7E-4752-9B06-A4E60DE67888}" destId="{6F862D9B-3611-48A4-8FB4-305CE7954BA8}" srcOrd="0" destOrd="0" parTransId="{A4724AD3-E107-49E4-BF07-D3348143167E}" sibTransId="{D4860705-6E31-4D0C-8885-573B946BD80C}"/>
    <dgm:cxn modelId="{516E9495-93BE-4E4A-9716-C7F0F168424A}" type="presOf" srcId="{6F862D9B-3611-48A4-8FB4-305CE7954BA8}" destId="{19357511-70ED-4FE5-8D71-507658228CAB}" srcOrd="0" destOrd="0" presId="urn:microsoft.com/office/officeart/2005/8/layout/vList2"/>
    <dgm:cxn modelId="{314A0A97-094D-4746-A336-96F709829CAF}" srcId="{ABFFCB85-5E5F-4918-80C8-6BE956C90733}" destId="{CE842408-4B3B-4AA3-901A-E5AB21DC5546}" srcOrd="1" destOrd="0" parTransId="{7D2847C0-E8C6-4250-8FCC-CEB36CEA30AC}" sibTransId="{16B30D39-B707-4BAE-801B-494B0F463BB1}"/>
    <dgm:cxn modelId="{779F2497-6414-488D-89F9-6984E0DB133D}" type="presOf" srcId="{5AE4A6AE-8F3E-4EA1-B5D8-45AD08047984}" destId="{35C275B6-402A-4880-882D-5129355B634C}" srcOrd="0" destOrd="0" presId="urn:microsoft.com/office/officeart/2005/8/layout/vList2"/>
    <dgm:cxn modelId="{1EE1DE99-1F19-4E8B-8390-69BF830649D3}" type="presOf" srcId="{40362053-92B3-4690-BE05-708AA521F568}" destId="{5E3E0825-8F6D-4EE2-8B4F-8C13B9E28A57}" srcOrd="0" destOrd="1" presId="urn:microsoft.com/office/officeart/2005/8/layout/vList2"/>
    <dgm:cxn modelId="{4ED8EA9A-7F2F-437A-AB30-78EFF61CC43A}" type="presOf" srcId="{B6A5ABA8-76DA-443F-835F-190A80F1A8C8}" destId="{19357511-70ED-4FE5-8D71-507658228CAB}" srcOrd="0" destOrd="1" presId="urn:microsoft.com/office/officeart/2005/8/layout/vList2"/>
    <dgm:cxn modelId="{753AAB9B-0057-4258-A85A-5ABCCF4AF52E}" type="presOf" srcId="{6F9A8F51-9B7E-4752-9B06-A4E60DE67888}" destId="{EDEB7FDC-17FF-43C7-A234-910019C0302F}" srcOrd="0" destOrd="0" presId="urn:microsoft.com/office/officeart/2005/8/layout/vList2"/>
    <dgm:cxn modelId="{C85681A2-CCC9-49BB-BF95-1D584DC5A6E2}" srcId="{A5FC6065-95A2-47AE-A633-61210866FA83}" destId="{40362053-92B3-4690-BE05-708AA521F568}" srcOrd="1" destOrd="0" parTransId="{93B5969E-22D2-4CA7-852C-B9499648A22A}" sibTransId="{D8BF0AF2-EBCC-4454-8943-3D2175D565A2}"/>
    <dgm:cxn modelId="{162B34AC-C4A7-4D69-9526-34B9141B4D4B}" type="presOf" srcId="{BFDCC3C1-45AB-4097-8D4D-89804B61C004}" destId="{5E3E0825-8F6D-4EE2-8B4F-8C13B9E28A57}" srcOrd="0" destOrd="0" presId="urn:microsoft.com/office/officeart/2005/8/layout/vList2"/>
    <dgm:cxn modelId="{3FC962B1-5E75-4561-A3EC-2097FECC773E}" srcId="{822AE25B-D7DA-47D1-8C88-CFF6BFFD4A64}" destId="{5AE4A6AE-8F3E-4EA1-B5D8-45AD08047984}" srcOrd="0" destOrd="0" parTransId="{8D1D09B6-F24D-466F-9253-23838D622404}" sibTransId="{0DB06A7C-C740-43B4-8CC2-5CF262F1B22E}"/>
    <dgm:cxn modelId="{CF7627C6-A2D9-470F-90BE-22C2AD494B4E}" srcId="{A5FC6065-95A2-47AE-A633-61210866FA83}" destId="{BFDCC3C1-45AB-4097-8D4D-89804B61C004}" srcOrd="0" destOrd="0" parTransId="{9EEC6C03-C3C3-4CFD-B212-C91A7FA43032}" sibTransId="{3EBB19ED-9372-4C88-B8B2-0ED862DE28BC}"/>
    <dgm:cxn modelId="{DF1535CA-8E40-4F0D-85A4-CC27CC7B618F}" srcId="{822AE25B-D7DA-47D1-8C88-CFF6BFFD4A64}" destId="{ABFFCB85-5E5F-4918-80C8-6BE956C90733}" srcOrd="3" destOrd="0" parTransId="{DE37981F-927E-4BAE-BE58-85D97544043B}" sibTransId="{6FF29CBB-EF37-429C-AD84-E5DBEF7147F6}"/>
    <dgm:cxn modelId="{36BB13CB-1CFE-4141-9225-01438E4C6138}" type="presOf" srcId="{CBB683D5-2249-4B21-8C67-2958D9E17C3C}" destId="{0DD794F0-98C8-404B-9285-36FABBE9B323}" srcOrd="0" destOrd="0" presId="urn:microsoft.com/office/officeart/2005/8/layout/vList2"/>
    <dgm:cxn modelId="{B53891CC-232E-4B48-8AA9-1B3DEF1BE447}" type="presOf" srcId="{822AE25B-D7DA-47D1-8C88-CFF6BFFD4A64}" destId="{EE77D432-0232-4DC8-B810-C2E6D9C46011}" srcOrd="0" destOrd="0" presId="urn:microsoft.com/office/officeart/2005/8/layout/vList2"/>
    <dgm:cxn modelId="{A2A6B1CD-F738-4F1B-87A1-36213E347B5A}" type="presOf" srcId="{ABFFCB85-5E5F-4918-80C8-6BE956C90733}" destId="{485F8F9F-D33E-4AA4-B18F-EA6B7A42BC05}" srcOrd="0" destOrd="0" presId="urn:microsoft.com/office/officeart/2005/8/layout/vList2"/>
    <dgm:cxn modelId="{AF226BCF-B032-44BD-8CE4-A760142BB4AF}" srcId="{822AE25B-D7DA-47D1-8C88-CFF6BFFD4A64}" destId="{A5FC6065-95A2-47AE-A633-61210866FA83}" srcOrd="1" destOrd="0" parTransId="{A90A56F7-02DF-4C83-A3B7-60513267AD44}" sibTransId="{80BC0784-3310-464D-85EC-15F25B683CE0}"/>
    <dgm:cxn modelId="{71503CF2-93A1-402B-B549-BA96BB7D5876}" type="presOf" srcId="{5CBFC2B4-D822-48CD-9601-7F85F5BF920D}" destId="{2B877F79-B35A-45A3-A43B-E6A9CED7152D}" srcOrd="0" destOrd="0" presId="urn:microsoft.com/office/officeart/2005/8/layout/vList2"/>
    <dgm:cxn modelId="{265469F7-8DF9-4B9D-9130-FBF1BD1A7DE2}" type="presOf" srcId="{A5FC6065-95A2-47AE-A633-61210866FA83}" destId="{5E92C676-1FD9-4076-816A-DA803F87555F}" srcOrd="0" destOrd="0" presId="urn:microsoft.com/office/officeart/2005/8/layout/vList2"/>
    <dgm:cxn modelId="{B7EFE0F8-B475-4CB3-9FBE-26E018D8D815}" type="presOf" srcId="{CE842408-4B3B-4AA3-901A-E5AB21DC5546}" destId="{2B877F79-B35A-45A3-A43B-E6A9CED7152D}" srcOrd="0" destOrd="1" presId="urn:microsoft.com/office/officeart/2005/8/layout/vList2"/>
    <dgm:cxn modelId="{E10EFD9A-C59A-423C-80A5-7B3ED519FECB}" type="presParOf" srcId="{EE77D432-0232-4DC8-B810-C2E6D9C46011}" destId="{35C275B6-402A-4880-882D-5129355B634C}" srcOrd="0" destOrd="0" presId="urn:microsoft.com/office/officeart/2005/8/layout/vList2"/>
    <dgm:cxn modelId="{F69E28CF-66D5-4E4A-A4CE-D86FF3C518D0}" type="presParOf" srcId="{EE77D432-0232-4DC8-B810-C2E6D9C46011}" destId="{0DD794F0-98C8-404B-9285-36FABBE9B323}" srcOrd="1" destOrd="0" presId="urn:microsoft.com/office/officeart/2005/8/layout/vList2"/>
    <dgm:cxn modelId="{60CD1859-E794-409E-B806-AF1D7C6C0E60}" type="presParOf" srcId="{EE77D432-0232-4DC8-B810-C2E6D9C46011}" destId="{5E92C676-1FD9-4076-816A-DA803F87555F}" srcOrd="2" destOrd="0" presId="urn:microsoft.com/office/officeart/2005/8/layout/vList2"/>
    <dgm:cxn modelId="{49117F40-77C6-4B4A-9706-B0509D16A3A0}" type="presParOf" srcId="{EE77D432-0232-4DC8-B810-C2E6D9C46011}" destId="{5E3E0825-8F6D-4EE2-8B4F-8C13B9E28A57}" srcOrd="3" destOrd="0" presId="urn:microsoft.com/office/officeart/2005/8/layout/vList2"/>
    <dgm:cxn modelId="{44281DBA-34ED-4A0B-83C5-96A40556E0DB}" type="presParOf" srcId="{EE77D432-0232-4DC8-B810-C2E6D9C46011}" destId="{EDEB7FDC-17FF-43C7-A234-910019C0302F}" srcOrd="4" destOrd="0" presId="urn:microsoft.com/office/officeart/2005/8/layout/vList2"/>
    <dgm:cxn modelId="{D5ED8355-DFD3-47E5-AE50-CE209C10E6F9}" type="presParOf" srcId="{EE77D432-0232-4DC8-B810-C2E6D9C46011}" destId="{19357511-70ED-4FE5-8D71-507658228CAB}" srcOrd="5" destOrd="0" presId="urn:microsoft.com/office/officeart/2005/8/layout/vList2"/>
    <dgm:cxn modelId="{6D387670-E4F0-4834-AB59-2E8662968A9C}" type="presParOf" srcId="{EE77D432-0232-4DC8-B810-C2E6D9C46011}" destId="{485F8F9F-D33E-4AA4-B18F-EA6B7A42BC05}" srcOrd="6" destOrd="0" presId="urn:microsoft.com/office/officeart/2005/8/layout/vList2"/>
    <dgm:cxn modelId="{9D9C6034-656A-4F8D-8254-D39BFBC67542}" type="presParOf" srcId="{EE77D432-0232-4DC8-B810-C2E6D9C46011}" destId="{2B877F79-B35A-45A3-A43B-E6A9CED7152D}"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A05D265-7C4E-43B3-A4FD-0E88F019C6D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CA"/>
        </a:p>
      </dgm:t>
    </dgm:pt>
    <dgm:pt modelId="{237161C1-D9EA-4F1D-9687-B82027311AFA}">
      <dgm:prSet phldrT="[Text]"/>
      <dgm:spPr/>
      <dgm:t>
        <a:bodyPr/>
        <a:lstStyle/>
        <a:p>
          <a:r>
            <a:rPr lang="en-CA" dirty="0"/>
            <a:t>Falls</a:t>
          </a:r>
        </a:p>
      </dgm:t>
    </dgm:pt>
    <dgm:pt modelId="{54B77BC6-0133-4391-85E3-C27D6BB21EF1}" type="parTrans" cxnId="{991749F5-ADD6-45B7-AEDB-3B669C64E978}">
      <dgm:prSet/>
      <dgm:spPr/>
      <dgm:t>
        <a:bodyPr/>
        <a:lstStyle/>
        <a:p>
          <a:endParaRPr lang="en-CA"/>
        </a:p>
      </dgm:t>
    </dgm:pt>
    <dgm:pt modelId="{8F6BE496-6DBC-42E1-918D-C2E4698A67FB}" type="sibTrans" cxnId="{991749F5-ADD6-45B7-AEDB-3B669C64E978}">
      <dgm:prSet/>
      <dgm:spPr/>
      <dgm:t>
        <a:bodyPr/>
        <a:lstStyle/>
        <a:p>
          <a:endParaRPr lang="en-CA"/>
        </a:p>
      </dgm:t>
    </dgm:pt>
    <dgm:pt modelId="{F3F6AFE9-27DC-4EFD-A777-DE407DDD2A47}">
      <dgm:prSet phldrT="[Text]"/>
      <dgm:spPr/>
      <dgm:t>
        <a:bodyPr/>
        <a:lstStyle/>
        <a:p>
          <a:r>
            <a:rPr lang="en-CA" altLang="en-US" dirty="0">
              <a:latin typeface="Calibri"/>
              <a:cs typeface="Calibri"/>
            </a:rPr>
            <a:t>None reported in last year</a:t>
          </a:r>
          <a:endParaRPr lang="en-CA" dirty="0"/>
        </a:p>
      </dgm:t>
    </dgm:pt>
    <dgm:pt modelId="{01AD77E7-441C-4258-ABD7-7E8BFB28218E}" type="parTrans" cxnId="{6BC1C649-A77C-4275-842B-CA2FDDED7FFB}">
      <dgm:prSet/>
      <dgm:spPr/>
      <dgm:t>
        <a:bodyPr/>
        <a:lstStyle/>
        <a:p>
          <a:endParaRPr lang="en-CA"/>
        </a:p>
      </dgm:t>
    </dgm:pt>
    <dgm:pt modelId="{4E999794-19F5-4D86-9A36-32B5844D05E1}" type="sibTrans" cxnId="{6BC1C649-A77C-4275-842B-CA2FDDED7FFB}">
      <dgm:prSet/>
      <dgm:spPr/>
      <dgm:t>
        <a:bodyPr/>
        <a:lstStyle/>
        <a:p>
          <a:endParaRPr lang="en-CA"/>
        </a:p>
      </dgm:t>
    </dgm:pt>
    <dgm:pt modelId="{4D8E4C05-A12B-4F77-B96D-A1AFFC1857F8}">
      <dgm:prSet phldrT="[Text]"/>
      <dgm:spPr/>
      <dgm:t>
        <a:bodyPr/>
        <a:lstStyle/>
        <a:p>
          <a:r>
            <a:rPr lang="en-CA" dirty="0"/>
            <a:t>Mobility</a:t>
          </a:r>
        </a:p>
      </dgm:t>
    </dgm:pt>
    <dgm:pt modelId="{02C9930D-76EA-4B27-9523-68B08983C8E6}" type="parTrans" cxnId="{3F4ADDC3-3BA6-4A57-9DDC-CAD13518130B}">
      <dgm:prSet/>
      <dgm:spPr/>
      <dgm:t>
        <a:bodyPr/>
        <a:lstStyle/>
        <a:p>
          <a:endParaRPr lang="en-CA"/>
        </a:p>
      </dgm:t>
    </dgm:pt>
    <dgm:pt modelId="{02E41A51-EFCA-4262-82C9-AAFB0FF2540C}" type="sibTrans" cxnId="{3F4ADDC3-3BA6-4A57-9DDC-CAD13518130B}">
      <dgm:prSet/>
      <dgm:spPr/>
      <dgm:t>
        <a:bodyPr/>
        <a:lstStyle/>
        <a:p>
          <a:endParaRPr lang="en-CA"/>
        </a:p>
      </dgm:t>
    </dgm:pt>
    <dgm:pt modelId="{065BE535-5008-49B1-AF9B-83251A8219A5}">
      <dgm:prSet phldrT="[Text]"/>
      <dgm:spPr/>
      <dgm:t>
        <a:bodyPr/>
        <a:lstStyle/>
        <a:p>
          <a:r>
            <a:rPr lang="en-CA" altLang="en-US" dirty="0">
              <a:latin typeface="Calibri"/>
              <a:cs typeface="Calibri"/>
            </a:rPr>
            <a:t>Walked unsupported with a wide based gait</a:t>
          </a:r>
          <a:endParaRPr lang="en-CA" dirty="0"/>
        </a:p>
      </dgm:t>
    </dgm:pt>
    <dgm:pt modelId="{5CBA9B3A-AB2C-4A00-A044-924792CB96F7}" type="parTrans" cxnId="{B968505B-86A7-44A3-A38C-51BE47C2E870}">
      <dgm:prSet/>
      <dgm:spPr/>
      <dgm:t>
        <a:bodyPr/>
        <a:lstStyle/>
        <a:p>
          <a:endParaRPr lang="en-CA"/>
        </a:p>
      </dgm:t>
    </dgm:pt>
    <dgm:pt modelId="{2ED0E3F6-13D8-4549-A317-5476A9305B39}" type="sibTrans" cxnId="{B968505B-86A7-44A3-A38C-51BE47C2E870}">
      <dgm:prSet/>
      <dgm:spPr/>
      <dgm:t>
        <a:bodyPr/>
        <a:lstStyle/>
        <a:p>
          <a:endParaRPr lang="en-CA"/>
        </a:p>
      </dgm:t>
    </dgm:pt>
    <dgm:pt modelId="{0E959B0F-7E86-4A0F-8090-36911DDADA0E}">
      <dgm:prSet phldrT="[Text]"/>
      <dgm:spPr/>
      <dgm:t>
        <a:bodyPr/>
        <a:lstStyle/>
        <a:p>
          <a:r>
            <a:rPr lang="en-CA" dirty="0"/>
            <a:t>Balance</a:t>
          </a:r>
        </a:p>
      </dgm:t>
    </dgm:pt>
    <dgm:pt modelId="{91F30B7B-B16A-47FF-ADC4-435C7388EFEC}" type="parTrans" cxnId="{C922CB34-4BD3-43DB-9BA7-F77A8CE61CF1}">
      <dgm:prSet/>
      <dgm:spPr/>
      <dgm:t>
        <a:bodyPr/>
        <a:lstStyle/>
        <a:p>
          <a:endParaRPr lang="en-CA"/>
        </a:p>
      </dgm:t>
    </dgm:pt>
    <dgm:pt modelId="{B1FF1C7D-2B10-41FE-948A-776138E108BE}" type="sibTrans" cxnId="{C922CB34-4BD3-43DB-9BA7-F77A8CE61CF1}">
      <dgm:prSet/>
      <dgm:spPr/>
      <dgm:t>
        <a:bodyPr/>
        <a:lstStyle/>
        <a:p>
          <a:endParaRPr lang="en-CA"/>
        </a:p>
      </dgm:t>
    </dgm:pt>
    <dgm:pt modelId="{9F175B93-86AA-4C10-894A-1382F6499CDC}">
      <dgm:prSet phldrT="[Text]"/>
      <dgm:spPr/>
      <dgm:t>
        <a:bodyPr/>
        <a:lstStyle/>
        <a:p>
          <a:r>
            <a:rPr lang="en-CA" altLang="en-US" dirty="0">
              <a:latin typeface="Calibri"/>
              <a:cs typeface="Calibri"/>
            </a:rPr>
            <a:t>Functional static and dynamic balance		</a:t>
          </a:r>
          <a:endParaRPr lang="en-CA" dirty="0"/>
        </a:p>
      </dgm:t>
    </dgm:pt>
    <dgm:pt modelId="{F8BD38AB-B79D-4B88-9AE5-AEAB82F8879F}" type="parTrans" cxnId="{DDBF1108-6DEF-4289-9DCA-931A35DC300D}">
      <dgm:prSet/>
      <dgm:spPr/>
      <dgm:t>
        <a:bodyPr/>
        <a:lstStyle/>
        <a:p>
          <a:endParaRPr lang="en-CA"/>
        </a:p>
      </dgm:t>
    </dgm:pt>
    <dgm:pt modelId="{0502DA55-90F1-4064-B5E7-4395F010A67B}" type="sibTrans" cxnId="{DDBF1108-6DEF-4289-9DCA-931A35DC300D}">
      <dgm:prSet/>
      <dgm:spPr/>
      <dgm:t>
        <a:bodyPr/>
        <a:lstStyle/>
        <a:p>
          <a:endParaRPr lang="en-CA"/>
        </a:p>
      </dgm:t>
    </dgm:pt>
    <dgm:pt modelId="{EECAB474-372A-430B-9FA0-3356FDF88336}">
      <dgm:prSet phldrT="[Text]"/>
      <dgm:spPr/>
      <dgm:t>
        <a:bodyPr/>
        <a:lstStyle/>
        <a:p>
          <a:r>
            <a:rPr lang="en-CA" altLang="en-US" dirty="0">
              <a:latin typeface="Calibri"/>
              <a:cs typeface="Calibri"/>
            </a:rPr>
            <a:t>Swam 3 x weekly</a:t>
          </a:r>
          <a:endParaRPr lang="en-CA" dirty="0"/>
        </a:p>
      </dgm:t>
    </dgm:pt>
    <dgm:pt modelId="{BBF1BC69-1923-4969-A755-D862D316603B}" type="parTrans" cxnId="{E51213DC-55ED-4701-B722-0FD4BBE6BE6A}">
      <dgm:prSet/>
      <dgm:spPr/>
      <dgm:t>
        <a:bodyPr/>
        <a:lstStyle/>
        <a:p>
          <a:endParaRPr lang="en-CA"/>
        </a:p>
      </dgm:t>
    </dgm:pt>
    <dgm:pt modelId="{29634B9F-B659-4431-87D4-BACB0C850D32}" type="sibTrans" cxnId="{E51213DC-55ED-4701-B722-0FD4BBE6BE6A}">
      <dgm:prSet/>
      <dgm:spPr/>
      <dgm:t>
        <a:bodyPr/>
        <a:lstStyle/>
        <a:p>
          <a:endParaRPr lang="en-CA"/>
        </a:p>
      </dgm:t>
    </dgm:pt>
    <dgm:pt modelId="{A22069C1-C291-4AE6-84EB-6864201BA941}">
      <dgm:prSet phldrT="[Text]"/>
      <dgm:spPr/>
      <dgm:t>
        <a:bodyPr/>
        <a:lstStyle/>
        <a:p>
          <a:r>
            <a:rPr lang="en-CA" altLang="en-US" dirty="0">
              <a:latin typeface="Calibri"/>
              <a:cs typeface="Calibri"/>
            </a:rPr>
            <a:t>Lifted weights 3x weekly</a:t>
          </a:r>
          <a:endParaRPr lang="en-CA" dirty="0"/>
        </a:p>
      </dgm:t>
    </dgm:pt>
    <dgm:pt modelId="{F040B669-6063-40EF-8001-9BD77A5938A8}" type="parTrans" cxnId="{9E2021AF-2E53-4912-BB9E-0F725BD1E126}">
      <dgm:prSet/>
      <dgm:spPr/>
      <dgm:t>
        <a:bodyPr/>
        <a:lstStyle/>
        <a:p>
          <a:endParaRPr lang="en-CA"/>
        </a:p>
      </dgm:t>
    </dgm:pt>
    <dgm:pt modelId="{2A098E4B-5EA3-4EB5-8C35-96FCD00C047D}" type="sibTrans" cxnId="{9E2021AF-2E53-4912-BB9E-0F725BD1E126}">
      <dgm:prSet/>
      <dgm:spPr/>
      <dgm:t>
        <a:bodyPr/>
        <a:lstStyle/>
        <a:p>
          <a:endParaRPr lang="en-CA"/>
        </a:p>
      </dgm:t>
    </dgm:pt>
    <dgm:pt modelId="{5D56D41F-2C4D-46F4-AEDF-1BB09F0D5E5C}" type="pres">
      <dgm:prSet presAssocID="{CA05D265-7C4E-43B3-A4FD-0E88F019C6DB}" presName="Name0" presStyleCnt="0">
        <dgm:presLayoutVars>
          <dgm:dir/>
          <dgm:animLvl val="lvl"/>
          <dgm:resizeHandles val="exact"/>
        </dgm:presLayoutVars>
      </dgm:prSet>
      <dgm:spPr/>
    </dgm:pt>
    <dgm:pt modelId="{3C534E74-56A7-4181-BA98-98E512E35D8F}" type="pres">
      <dgm:prSet presAssocID="{237161C1-D9EA-4F1D-9687-B82027311AFA}" presName="composite" presStyleCnt="0"/>
      <dgm:spPr/>
    </dgm:pt>
    <dgm:pt modelId="{28B9CC1E-D88F-40FA-9CBC-4E11882C61F9}" type="pres">
      <dgm:prSet presAssocID="{237161C1-D9EA-4F1D-9687-B82027311AFA}" presName="parTx" presStyleLbl="alignNode1" presStyleIdx="0" presStyleCnt="3">
        <dgm:presLayoutVars>
          <dgm:chMax val="0"/>
          <dgm:chPref val="0"/>
          <dgm:bulletEnabled val="1"/>
        </dgm:presLayoutVars>
      </dgm:prSet>
      <dgm:spPr/>
    </dgm:pt>
    <dgm:pt modelId="{DC713268-A597-4C3E-B0DB-9B0C17B849DB}" type="pres">
      <dgm:prSet presAssocID="{237161C1-D9EA-4F1D-9687-B82027311AFA}" presName="desTx" presStyleLbl="alignAccFollowNode1" presStyleIdx="0" presStyleCnt="3">
        <dgm:presLayoutVars>
          <dgm:bulletEnabled val="1"/>
        </dgm:presLayoutVars>
      </dgm:prSet>
      <dgm:spPr/>
    </dgm:pt>
    <dgm:pt modelId="{ADA2C5B0-2015-4CEB-AB37-6311134D1D72}" type="pres">
      <dgm:prSet presAssocID="{8F6BE496-6DBC-42E1-918D-C2E4698A67FB}" presName="space" presStyleCnt="0"/>
      <dgm:spPr/>
    </dgm:pt>
    <dgm:pt modelId="{967FE831-AD3D-4F73-ACAC-D55DB8B42B71}" type="pres">
      <dgm:prSet presAssocID="{4D8E4C05-A12B-4F77-B96D-A1AFFC1857F8}" presName="composite" presStyleCnt="0"/>
      <dgm:spPr/>
    </dgm:pt>
    <dgm:pt modelId="{7EF158B2-1AE4-428E-8324-21973DFC1F5C}" type="pres">
      <dgm:prSet presAssocID="{4D8E4C05-A12B-4F77-B96D-A1AFFC1857F8}" presName="parTx" presStyleLbl="alignNode1" presStyleIdx="1" presStyleCnt="3">
        <dgm:presLayoutVars>
          <dgm:chMax val="0"/>
          <dgm:chPref val="0"/>
          <dgm:bulletEnabled val="1"/>
        </dgm:presLayoutVars>
      </dgm:prSet>
      <dgm:spPr/>
    </dgm:pt>
    <dgm:pt modelId="{C0946D2E-9CFF-4C5E-A1E4-20BDC1B4DAE1}" type="pres">
      <dgm:prSet presAssocID="{4D8E4C05-A12B-4F77-B96D-A1AFFC1857F8}" presName="desTx" presStyleLbl="alignAccFollowNode1" presStyleIdx="1" presStyleCnt="3">
        <dgm:presLayoutVars>
          <dgm:bulletEnabled val="1"/>
        </dgm:presLayoutVars>
      </dgm:prSet>
      <dgm:spPr/>
    </dgm:pt>
    <dgm:pt modelId="{6129C15C-DA00-42ED-861C-9D6C048BCAE4}" type="pres">
      <dgm:prSet presAssocID="{02E41A51-EFCA-4262-82C9-AAFB0FF2540C}" presName="space" presStyleCnt="0"/>
      <dgm:spPr/>
    </dgm:pt>
    <dgm:pt modelId="{E5609B8C-7640-452A-B58E-C0070E61F4AF}" type="pres">
      <dgm:prSet presAssocID="{0E959B0F-7E86-4A0F-8090-36911DDADA0E}" presName="composite" presStyleCnt="0"/>
      <dgm:spPr/>
    </dgm:pt>
    <dgm:pt modelId="{EECE6529-1E03-40E4-B7CB-84B34EAB1E34}" type="pres">
      <dgm:prSet presAssocID="{0E959B0F-7E86-4A0F-8090-36911DDADA0E}" presName="parTx" presStyleLbl="alignNode1" presStyleIdx="2" presStyleCnt="3" custLinFactX="-100000" custLinFactY="100000" custLinFactNeighborX="-128176" custLinFactNeighborY="101479">
        <dgm:presLayoutVars>
          <dgm:chMax val="0"/>
          <dgm:chPref val="0"/>
          <dgm:bulletEnabled val="1"/>
        </dgm:presLayoutVars>
      </dgm:prSet>
      <dgm:spPr/>
    </dgm:pt>
    <dgm:pt modelId="{2F0BC067-EA3C-4EFF-832E-F3672FA61AEC}" type="pres">
      <dgm:prSet presAssocID="{0E959B0F-7E86-4A0F-8090-36911DDADA0E}" presName="desTx" presStyleLbl="alignAccFollowNode1" presStyleIdx="2" presStyleCnt="3" custScaleY="44549" custLinFactX="-100000" custLinFactNeighborX="-132045" custLinFactNeighborY="12514">
        <dgm:presLayoutVars>
          <dgm:bulletEnabled val="1"/>
        </dgm:presLayoutVars>
      </dgm:prSet>
      <dgm:spPr/>
    </dgm:pt>
  </dgm:ptLst>
  <dgm:cxnLst>
    <dgm:cxn modelId="{DDBF1108-6DEF-4289-9DCA-931A35DC300D}" srcId="{0E959B0F-7E86-4A0F-8090-36911DDADA0E}" destId="{9F175B93-86AA-4C10-894A-1382F6499CDC}" srcOrd="0" destOrd="0" parTransId="{F8BD38AB-B79D-4B88-9AE5-AEAB82F8879F}" sibTransId="{0502DA55-90F1-4064-B5E7-4395F010A67B}"/>
    <dgm:cxn modelId="{7A2F2133-B2C4-479D-878D-89659C0FEBF4}" type="presOf" srcId="{EECAB474-372A-430B-9FA0-3356FDF88336}" destId="{C0946D2E-9CFF-4C5E-A1E4-20BDC1B4DAE1}" srcOrd="0" destOrd="1" presId="urn:microsoft.com/office/officeart/2005/8/layout/hList1"/>
    <dgm:cxn modelId="{02A37233-DFA5-481B-8ED2-817AE6A02595}" type="presOf" srcId="{065BE535-5008-49B1-AF9B-83251A8219A5}" destId="{C0946D2E-9CFF-4C5E-A1E4-20BDC1B4DAE1}" srcOrd="0" destOrd="0" presId="urn:microsoft.com/office/officeart/2005/8/layout/hList1"/>
    <dgm:cxn modelId="{C922CB34-4BD3-43DB-9BA7-F77A8CE61CF1}" srcId="{CA05D265-7C4E-43B3-A4FD-0E88F019C6DB}" destId="{0E959B0F-7E86-4A0F-8090-36911DDADA0E}" srcOrd="2" destOrd="0" parTransId="{91F30B7B-B16A-47FF-ADC4-435C7388EFEC}" sibTransId="{B1FF1C7D-2B10-41FE-948A-776138E108BE}"/>
    <dgm:cxn modelId="{BFA49636-E1AC-46B6-94F9-7FCE5AF4FE9F}" type="presOf" srcId="{4D8E4C05-A12B-4F77-B96D-A1AFFC1857F8}" destId="{7EF158B2-1AE4-428E-8324-21973DFC1F5C}" srcOrd="0" destOrd="0" presId="urn:microsoft.com/office/officeart/2005/8/layout/hList1"/>
    <dgm:cxn modelId="{B968505B-86A7-44A3-A38C-51BE47C2E870}" srcId="{4D8E4C05-A12B-4F77-B96D-A1AFFC1857F8}" destId="{065BE535-5008-49B1-AF9B-83251A8219A5}" srcOrd="0" destOrd="0" parTransId="{5CBA9B3A-AB2C-4A00-A044-924792CB96F7}" sibTransId="{2ED0E3F6-13D8-4549-A317-5476A9305B39}"/>
    <dgm:cxn modelId="{6BC1C649-A77C-4275-842B-CA2FDDED7FFB}" srcId="{237161C1-D9EA-4F1D-9687-B82027311AFA}" destId="{F3F6AFE9-27DC-4EFD-A777-DE407DDD2A47}" srcOrd="0" destOrd="0" parTransId="{01AD77E7-441C-4258-ABD7-7E8BFB28218E}" sibTransId="{4E999794-19F5-4D86-9A36-32B5844D05E1}"/>
    <dgm:cxn modelId="{2B63068D-8276-42F6-A282-8CB53C29DBAF}" type="presOf" srcId="{237161C1-D9EA-4F1D-9687-B82027311AFA}" destId="{28B9CC1E-D88F-40FA-9CBC-4E11882C61F9}" srcOrd="0" destOrd="0" presId="urn:microsoft.com/office/officeart/2005/8/layout/hList1"/>
    <dgm:cxn modelId="{9E2021AF-2E53-4912-BB9E-0F725BD1E126}" srcId="{4D8E4C05-A12B-4F77-B96D-A1AFFC1857F8}" destId="{A22069C1-C291-4AE6-84EB-6864201BA941}" srcOrd="2" destOrd="0" parTransId="{F040B669-6063-40EF-8001-9BD77A5938A8}" sibTransId="{2A098E4B-5EA3-4EB5-8C35-96FCD00C047D}"/>
    <dgm:cxn modelId="{82B6FBB7-5CA8-438F-8CBD-5149BBB5397B}" type="presOf" srcId="{9F175B93-86AA-4C10-894A-1382F6499CDC}" destId="{2F0BC067-EA3C-4EFF-832E-F3672FA61AEC}" srcOrd="0" destOrd="0" presId="urn:microsoft.com/office/officeart/2005/8/layout/hList1"/>
    <dgm:cxn modelId="{55189DBA-7C22-4F2A-BDF7-B68189DD4470}" type="presOf" srcId="{CA05D265-7C4E-43B3-A4FD-0E88F019C6DB}" destId="{5D56D41F-2C4D-46F4-AEDF-1BB09F0D5E5C}" srcOrd="0" destOrd="0" presId="urn:microsoft.com/office/officeart/2005/8/layout/hList1"/>
    <dgm:cxn modelId="{3F4ADDC3-3BA6-4A57-9DDC-CAD13518130B}" srcId="{CA05D265-7C4E-43B3-A4FD-0E88F019C6DB}" destId="{4D8E4C05-A12B-4F77-B96D-A1AFFC1857F8}" srcOrd="1" destOrd="0" parTransId="{02C9930D-76EA-4B27-9523-68B08983C8E6}" sibTransId="{02E41A51-EFCA-4262-82C9-AAFB0FF2540C}"/>
    <dgm:cxn modelId="{4D45E6CD-449F-4A9E-8104-9AFB85F0D0A0}" type="presOf" srcId="{F3F6AFE9-27DC-4EFD-A777-DE407DDD2A47}" destId="{DC713268-A597-4C3E-B0DB-9B0C17B849DB}" srcOrd="0" destOrd="0" presId="urn:microsoft.com/office/officeart/2005/8/layout/hList1"/>
    <dgm:cxn modelId="{E23239CF-1683-4445-843F-BC92A361B12C}" type="presOf" srcId="{A22069C1-C291-4AE6-84EB-6864201BA941}" destId="{C0946D2E-9CFF-4C5E-A1E4-20BDC1B4DAE1}" srcOrd="0" destOrd="2" presId="urn:microsoft.com/office/officeart/2005/8/layout/hList1"/>
    <dgm:cxn modelId="{E51213DC-55ED-4701-B722-0FD4BBE6BE6A}" srcId="{4D8E4C05-A12B-4F77-B96D-A1AFFC1857F8}" destId="{EECAB474-372A-430B-9FA0-3356FDF88336}" srcOrd="1" destOrd="0" parTransId="{BBF1BC69-1923-4969-A755-D862D316603B}" sibTransId="{29634B9F-B659-4431-87D4-BACB0C850D32}"/>
    <dgm:cxn modelId="{130815EC-BA07-44AB-9AFA-3F7F57C402A1}" type="presOf" srcId="{0E959B0F-7E86-4A0F-8090-36911DDADA0E}" destId="{EECE6529-1E03-40E4-B7CB-84B34EAB1E34}" srcOrd="0" destOrd="0" presId="urn:microsoft.com/office/officeart/2005/8/layout/hList1"/>
    <dgm:cxn modelId="{991749F5-ADD6-45B7-AEDB-3B669C64E978}" srcId="{CA05D265-7C4E-43B3-A4FD-0E88F019C6DB}" destId="{237161C1-D9EA-4F1D-9687-B82027311AFA}" srcOrd="0" destOrd="0" parTransId="{54B77BC6-0133-4391-85E3-C27D6BB21EF1}" sibTransId="{8F6BE496-6DBC-42E1-918D-C2E4698A67FB}"/>
    <dgm:cxn modelId="{705E2F9F-1E48-4910-9279-0AECCA79BB83}" type="presParOf" srcId="{5D56D41F-2C4D-46F4-AEDF-1BB09F0D5E5C}" destId="{3C534E74-56A7-4181-BA98-98E512E35D8F}" srcOrd="0" destOrd="0" presId="urn:microsoft.com/office/officeart/2005/8/layout/hList1"/>
    <dgm:cxn modelId="{29A740C5-BF34-4714-9A86-0EE472CAA89F}" type="presParOf" srcId="{3C534E74-56A7-4181-BA98-98E512E35D8F}" destId="{28B9CC1E-D88F-40FA-9CBC-4E11882C61F9}" srcOrd="0" destOrd="0" presId="urn:microsoft.com/office/officeart/2005/8/layout/hList1"/>
    <dgm:cxn modelId="{F3604FF0-170C-4C57-BEF6-9FD09F82D724}" type="presParOf" srcId="{3C534E74-56A7-4181-BA98-98E512E35D8F}" destId="{DC713268-A597-4C3E-B0DB-9B0C17B849DB}" srcOrd="1" destOrd="0" presId="urn:microsoft.com/office/officeart/2005/8/layout/hList1"/>
    <dgm:cxn modelId="{9D6DF003-0CB5-4B70-AA77-B7C894CB8FE4}" type="presParOf" srcId="{5D56D41F-2C4D-46F4-AEDF-1BB09F0D5E5C}" destId="{ADA2C5B0-2015-4CEB-AB37-6311134D1D72}" srcOrd="1" destOrd="0" presId="urn:microsoft.com/office/officeart/2005/8/layout/hList1"/>
    <dgm:cxn modelId="{65DBA67C-87FC-44ED-8562-46751F28CB70}" type="presParOf" srcId="{5D56D41F-2C4D-46F4-AEDF-1BB09F0D5E5C}" destId="{967FE831-AD3D-4F73-ACAC-D55DB8B42B71}" srcOrd="2" destOrd="0" presId="urn:microsoft.com/office/officeart/2005/8/layout/hList1"/>
    <dgm:cxn modelId="{4294BDAD-235D-4ED8-B550-1837AB841189}" type="presParOf" srcId="{967FE831-AD3D-4F73-ACAC-D55DB8B42B71}" destId="{7EF158B2-1AE4-428E-8324-21973DFC1F5C}" srcOrd="0" destOrd="0" presId="urn:microsoft.com/office/officeart/2005/8/layout/hList1"/>
    <dgm:cxn modelId="{F2B8EF3C-3E82-4F3D-9254-B7EF0277C5C5}" type="presParOf" srcId="{967FE831-AD3D-4F73-ACAC-D55DB8B42B71}" destId="{C0946D2E-9CFF-4C5E-A1E4-20BDC1B4DAE1}" srcOrd="1" destOrd="0" presId="urn:microsoft.com/office/officeart/2005/8/layout/hList1"/>
    <dgm:cxn modelId="{BAE592CC-ED34-4754-A824-5D95FCCF74E2}" type="presParOf" srcId="{5D56D41F-2C4D-46F4-AEDF-1BB09F0D5E5C}" destId="{6129C15C-DA00-42ED-861C-9D6C048BCAE4}" srcOrd="3" destOrd="0" presId="urn:microsoft.com/office/officeart/2005/8/layout/hList1"/>
    <dgm:cxn modelId="{3D42DEEB-9F19-40C8-91B9-550114FB8AED}" type="presParOf" srcId="{5D56D41F-2C4D-46F4-AEDF-1BB09F0D5E5C}" destId="{E5609B8C-7640-452A-B58E-C0070E61F4AF}" srcOrd="4" destOrd="0" presId="urn:microsoft.com/office/officeart/2005/8/layout/hList1"/>
    <dgm:cxn modelId="{36E2269C-20D6-46AB-901A-362C5C54BDC2}" type="presParOf" srcId="{E5609B8C-7640-452A-B58E-C0070E61F4AF}" destId="{EECE6529-1E03-40E4-B7CB-84B34EAB1E34}" srcOrd="0" destOrd="0" presId="urn:microsoft.com/office/officeart/2005/8/layout/hList1"/>
    <dgm:cxn modelId="{C1135729-81FF-40AC-8D7C-E9C405063870}" type="presParOf" srcId="{E5609B8C-7640-452A-B58E-C0070E61F4AF}" destId="{2F0BC067-EA3C-4EFF-832E-F3672FA61AE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0CCAF4-FF1D-D845-8DC8-BBE2A86DAE67}" type="doc">
      <dgm:prSet loTypeId="urn:microsoft.com/office/officeart/2005/8/layout/hList1" loCatId="" qsTypeId="urn:microsoft.com/office/officeart/2005/8/quickstyle/3d3" qsCatId="3D" csTypeId="urn:microsoft.com/office/officeart/2005/8/colors/accent1_2" csCatId="accent1" phldr="1"/>
      <dgm:spPr/>
      <dgm:t>
        <a:bodyPr/>
        <a:lstStyle/>
        <a:p>
          <a:endParaRPr lang="en-US"/>
        </a:p>
      </dgm:t>
    </dgm:pt>
    <dgm:pt modelId="{F2DB5BF0-C4C1-2448-A068-BC76385B9120}">
      <dgm:prSet phldrT="[Text]" custT="1"/>
      <dgm:spPr/>
      <dgm:t>
        <a:bodyPr/>
        <a:lstStyle/>
        <a:p>
          <a:r>
            <a:rPr lang="en-US" sz="2400" b="1">
              <a:latin typeface="League Spartan" panose="020B0604020202020204" charset="0"/>
              <a:cs typeface="League Spartan" panose="020B0604020202020204" charset="0"/>
            </a:rPr>
            <a:t>OPTIMIZING HEALTH AND FUNCTION</a:t>
          </a:r>
        </a:p>
      </dgm:t>
    </dgm:pt>
    <dgm:pt modelId="{F7B79302-BFEA-0841-9C14-68A4AE85FB5E}" type="parTrans" cxnId="{C2FA07B2-5A53-D449-9BFA-076580A7D0AC}">
      <dgm:prSet/>
      <dgm:spPr/>
      <dgm:t>
        <a:bodyPr/>
        <a:lstStyle/>
        <a:p>
          <a:endParaRPr lang="en-US"/>
        </a:p>
      </dgm:t>
    </dgm:pt>
    <dgm:pt modelId="{FF52093C-97DD-0346-A353-74B5EFA5BE76}" type="sibTrans" cxnId="{C2FA07B2-5A53-D449-9BFA-076580A7D0AC}">
      <dgm:prSet/>
      <dgm:spPr/>
      <dgm:t>
        <a:bodyPr/>
        <a:lstStyle/>
        <a:p>
          <a:endParaRPr lang="en-US"/>
        </a:p>
      </dgm:t>
    </dgm:pt>
    <dgm:pt modelId="{D5690D47-52E9-704F-BADD-906A9AD744D6}">
      <dgm:prSet phldrT="[Text]"/>
      <dgm:spPr/>
      <dgm:t>
        <a:bodyPr/>
        <a:lstStyle/>
        <a:p>
          <a:r>
            <a:rPr lang="en-US" altLang="en-US">
              <a:latin typeface="Helios Extended" panose="020B0604020202020204" charset="0"/>
              <a:cs typeface="Helios Extended" panose="020B0604020202020204" charset="0"/>
            </a:rPr>
            <a:t>Multidisciplinary assessment and treatment</a:t>
          </a:r>
          <a:endParaRPr lang="en-US">
            <a:latin typeface="Helios Extended" panose="020B0604020202020204" charset="0"/>
            <a:cs typeface="Helios Extended" panose="020B0604020202020204" charset="0"/>
          </a:endParaRPr>
        </a:p>
      </dgm:t>
    </dgm:pt>
    <dgm:pt modelId="{9036BC36-36EA-FD48-85AD-4D8905C8D9A9}" type="parTrans" cxnId="{D5F6D8CE-CA34-BE42-900D-023529983CBD}">
      <dgm:prSet/>
      <dgm:spPr/>
      <dgm:t>
        <a:bodyPr/>
        <a:lstStyle/>
        <a:p>
          <a:endParaRPr lang="en-US"/>
        </a:p>
      </dgm:t>
    </dgm:pt>
    <dgm:pt modelId="{DB446F33-1AF4-724F-955E-0DC75B2EC597}" type="sibTrans" cxnId="{D5F6D8CE-CA34-BE42-900D-023529983CBD}">
      <dgm:prSet/>
      <dgm:spPr/>
      <dgm:t>
        <a:bodyPr/>
        <a:lstStyle/>
        <a:p>
          <a:endParaRPr lang="en-US"/>
        </a:p>
      </dgm:t>
    </dgm:pt>
    <dgm:pt modelId="{5571206D-7841-9E48-B27E-35C69CE5DCF8}">
      <dgm:prSet phldrT="[Text]" custT="1"/>
      <dgm:spPr/>
      <dgm:t>
        <a:bodyPr/>
        <a:lstStyle/>
        <a:p>
          <a:r>
            <a:rPr lang="en-US" sz="2400" b="1">
              <a:latin typeface="League Spartan" panose="020B0604020202020204" charset="0"/>
              <a:cs typeface="League Spartan" panose="020B0604020202020204" charset="0"/>
            </a:rPr>
            <a:t>OPTIMIZING HEALTH</a:t>
          </a:r>
          <a:endParaRPr lang="en-US" sz="2000" b="1">
            <a:latin typeface="League Spartan" panose="020B0604020202020204" charset="0"/>
            <a:cs typeface="League Spartan" panose="020B0604020202020204" charset="0"/>
          </a:endParaRPr>
        </a:p>
      </dgm:t>
    </dgm:pt>
    <dgm:pt modelId="{9E46637A-C573-3341-A1E7-D8F0F3541168}" type="parTrans" cxnId="{4A8F97D7-BA7B-6646-9F76-7A639A5AF25B}">
      <dgm:prSet/>
      <dgm:spPr/>
      <dgm:t>
        <a:bodyPr/>
        <a:lstStyle/>
        <a:p>
          <a:endParaRPr lang="en-US"/>
        </a:p>
      </dgm:t>
    </dgm:pt>
    <dgm:pt modelId="{294AC7D9-A486-1B4C-ADF2-50EE789EBBD0}" type="sibTrans" cxnId="{4A8F97D7-BA7B-6646-9F76-7A639A5AF25B}">
      <dgm:prSet/>
      <dgm:spPr/>
      <dgm:t>
        <a:bodyPr/>
        <a:lstStyle/>
        <a:p>
          <a:endParaRPr lang="en-US"/>
        </a:p>
      </dgm:t>
    </dgm:pt>
    <dgm:pt modelId="{AC3D1918-81EA-3F48-B299-1541B40819DE}">
      <dgm:prSet phldrT="[Text]"/>
      <dgm:spPr/>
      <dgm:t>
        <a:bodyPr/>
        <a:lstStyle/>
        <a:p>
          <a:r>
            <a:rPr lang="en-US" altLang="en-US">
              <a:latin typeface="League Spartan" panose="020B0604020202020204" charset="0"/>
              <a:cs typeface="League Spartan" panose="020B0604020202020204" charset="0"/>
            </a:rPr>
            <a:t>Supporting aging in place</a:t>
          </a:r>
          <a:endParaRPr lang="en-US">
            <a:latin typeface="League Spartan" panose="020B0604020202020204" charset="0"/>
            <a:cs typeface="League Spartan" panose="020B0604020202020204" charset="0"/>
          </a:endParaRPr>
        </a:p>
      </dgm:t>
    </dgm:pt>
    <dgm:pt modelId="{4B15021B-3ED0-E141-8B93-19B4D6984FEA}" type="parTrans" cxnId="{D51EA463-7975-1147-A307-5D63CF9F1328}">
      <dgm:prSet/>
      <dgm:spPr/>
      <dgm:t>
        <a:bodyPr/>
        <a:lstStyle/>
        <a:p>
          <a:endParaRPr lang="en-US"/>
        </a:p>
      </dgm:t>
    </dgm:pt>
    <dgm:pt modelId="{7EFAA83E-7569-CF40-9F2A-7E70621B199D}" type="sibTrans" cxnId="{D51EA463-7975-1147-A307-5D63CF9F1328}">
      <dgm:prSet/>
      <dgm:spPr/>
      <dgm:t>
        <a:bodyPr/>
        <a:lstStyle/>
        <a:p>
          <a:endParaRPr lang="en-US"/>
        </a:p>
      </dgm:t>
    </dgm:pt>
    <dgm:pt modelId="{E759FD8D-9F10-204D-A0B0-81AEEC9B90EB}">
      <dgm:prSet phldrT="[Text]"/>
      <dgm:spPr/>
      <dgm:t>
        <a:bodyPr/>
        <a:lstStyle/>
        <a:p>
          <a:r>
            <a:rPr lang="en-US" b="1">
              <a:latin typeface="League Spartan" panose="020B0604020202020204" charset="0"/>
              <a:cs typeface="League Spartan" panose="020B0604020202020204" charset="0"/>
            </a:rPr>
            <a:t>OPTIMIZING</a:t>
          </a:r>
          <a:r>
            <a:rPr lang="en-US" b="1"/>
            <a:t> </a:t>
          </a:r>
          <a:r>
            <a:rPr lang="en-US" b="1">
              <a:latin typeface="League Spartan" panose="020B0604020202020204" charset="0"/>
              <a:cs typeface="League Spartan" panose="020B0604020202020204" charset="0"/>
            </a:rPr>
            <a:t>SUPPORT</a:t>
          </a:r>
        </a:p>
      </dgm:t>
    </dgm:pt>
    <dgm:pt modelId="{53E4119A-93C5-0E41-84C8-2BB5B1006642}" type="parTrans" cxnId="{B8A7C960-33BF-D246-A5FD-72E6E37F683D}">
      <dgm:prSet/>
      <dgm:spPr/>
      <dgm:t>
        <a:bodyPr/>
        <a:lstStyle/>
        <a:p>
          <a:endParaRPr lang="en-US"/>
        </a:p>
      </dgm:t>
    </dgm:pt>
    <dgm:pt modelId="{F4DA296E-517E-FF4E-9E44-4CD02C0C0E66}" type="sibTrans" cxnId="{B8A7C960-33BF-D246-A5FD-72E6E37F683D}">
      <dgm:prSet/>
      <dgm:spPr/>
      <dgm:t>
        <a:bodyPr/>
        <a:lstStyle/>
        <a:p>
          <a:endParaRPr lang="en-US"/>
        </a:p>
      </dgm:t>
    </dgm:pt>
    <dgm:pt modelId="{B0CEEF92-4281-1B4C-B5FB-2539F056F86A}">
      <dgm:prSet phldrT="[Text]"/>
      <dgm:spPr/>
      <dgm:t>
        <a:bodyPr/>
        <a:lstStyle/>
        <a:p>
          <a:r>
            <a:rPr lang="en-US" altLang="en-US">
              <a:latin typeface="Calibri" panose="020F0502020204030204" pitchFamily="34" charset="0"/>
            </a:rPr>
            <a:t>System navigation</a:t>
          </a:r>
          <a:endParaRPr lang="en-US"/>
        </a:p>
      </dgm:t>
    </dgm:pt>
    <dgm:pt modelId="{3460396D-2799-164F-9ACF-232E894821C1}" type="parTrans" cxnId="{513910BC-36D0-C94C-8B9A-FB2C1E651AE2}">
      <dgm:prSet/>
      <dgm:spPr/>
      <dgm:t>
        <a:bodyPr/>
        <a:lstStyle/>
        <a:p>
          <a:endParaRPr lang="en-US"/>
        </a:p>
      </dgm:t>
    </dgm:pt>
    <dgm:pt modelId="{0DE7E5D7-78A2-8B49-B826-B02AA59C082A}" type="sibTrans" cxnId="{513910BC-36D0-C94C-8B9A-FB2C1E651AE2}">
      <dgm:prSet/>
      <dgm:spPr/>
      <dgm:t>
        <a:bodyPr/>
        <a:lstStyle/>
        <a:p>
          <a:endParaRPr lang="en-US"/>
        </a:p>
      </dgm:t>
    </dgm:pt>
    <dgm:pt modelId="{7C42CE57-5D32-2C4A-865D-D3E12D7726BC}">
      <dgm:prSet/>
      <dgm:spPr/>
      <dgm:t>
        <a:bodyPr/>
        <a:lstStyle/>
        <a:p>
          <a:r>
            <a:rPr lang="en-US" altLang="en-US">
              <a:latin typeface="Helios Extended" panose="020B0604020202020204" charset="0"/>
              <a:cs typeface="Helios Extended" panose="020B0604020202020204" charset="0"/>
            </a:rPr>
            <a:t>Providing diagnoses</a:t>
          </a:r>
        </a:p>
      </dgm:t>
    </dgm:pt>
    <dgm:pt modelId="{A80C38E4-B919-9C4C-9236-743A34DEDB92}" type="parTrans" cxnId="{71272591-61AD-E744-BD96-C170C4D5D17D}">
      <dgm:prSet/>
      <dgm:spPr/>
      <dgm:t>
        <a:bodyPr/>
        <a:lstStyle/>
        <a:p>
          <a:endParaRPr lang="en-US"/>
        </a:p>
      </dgm:t>
    </dgm:pt>
    <dgm:pt modelId="{BD69A9DD-CC6E-0B48-8459-FFE077B6E861}" type="sibTrans" cxnId="{71272591-61AD-E744-BD96-C170C4D5D17D}">
      <dgm:prSet/>
      <dgm:spPr/>
      <dgm:t>
        <a:bodyPr/>
        <a:lstStyle/>
        <a:p>
          <a:endParaRPr lang="en-US"/>
        </a:p>
      </dgm:t>
    </dgm:pt>
    <dgm:pt modelId="{26FA0F46-4E69-644B-857C-0EB822F223E9}">
      <dgm:prSet/>
      <dgm:spPr/>
      <dgm:t>
        <a:bodyPr/>
        <a:lstStyle/>
        <a:p>
          <a:r>
            <a:rPr lang="en-US" altLang="en-US">
              <a:latin typeface="Helios Extended" panose="020B0604020202020204" charset="0"/>
              <a:cs typeface="Helios Extended" panose="020B0604020202020204" charset="0"/>
            </a:rPr>
            <a:t>Optimizing reversibility </a:t>
          </a:r>
        </a:p>
      </dgm:t>
    </dgm:pt>
    <dgm:pt modelId="{95D5C4AA-C53F-B940-AB2B-A624A06CC6FE}" type="parTrans" cxnId="{C9D56927-D167-7B4A-971E-A6FF919B2F4E}">
      <dgm:prSet/>
      <dgm:spPr/>
      <dgm:t>
        <a:bodyPr/>
        <a:lstStyle/>
        <a:p>
          <a:endParaRPr lang="en-US"/>
        </a:p>
      </dgm:t>
    </dgm:pt>
    <dgm:pt modelId="{81570B3C-0DF2-D34E-B5E8-A5E114B90ACC}" type="sibTrans" cxnId="{C9D56927-D167-7B4A-971E-A6FF919B2F4E}">
      <dgm:prSet/>
      <dgm:spPr/>
      <dgm:t>
        <a:bodyPr/>
        <a:lstStyle/>
        <a:p>
          <a:endParaRPr lang="en-US"/>
        </a:p>
      </dgm:t>
    </dgm:pt>
    <dgm:pt modelId="{BA5362AB-B397-5641-B789-2C561497D0C2}">
      <dgm:prSet/>
      <dgm:spPr/>
      <dgm:t>
        <a:bodyPr/>
        <a:lstStyle/>
        <a:p>
          <a:r>
            <a:rPr lang="en-US" altLang="en-US">
              <a:latin typeface="Calibri" panose="020F0502020204030204" pitchFamily="34" charset="0"/>
            </a:rPr>
            <a:t>Ensuring the right program at the right time for the right reasons, </a:t>
          </a:r>
        </a:p>
      </dgm:t>
    </dgm:pt>
    <dgm:pt modelId="{09CA7860-B284-D741-86A0-43BACF9690E9}" type="parTrans" cxnId="{B16FA9D1-7AFF-0347-8A3B-C3DF7514277D}">
      <dgm:prSet/>
      <dgm:spPr/>
      <dgm:t>
        <a:bodyPr/>
        <a:lstStyle/>
        <a:p>
          <a:endParaRPr lang="en-US"/>
        </a:p>
      </dgm:t>
    </dgm:pt>
    <dgm:pt modelId="{0EBB0353-A613-A948-9F3D-3787DB45A763}" type="sibTrans" cxnId="{B16FA9D1-7AFF-0347-8A3B-C3DF7514277D}">
      <dgm:prSet/>
      <dgm:spPr/>
      <dgm:t>
        <a:bodyPr/>
        <a:lstStyle/>
        <a:p>
          <a:endParaRPr lang="en-US"/>
        </a:p>
      </dgm:t>
    </dgm:pt>
    <dgm:pt modelId="{AD99AB4A-5BCC-9747-8758-EFBDDE734541}">
      <dgm:prSet/>
      <dgm:spPr/>
      <dgm:t>
        <a:bodyPr/>
        <a:lstStyle/>
        <a:p>
          <a:r>
            <a:rPr lang="en-US" altLang="en-US">
              <a:latin typeface="Calibri" panose="020F0502020204030204" pitchFamily="34" charset="0"/>
            </a:rPr>
            <a:t>Avoiding duplication</a:t>
          </a:r>
        </a:p>
      </dgm:t>
    </dgm:pt>
    <dgm:pt modelId="{5C7CFB39-298D-2848-BA75-B6757C5AF862}" type="parTrans" cxnId="{7A28A608-7018-9F47-9BC8-93B2ECA13B28}">
      <dgm:prSet/>
      <dgm:spPr/>
      <dgm:t>
        <a:bodyPr/>
        <a:lstStyle/>
        <a:p>
          <a:endParaRPr lang="en-US"/>
        </a:p>
      </dgm:t>
    </dgm:pt>
    <dgm:pt modelId="{DE33B731-A634-604F-8FF9-A686DDB8D0D7}" type="sibTrans" cxnId="{7A28A608-7018-9F47-9BC8-93B2ECA13B28}">
      <dgm:prSet/>
      <dgm:spPr/>
      <dgm:t>
        <a:bodyPr/>
        <a:lstStyle/>
        <a:p>
          <a:endParaRPr lang="en-US"/>
        </a:p>
      </dgm:t>
    </dgm:pt>
    <dgm:pt modelId="{F01920E6-27F2-7C4C-B7FC-3FD3ED9DDE65}" type="pres">
      <dgm:prSet presAssocID="{7A0CCAF4-FF1D-D845-8DC8-BBE2A86DAE67}" presName="Name0" presStyleCnt="0">
        <dgm:presLayoutVars>
          <dgm:dir/>
          <dgm:animLvl val="lvl"/>
          <dgm:resizeHandles val="exact"/>
        </dgm:presLayoutVars>
      </dgm:prSet>
      <dgm:spPr/>
    </dgm:pt>
    <dgm:pt modelId="{9FC56797-0990-BD44-BB15-07C362876F54}" type="pres">
      <dgm:prSet presAssocID="{F2DB5BF0-C4C1-2448-A068-BC76385B9120}" presName="composite" presStyleCnt="0"/>
      <dgm:spPr/>
    </dgm:pt>
    <dgm:pt modelId="{5BAC9A7C-64A8-A74A-8F3A-329F7A891DC3}" type="pres">
      <dgm:prSet presAssocID="{F2DB5BF0-C4C1-2448-A068-BC76385B9120}" presName="parTx" presStyleLbl="alignNode1" presStyleIdx="0" presStyleCnt="3" custScaleY="137376">
        <dgm:presLayoutVars>
          <dgm:chMax val="0"/>
          <dgm:chPref val="0"/>
          <dgm:bulletEnabled val="1"/>
        </dgm:presLayoutVars>
      </dgm:prSet>
      <dgm:spPr/>
    </dgm:pt>
    <dgm:pt modelId="{7BFC433B-174A-0C46-9347-D91AAAB71F41}" type="pres">
      <dgm:prSet presAssocID="{F2DB5BF0-C4C1-2448-A068-BC76385B9120}" presName="desTx" presStyleLbl="alignAccFollowNode1" presStyleIdx="0" presStyleCnt="3">
        <dgm:presLayoutVars>
          <dgm:bulletEnabled val="1"/>
        </dgm:presLayoutVars>
      </dgm:prSet>
      <dgm:spPr/>
    </dgm:pt>
    <dgm:pt modelId="{E64E79D0-C4AA-6A4A-823C-0106775122B3}" type="pres">
      <dgm:prSet presAssocID="{FF52093C-97DD-0346-A353-74B5EFA5BE76}" presName="space" presStyleCnt="0"/>
      <dgm:spPr/>
    </dgm:pt>
    <dgm:pt modelId="{DE9EE813-EF37-EB4E-B382-AC3C0130EDD1}" type="pres">
      <dgm:prSet presAssocID="{5571206D-7841-9E48-B27E-35C69CE5DCF8}" presName="composite" presStyleCnt="0"/>
      <dgm:spPr/>
    </dgm:pt>
    <dgm:pt modelId="{BC8931D8-C912-504D-981F-D6DB5EB34EE3}" type="pres">
      <dgm:prSet presAssocID="{5571206D-7841-9E48-B27E-35C69CE5DCF8}" presName="parTx" presStyleLbl="alignNode1" presStyleIdx="1" presStyleCnt="3" custScaleY="121325">
        <dgm:presLayoutVars>
          <dgm:chMax val="0"/>
          <dgm:chPref val="0"/>
          <dgm:bulletEnabled val="1"/>
        </dgm:presLayoutVars>
      </dgm:prSet>
      <dgm:spPr/>
    </dgm:pt>
    <dgm:pt modelId="{46EC83DF-2607-654D-A5A5-78128655432D}" type="pres">
      <dgm:prSet presAssocID="{5571206D-7841-9E48-B27E-35C69CE5DCF8}" presName="desTx" presStyleLbl="alignAccFollowNode1" presStyleIdx="1" presStyleCnt="3">
        <dgm:presLayoutVars>
          <dgm:bulletEnabled val="1"/>
        </dgm:presLayoutVars>
      </dgm:prSet>
      <dgm:spPr/>
    </dgm:pt>
    <dgm:pt modelId="{484A25FD-6FD4-734D-AD27-B538A79873FA}" type="pres">
      <dgm:prSet presAssocID="{294AC7D9-A486-1B4C-ADF2-50EE789EBBD0}" presName="space" presStyleCnt="0"/>
      <dgm:spPr/>
    </dgm:pt>
    <dgm:pt modelId="{FBAD8597-64BE-A54D-AC37-9DF837E81AB2}" type="pres">
      <dgm:prSet presAssocID="{E759FD8D-9F10-204D-A0B0-81AEEC9B90EB}" presName="composite" presStyleCnt="0"/>
      <dgm:spPr/>
    </dgm:pt>
    <dgm:pt modelId="{AB6058F9-CF5E-6B40-B507-8F1957A068DB}" type="pres">
      <dgm:prSet presAssocID="{E759FD8D-9F10-204D-A0B0-81AEEC9B90EB}" presName="parTx" presStyleLbl="alignNode1" presStyleIdx="2" presStyleCnt="3" custScaleY="147386">
        <dgm:presLayoutVars>
          <dgm:chMax val="0"/>
          <dgm:chPref val="0"/>
          <dgm:bulletEnabled val="1"/>
        </dgm:presLayoutVars>
      </dgm:prSet>
      <dgm:spPr/>
    </dgm:pt>
    <dgm:pt modelId="{77E8FB89-DF37-4C46-84D4-A5962CA8B4B2}" type="pres">
      <dgm:prSet presAssocID="{E759FD8D-9F10-204D-A0B0-81AEEC9B90EB}" presName="desTx" presStyleLbl="alignAccFollowNode1" presStyleIdx="2" presStyleCnt="3">
        <dgm:presLayoutVars>
          <dgm:bulletEnabled val="1"/>
        </dgm:presLayoutVars>
      </dgm:prSet>
      <dgm:spPr/>
    </dgm:pt>
  </dgm:ptLst>
  <dgm:cxnLst>
    <dgm:cxn modelId="{7A28A608-7018-9F47-9BC8-93B2ECA13B28}" srcId="{E759FD8D-9F10-204D-A0B0-81AEEC9B90EB}" destId="{AD99AB4A-5BCC-9747-8758-EFBDDE734541}" srcOrd="2" destOrd="0" parTransId="{5C7CFB39-298D-2848-BA75-B6757C5AF862}" sibTransId="{DE33B731-A634-604F-8FF9-A686DDB8D0D7}"/>
    <dgm:cxn modelId="{C9D56927-D167-7B4A-971E-A6FF919B2F4E}" srcId="{F2DB5BF0-C4C1-2448-A068-BC76385B9120}" destId="{26FA0F46-4E69-644B-857C-0EB822F223E9}" srcOrd="2" destOrd="0" parTransId="{95D5C4AA-C53F-B940-AB2B-A624A06CC6FE}" sibTransId="{81570B3C-0DF2-D34E-B5E8-A5E114B90ACC}"/>
    <dgm:cxn modelId="{B8A7C960-33BF-D246-A5FD-72E6E37F683D}" srcId="{7A0CCAF4-FF1D-D845-8DC8-BBE2A86DAE67}" destId="{E759FD8D-9F10-204D-A0B0-81AEEC9B90EB}" srcOrd="2" destOrd="0" parTransId="{53E4119A-93C5-0E41-84C8-2BB5B1006642}" sibTransId="{F4DA296E-517E-FF4E-9E44-4CD02C0C0E66}"/>
    <dgm:cxn modelId="{D51EA463-7975-1147-A307-5D63CF9F1328}" srcId="{5571206D-7841-9E48-B27E-35C69CE5DCF8}" destId="{AC3D1918-81EA-3F48-B299-1541B40819DE}" srcOrd="0" destOrd="0" parTransId="{4B15021B-3ED0-E141-8B93-19B4D6984FEA}" sibTransId="{7EFAA83E-7569-CF40-9F2A-7E70621B199D}"/>
    <dgm:cxn modelId="{874A004D-BDCC-454D-AA6E-F90DA7EA3792}" type="presOf" srcId="{26FA0F46-4E69-644B-857C-0EB822F223E9}" destId="{7BFC433B-174A-0C46-9347-D91AAAB71F41}" srcOrd="0" destOrd="2" presId="urn:microsoft.com/office/officeart/2005/8/layout/hList1"/>
    <dgm:cxn modelId="{E042BB4D-B550-4944-929C-E82A80EAE51F}" type="presOf" srcId="{AD99AB4A-5BCC-9747-8758-EFBDDE734541}" destId="{77E8FB89-DF37-4C46-84D4-A5962CA8B4B2}" srcOrd="0" destOrd="2" presId="urn:microsoft.com/office/officeart/2005/8/layout/hList1"/>
    <dgm:cxn modelId="{5EC47D7A-3195-8949-8DCA-F7D2EA0661C6}" type="presOf" srcId="{7C42CE57-5D32-2C4A-865D-D3E12D7726BC}" destId="{7BFC433B-174A-0C46-9347-D91AAAB71F41}" srcOrd="0" destOrd="1" presId="urn:microsoft.com/office/officeart/2005/8/layout/hList1"/>
    <dgm:cxn modelId="{A1956C83-6E99-7044-9D2C-1B6650B6A590}" type="presOf" srcId="{D5690D47-52E9-704F-BADD-906A9AD744D6}" destId="{7BFC433B-174A-0C46-9347-D91AAAB71F41}" srcOrd="0" destOrd="0" presId="urn:microsoft.com/office/officeart/2005/8/layout/hList1"/>
    <dgm:cxn modelId="{71272591-61AD-E744-BD96-C170C4D5D17D}" srcId="{F2DB5BF0-C4C1-2448-A068-BC76385B9120}" destId="{7C42CE57-5D32-2C4A-865D-D3E12D7726BC}" srcOrd="1" destOrd="0" parTransId="{A80C38E4-B919-9C4C-9236-743A34DEDB92}" sibTransId="{BD69A9DD-CC6E-0B48-8459-FFE077B6E861}"/>
    <dgm:cxn modelId="{800733A7-5AC9-644D-BDFB-91C855070829}" type="presOf" srcId="{F2DB5BF0-C4C1-2448-A068-BC76385B9120}" destId="{5BAC9A7C-64A8-A74A-8F3A-329F7A891DC3}" srcOrd="0" destOrd="0" presId="urn:microsoft.com/office/officeart/2005/8/layout/hList1"/>
    <dgm:cxn modelId="{76C964AA-3779-5945-BBAE-A525E8528939}" type="presOf" srcId="{E759FD8D-9F10-204D-A0B0-81AEEC9B90EB}" destId="{AB6058F9-CF5E-6B40-B507-8F1957A068DB}" srcOrd="0" destOrd="0" presId="urn:microsoft.com/office/officeart/2005/8/layout/hList1"/>
    <dgm:cxn modelId="{C2FA07B2-5A53-D449-9BFA-076580A7D0AC}" srcId="{7A0CCAF4-FF1D-D845-8DC8-BBE2A86DAE67}" destId="{F2DB5BF0-C4C1-2448-A068-BC76385B9120}" srcOrd="0" destOrd="0" parTransId="{F7B79302-BFEA-0841-9C14-68A4AE85FB5E}" sibTransId="{FF52093C-97DD-0346-A353-74B5EFA5BE76}"/>
    <dgm:cxn modelId="{513910BC-36D0-C94C-8B9A-FB2C1E651AE2}" srcId="{E759FD8D-9F10-204D-A0B0-81AEEC9B90EB}" destId="{B0CEEF92-4281-1B4C-B5FB-2539F056F86A}" srcOrd="0" destOrd="0" parTransId="{3460396D-2799-164F-9ACF-232E894821C1}" sibTransId="{0DE7E5D7-78A2-8B49-B826-B02AA59C082A}"/>
    <dgm:cxn modelId="{EDE544C2-197D-D247-857F-C15BEB6392C8}" type="presOf" srcId="{7A0CCAF4-FF1D-D845-8DC8-BBE2A86DAE67}" destId="{F01920E6-27F2-7C4C-B7FC-3FD3ED9DDE65}" srcOrd="0" destOrd="0" presId="urn:microsoft.com/office/officeart/2005/8/layout/hList1"/>
    <dgm:cxn modelId="{3D3502C4-CC7A-2146-9DAF-945025BC0264}" type="presOf" srcId="{5571206D-7841-9E48-B27E-35C69CE5DCF8}" destId="{BC8931D8-C912-504D-981F-D6DB5EB34EE3}" srcOrd="0" destOrd="0" presId="urn:microsoft.com/office/officeart/2005/8/layout/hList1"/>
    <dgm:cxn modelId="{D5F6D8CE-CA34-BE42-900D-023529983CBD}" srcId="{F2DB5BF0-C4C1-2448-A068-BC76385B9120}" destId="{D5690D47-52E9-704F-BADD-906A9AD744D6}" srcOrd="0" destOrd="0" parTransId="{9036BC36-36EA-FD48-85AD-4D8905C8D9A9}" sibTransId="{DB446F33-1AF4-724F-955E-0DC75B2EC597}"/>
    <dgm:cxn modelId="{DFCE12D1-1B96-3D4F-BE1B-8093C11B5943}" type="presOf" srcId="{B0CEEF92-4281-1B4C-B5FB-2539F056F86A}" destId="{77E8FB89-DF37-4C46-84D4-A5962CA8B4B2}" srcOrd="0" destOrd="0" presId="urn:microsoft.com/office/officeart/2005/8/layout/hList1"/>
    <dgm:cxn modelId="{B16FA9D1-7AFF-0347-8A3B-C3DF7514277D}" srcId="{E759FD8D-9F10-204D-A0B0-81AEEC9B90EB}" destId="{BA5362AB-B397-5641-B789-2C561497D0C2}" srcOrd="1" destOrd="0" parTransId="{09CA7860-B284-D741-86A0-43BACF9690E9}" sibTransId="{0EBB0353-A613-A948-9F3D-3787DB45A763}"/>
    <dgm:cxn modelId="{4A8F97D7-BA7B-6646-9F76-7A639A5AF25B}" srcId="{7A0CCAF4-FF1D-D845-8DC8-BBE2A86DAE67}" destId="{5571206D-7841-9E48-B27E-35C69CE5DCF8}" srcOrd="1" destOrd="0" parTransId="{9E46637A-C573-3341-A1E7-D8F0F3541168}" sibTransId="{294AC7D9-A486-1B4C-ADF2-50EE789EBBD0}"/>
    <dgm:cxn modelId="{F111DEEC-EBB3-4E40-87D0-046F0D323ED7}" type="presOf" srcId="{BA5362AB-B397-5641-B789-2C561497D0C2}" destId="{77E8FB89-DF37-4C46-84D4-A5962CA8B4B2}" srcOrd="0" destOrd="1" presId="urn:microsoft.com/office/officeart/2005/8/layout/hList1"/>
    <dgm:cxn modelId="{7CF86AF9-651E-D741-8140-40DD0A6C4C6C}" type="presOf" srcId="{AC3D1918-81EA-3F48-B299-1541B40819DE}" destId="{46EC83DF-2607-654D-A5A5-78128655432D}" srcOrd="0" destOrd="0" presId="urn:microsoft.com/office/officeart/2005/8/layout/hList1"/>
    <dgm:cxn modelId="{5791861B-8EE9-D642-8572-9D50C2295BC0}" type="presParOf" srcId="{F01920E6-27F2-7C4C-B7FC-3FD3ED9DDE65}" destId="{9FC56797-0990-BD44-BB15-07C362876F54}" srcOrd="0" destOrd="0" presId="urn:microsoft.com/office/officeart/2005/8/layout/hList1"/>
    <dgm:cxn modelId="{9A9823BB-7ED8-8443-9E5F-83BA64AB1E84}" type="presParOf" srcId="{9FC56797-0990-BD44-BB15-07C362876F54}" destId="{5BAC9A7C-64A8-A74A-8F3A-329F7A891DC3}" srcOrd="0" destOrd="0" presId="urn:microsoft.com/office/officeart/2005/8/layout/hList1"/>
    <dgm:cxn modelId="{6FA0AA29-3E73-0343-A334-509448141B03}" type="presParOf" srcId="{9FC56797-0990-BD44-BB15-07C362876F54}" destId="{7BFC433B-174A-0C46-9347-D91AAAB71F41}" srcOrd="1" destOrd="0" presId="urn:microsoft.com/office/officeart/2005/8/layout/hList1"/>
    <dgm:cxn modelId="{20787487-0A15-8F4A-9E85-53DA78C549DB}" type="presParOf" srcId="{F01920E6-27F2-7C4C-B7FC-3FD3ED9DDE65}" destId="{E64E79D0-C4AA-6A4A-823C-0106775122B3}" srcOrd="1" destOrd="0" presId="urn:microsoft.com/office/officeart/2005/8/layout/hList1"/>
    <dgm:cxn modelId="{8DCC1003-81C5-5E42-BCE4-425273839322}" type="presParOf" srcId="{F01920E6-27F2-7C4C-B7FC-3FD3ED9DDE65}" destId="{DE9EE813-EF37-EB4E-B382-AC3C0130EDD1}" srcOrd="2" destOrd="0" presId="urn:microsoft.com/office/officeart/2005/8/layout/hList1"/>
    <dgm:cxn modelId="{8811AE73-5E55-5142-8FB7-1A9B49E2BA94}" type="presParOf" srcId="{DE9EE813-EF37-EB4E-B382-AC3C0130EDD1}" destId="{BC8931D8-C912-504D-981F-D6DB5EB34EE3}" srcOrd="0" destOrd="0" presId="urn:microsoft.com/office/officeart/2005/8/layout/hList1"/>
    <dgm:cxn modelId="{B70F8753-4667-104C-B946-803B47F030DA}" type="presParOf" srcId="{DE9EE813-EF37-EB4E-B382-AC3C0130EDD1}" destId="{46EC83DF-2607-654D-A5A5-78128655432D}" srcOrd="1" destOrd="0" presId="urn:microsoft.com/office/officeart/2005/8/layout/hList1"/>
    <dgm:cxn modelId="{ACF8EA94-1322-1946-A7BD-2326E7FC80F7}" type="presParOf" srcId="{F01920E6-27F2-7C4C-B7FC-3FD3ED9DDE65}" destId="{484A25FD-6FD4-734D-AD27-B538A79873FA}" srcOrd="3" destOrd="0" presId="urn:microsoft.com/office/officeart/2005/8/layout/hList1"/>
    <dgm:cxn modelId="{DD66822D-F429-E742-BA1C-4C66175EE63F}" type="presParOf" srcId="{F01920E6-27F2-7C4C-B7FC-3FD3ED9DDE65}" destId="{FBAD8597-64BE-A54D-AC37-9DF837E81AB2}" srcOrd="4" destOrd="0" presId="urn:microsoft.com/office/officeart/2005/8/layout/hList1"/>
    <dgm:cxn modelId="{EB535BE4-4988-6546-8C7B-32C5B23F69C7}" type="presParOf" srcId="{FBAD8597-64BE-A54D-AC37-9DF837E81AB2}" destId="{AB6058F9-CF5E-6B40-B507-8F1957A068DB}" srcOrd="0" destOrd="0" presId="urn:microsoft.com/office/officeart/2005/8/layout/hList1"/>
    <dgm:cxn modelId="{E36CAF6D-427A-4C48-98F3-0B2C6C58DB12}" type="presParOf" srcId="{FBAD8597-64BE-A54D-AC37-9DF837E81AB2}" destId="{77E8FB89-DF37-4C46-84D4-A5962CA8B4B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23F6D-E2EF-441D-A87C-B49C8D7181BB}">
      <dsp:nvSpPr>
        <dsp:cNvPr id="0" name=""/>
        <dsp:cNvSpPr/>
      </dsp:nvSpPr>
      <dsp:spPr>
        <a:xfrm>
          <a:off x="0" y="290091"/>
          <a:ext cx="6980411" cy="8505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41757" tIns="416560" rIns="541757"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chemeClr val="tx1"/>
              </a:solidFill>
              <a:latin typeface="Helios Extended" panose="020B0604020202020204" charset="0"/>
              <a:cs typeface="Helios Extended" panose="020B0604020202020204" charset="0"/>
            </a:rPr>
            <a:t>Prevent disease or disability</a:t>
          </a:r>
          <a:endParaRPr lang="en-US" sz="2000" kern="1200">
            <a:solidFill>
              <a:schemeClr val="tx1"/>
            </a:solidFill>
            <a:latin typeface="Helios Extended" panose="020B0604020202020204" charset="0"/>
            <a:ea typeface="Lato" panose="020F0502020204030203" pitchFamily="34" charset="0"/>
            <a:cs typeface="Helios Extended" panose="020B0604020202020204" charset="0"/>
          </a:endParaRPr>
        </a:p>
      </dsp:txBody>
      <dsp:txXfrm>
        <a:off x="0" y="290091"/>
        <a:ext cx="6980411" cy="850500"/>
      </dsp:txXfrm>
    </dsp:sp>
    <dsp:sp modelId="{CBD88526-F92B-481C-86A7-A63013D484E7}">
      <dsp:nvSpPr>
        <dsp:cNvPr id="0" name=""/>
        <dsp:cNvSpPr/>
      </dsp:nvSpPr>
      <dsp:spPr>
        <a:xfrm>
          <a:off x="349020" y="2185"/>
          <a:ext cx="4886287" cy="590400"/>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4690" tIns="0" rIns="184690" bIns="0" numCol="1" spcCol="1270" anchor="ctr" anchorCtr="0">
          <a:noAutofit/>
        </a:bodyPr>
        <a:lstStyle/>
        <a:p>
          <a:pPr marL="0" lvl="0" indent="0" algn="l" defTabSz="1155700">
            <a:lnSpc>
              <a:spcPct val="90000"/>
            </a:lnSpc>
            <a:spcBef>
              <a:spcPct val="0"/>
            </a:spcBef>
            <a:spcAft>
              <a:spcPct val="35000"/>
            </a:spcAft>
            <a:buNone/>
          </a:pPr>
          <a:r>
            <a:rPr lang="en-US" sz="2600" b="1" kern="1200">
              <a:solidFill>
                <a:schemeClr val="tx1"/>
              </a:solidFill>
              <a:latin typeface="Helios Extended" panose="020B0604020202020204" charset="0"/>
              <a:ea typeface="Lato" panose="020F0502020204030203" pitchFamily="34" charset="0"/>
              <a:cs typeface="Helios Extended" panose="020B0604020202020204" charset="0"/>
            </a:rPr>
            <a:t>Primary Prevention</a:t>
          </a:r>
        </a:p>
      </dsp:txBody>
      <dsp:txXfrm>
        <a:off x="377841" y="31006"/>
        <a:ext cx="4828645" cy="532758"/>
      </dsp:txXfrm>
    </dsp:sp>
    <dsp:sp modelId="{E05A6210-61E0-43E1-895C-F5B82D654364}">
      <dsp:nvSpPr>
        <dsp:cNvPr id="0" name=""/>
        <dsp:cNvSpPr/>
      </dsp:nvSpPr>
      <dsp:spPr>
        <a:xfrm>
          <a:off x="0" y="1551085"/>
          <a:ext cx="6980411" cy="8505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41757" tIns="416560" rIns="541757"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chemeClr val="tx1"/>
              </a:solidFill>
              <a:latin typeface="Helios Extended" panose="020B0604020202020204" charset="0"/>
              <a:cs typeface="Helios Extended" panose="020B0604020202020204" charset="0"/>
            </a:rPr>
            <a:t>Lessen health risks by screening early</a:t>
          </a:r>
        </a:p>
      </dsp:txBody>
      <dsp:txXfrm>
        <a:off x="0" y="1551085"/>
        <a:ext cx="6980411" cy="850500"/>
      </dsp:txXfrm>
    </dsp:sp>
    <dsp:sp modelId="{0F305F72-EA82-4CD7-9294-33EA73A830FA}">
      <dsp:nvSpPr>
        <dsp:cNvPr id="0" name=""/>
        <dsp:cNvSpPr/>
      </dsp:nvSpPr>
      <dsp:spPr>
        <a:xfrm>
          <a:off x="349020" y="1255885"/>
          <a:ext cx="4886287" cy="590400"/>
        </a:xfrm>
        <a:prstGeom prst="roundRect">
          <a:avLst/>
        </a:prstGeom>
        <a:solidFill>
          <a:schemeClr val="accent2">
            <a:hueOff val="-1303989"/>
            <a:satOff val="22892"/>
            <a:lumOff val="23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4690" tIns="0" rIns="184690" bIns="0" numCol="1" spcCol="1270" anchor="ctr" anchorCtr="0">
          <a:noAutofit/>
        </a:bodyPr>
        <a:lstStyle/>
        <a:p>
          <a:pPr marL="0" lvl="0" indent="0" algn="l" defTabSz="1155700">
            <a:lnSpc>
              <a:spcPct val="90000"/>
            </a:lnSpc>
            <a:spcBef>
              <a:spcPct val="0"/>
            </a:spcBef>
            <a:spcAft>
              <a:spcPct val="35000"/>
            </a:spcAft>
            <a:buNone/>
          </a:pPr>
          <a:r>
            <a:rPr lang="en-US" sz="2600" b="1" kern="1200">
              <a:solidFill>
                <a:schemeClr val="tx1"/>
              </a:solidFill>
              <a:latin typeface="Helios Extended" panose="020B0604020202020204" charset="0"/>
              <a:ea typeface="Lato" panose="020F0502020204030203" pitchFamily="34" charset="0"/>
              <a:cs typeface="Helios Extended" panose="020B0604020202020204" charset="0"/>
            </a:rPr>
            <a:t>Secondary Prevention</a:t>
          </a:r>
          <a:endParaRPr lang="en-US" sz="2600" b="1" kern="1200">
            <a:solidFill>
              <a:schemeClr val="tx1"/>
            </a:solidFill>
            <a:latin typeface="Helios Extended" panose="020B0604020202020204" charset="0"/>
            <a:cs typeface="Helios Extended" panose="020B0604020202020204" charset="0"/>
          </a:endParaRPr>
        </a:p>
      </dsp:txBody>
      <dsp:txXfrm>
        <a:off x="377841" y="1284706"/>
        <a:ext cx="4828645" cy="532758"/>
      </dsp:txXfrm>
    </dsp:sp>
    <dsp:sp modelId="{F70CDB47-EA3A-41D3-AA68-E62E4A4EA00E}">
      <dsp:nvSpPr>
        <dsp:cNvPr id="0" name=""/>
        <dsp:cNvSpPr/>
      </dsp:nvSpPr>
      <dsp:spPr>
        <a:xfrm>
          <a:off x="0" y="2804786"/>
          <a:ext cx="6980411" cy="11340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41757" tIns="416560" rIns="541757"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solidFill>
                <a:schemeClr val="tx1"/>
              </a:solidFill>
              <a:latin typeface="Helios Extended" panose="020B0604020202020204" charset="0"/>
              <a:cs typeface="Helios Extended" panose="020B0604020202020204" charset="0"/>
            </a:rPr>
            <a:t>Treat or remediate those with diagnosed health conditions</a:t>
          </a:r>
        </a:p>
      </dsp:txBody>
      <dsp:txXfrm>
        <a:off x="0" y="2804786"/>
        <a:ext cx="6980411" cy="1134000"/>
      </dsp:txXfrm>
    </dsp:sp>
    <dsp:sp modelId="{100EDF3D-B57D-436B-8FCD-76158782E203}">
      <dsp:nvSpPr>
        <dsp:cNvPr id="0" name=""/>
        <dsp:cNvSpPr/>
      </dsp:nvSpPr>
      <dsp:spPr>
        <a:xfrm>
          <a:off x="349020" y="2509585"/>
          <a:ext cx="4886287" cy="590400"/>
        </a:xfrm>
        <a:prstGeom prst="roundRect">
          <a:avLst/>
        </a:prstGeom>
        <a:solidFill>
          <a:schemeClr val="accent2">
            <a:hueOff val="-2607979"/>
            <a:satOff val="45784"/>
            <a:lumOff val="470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84690" tIns="0" rIns="184690" bIns="0" numCol="1" spcCol="1270" anchor="ctr" anchorCtr="0">
          <a:noAutofit/>
        </a:bodyPr>
        <a:lstStyle/>
        <a:p>
          <a:pPr marL="0" lvl="0" indent="0" algn="l" defTabSz="1155700">
            <a:lnSpc>
              <a:spcPct val="90000"/>
            </a:lnSpc>
            <a:spcBef>
              <a:spcPct val="0"/>
            </a:spcBef>
            <a:spcAft>
              <a:spcPct val="35000"/>
            </a:spcAft>
            <a:buNone/>
          </a:pPr>
          <a:r>
            <a:rPr lang="en-US" sz="2600" b="1" kern="1200">
              <a:solidFill>
                <a:schemeClr val="tx1"/>
              </a:solidFill>
              <a:latin typeface="Helios Extended" panose="020B0604020202020204" charset="0"/>
              <a:ea typeface="Lato" panose="020F0502020204030203" pitchFamily="34" charset="0"/>
              <a:cs typeface="Helios Extended" panose="020B0604020202020204" charset="0"/>
            </a:rPr>
            <a:t>Tertiary Prevention</a:t>
          </a:r>
          <a:endParaRPr lang="en-US" sz="2600" b="1" kern="1200">
            <a:solidFill>
              <a:schemeClr val="tx1"/>
            </a:solidFill>
            <a:latin typeface="Helios Extended" panose="020B0604020202020204" charset="0"/>
            <a:cs typeface="Helios Extended" panose="020B0604020202020204" charset="0"/>
          </a:endParaRPr>
        </a:p>
      </dsp:txBody>
      <dsp:txXfrm>
        <a:off x="377841" y="2538406"/>
        <a:ext cx="4828645" cy="5327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50F152-BF14-4624-9A6E-B4477154C0EE}">
      <dsp:nvSpPr>
        <dsp:cNvPr id="0" name=""/>
        <dsp:cNvSpPr/>
      </dsp:nvSpPr>
      <dsp:spPr>
        <a:xfrm rot="16200000">
          <a:off x="757205" y="-757205"/>
          <a:ext cx="2817783" cy="4332195"/>
        </a:xfrm>
        <a:prstGeom prst="round1Rect">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en-US" sz="2800" b="1" kern="1200" dirty="0">
              <a:solidFill>
                <a:srgbClr val="000000"/>
              </a:solidFill>
              <a:latin typeface="Calibri"/>
              <a:cs typeface="Calibri"/>
            </a:rPr>
            <a:t>Home</a:t>
          </a:r>
        </a:p>
        <a:p>
          <a:pPr marL="0" lvl="0" indent="0" algn="ctr" defTabSz="1244600">
            <a:lnSpc>
              <a:spcPct val="90000"/>
            </a:lnSpc>
            <a:spcBef>
              <a:spcPct val="0"/>
            </a:spcBef>
            <a:spcAft>
              <a:spcPct val="35000"/>
            </a:spcAft>
            <a:buNone/>
          </a:pPr>
          <a:r>
            <a:rPr lang="en-US" altLang="en-US" sz="2400" kern="1200" dirty="0">
              <a:latin typeface="Calibri"/>
              <a:cs typeface="Calibri"/>
            </a:rPr>
            <a:t>Geriatric Assessment Outreach Teams</a:t>
          </a:r>
          <a:endParaRPr lang="en-CA" sz="2400" kern="1200" dirty="0">
            <a:latin typeface="Calibri"/>
            <a:cs typeface="Calibri"/>
          </a:endParaRPr>
        </a:p>
      </dsp:txBody>
      <dsp:txXfrm rot="5400000">
        <a:off x="0" y="0"/>
        <a:ext cx="4332195" cy="2113338"/>
      </dsp:txXfrm>
    </dsp:sp>
    <dsp:sp modelId="{9CE222E0-5EE8-401A-B5F3-AF242FF3D5FE}">
      <dsp:nvSpPr>
        <dsp:cNvPr id="0" name=""/>
        <dsp:cNvSpPr/>
      </dsp:nvSpPr>
      <dsp:spPr>
        <a:xfrm>
          <a:off x="4332195" y="0"/>
          <a:ext cx="4332195" cy="2817783"/>
        </a:xfrm>
        <a:prstGeom prst="round1Rect">
          <a:avLst/>
        </a:prstGeom>
        <a:solidFill>
          <a:schemeClr val="accent4">
            <a:shade val="80000"/>
            <a:hueOff val="82771"/>
            <a:satOff val="-4405"/>
            <a:lumOff val="94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en-US" sz="2800" b="1" kern="1200" dirty="0">
              <a:solidFill>
                <a:srgbClr val="000000"/>
              </a:solidFill>
              <a:latin typeface="Calibri"/>
              <a:cs typeface="Calibri"/>
            </a:rPr>
            <a:t>Community</a:t>
          </a:r>
        </a:p>
        <a:p>
          <a:pPr marL="0" lvl="0" indent="0" algn="ctr" defTabSz="1244600">
            <a:lnSpc>
              <a:spcPct val="90000"/>
            </a:lnSpc>
            <a:spcBef>
              <a:spcPct val="0"/>
            </a:spcBef>
            <a:spcAft>
              <a:spcPct val="35000"/>
            </a:spcAft>
            <a:buNone/>
          </a:pPr>
          <a:r>
            <a:rPr lang="en-US" altLang="en-US" sz="2400" kern="1200" dirty="0">
              <a:latin typeface="Calibri"/>
              <a:cs typeface="Calibri"/>
            </a:rPr>
            <a:t>Geriatrician Clinics</a:t>
          </a:r>
        </a:p>
        <a:p>
          <a:pPr marL="0" lvl="0" indent="0" algn="ctr" defTabSz="1244600">
            <a:lnSpc>
              <a:spcPct val="90000"/>
            </a:lnSpc>
            <a:spcBef>
              <a:spcPct val="0"/>
            </a:spcBef>
            <a:spcAft>
              <a:spcPct val="35000"/>
            </a:spcAft>
            <a:buNone/>
          </a:pPr>
          <a:r>
            <a:rPr lang="en-US" altLang="en-US" sz="2400" kern="1200" dirty="0">
              <a:latin typeface="Calibri"/>
              <a:cs typeface="Calibri"/>
            </a:rPr>
            <a:t>Geriatric Day Hospitals</a:t>
          </a:r>
          <a:endParaRPr lang="en-CA" sz="2400" kern="1200" dirty="0">
            <a:latin typeface="Calibri"/>
            <a:cs typeface="Calibri"/>
          </a:endParaRPr>
        </a:p>
      </dsp:txBody>
      <dsp:txXfrm>
        <a:off x="4332195" y="0"/>
        <a:ext cx="4332195" cy="2113338"/>
      </dsp:txXfrm>
    </dsp:sp>
    <dsp:sp modelId="{2C35B02C-1560-4B39-933F-196A1A5B22D7}">
      <dsp:nvSpPr>
        <dsp:cNvPr id="0" name=""/>
        <dsp:cNvSpPr/>
      </dsp:nvSpPr>
      <dsp:spPr>
        <a:xfrm rot="10800000">
          <a:off x="0" y="2817783"/>
          <a:ext cx="4332195" cy="2817783"/>
        </a:xfrm>
        <a:prstGeom prst="round1Rect">
          <a:avLst/>
        </a:prstGeom>
        <a:solidFill>
          <a:schemeClr val="accent4">
            <a:shade val="80000"/>
            <a:hueOff val="165542"/>
            <a:satOff val="-8810"/>
            <a:lumOff val="189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en-US" sz="2800" b="1" kern="1200" dirty="0">
              <a:solidFill>
                <a:srgbClr val="000000"/>
              </a:solidFill>
              <a:latin typeface="Calibri"/>
              <a:cs typeface="Calibri"/>
            </a:rPr>
            <a:t>Emergency Department</a:t>
          </a:r>
        </a:p>
        <a:p>
          <a:pPr marL="0" lvl="0" indent="0" algn="ctr" defTabSz="1244600">
            <a:lnSpc>
              <a:spcPct val="90000"/>
            </a:lnSpc>
            <a:spcBef>
              <a:spcPct val="0"/>
            </a:spcBef>
            <a:spcAft>
              <a:spcPct val="35000"/>
            </a:spcAft>
            <a:buNone/>
          </a:pPr>
          <a:r>
            <a:rPr lang="en-US" altLang="en-US" sz="2400" kern="1200" dirty="0">
              <a:latin typeface="Calibri"/>
              <a:cs typeface="Calibri"/>
            </a:rPr>
            <a:t>Geriatric Emergency Management Programs (GEM)</a:t>
          </a:r>
          <a:endParaRPr lang="en-CA" sz="2400" kern="1200" dirty="0">
            <a:latin typeface="Calibri"/>
            <a:cs typeface="Calibri"/>
          </a:endParaRPr>
        </a:p>
      </dsp:txBody>
      <dsp:txXfrm rot="10800000">
        <a:off x="0" y="3522229"/>
        <a:ext cx="4332195" cy="2113338"/>
      </dsp:txXfrm>
    </dsp:sp>
    <dsp:sp modelId="{3184CCE8-314B-452F-9804-BE66AE8FC9C7}">
      <dsp:nvSpPr>
        <dsp:cNvPr id="0" name=""/>
        <dsp:cNvSpPr/>
      </dsp:nvSpPr>
      <dsp:spPr>
        <a:xfrm rot="5400000">
          <a:off x="5089401" y="2060578"/>
          <a:ext cx="2817783" cy="4332195"/>
        </a:xfrm>
        <a:prstGeom prst="round1Rect">
          <a:avLst/>
        </a:prstGeom>
        <a:solidFill>
          <a:schemeClr val="accent4">
            <a:shade val="80000"/>
            <a:hueOff val="248313"/>
            <a:satOff val="-13215"/>
            <a:lumOff val="283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altLang="en-US" sz="2600" b="1" kern="1200" dirty="0">
              <a:solidFill>
                <a:srgbClr val="000000"/>
              </a:solidFill>
              <a:latin typeface="Calibri"/>
              <a:cs typeface="Calibri"/>
            </a:rPr>
            <a:t>Hospital</a:t>
          </a:r>
        </a:p>
        <a:p>
          <a:pPr marL="0" lvl="0" indent="0" algn="ctr" defTabSz="1155700">
            <a:lnSpc>
              <a:spcPct val="90000"/>
            </a:lnSpc>
            <a:spcBef>
              <a:spcPct val="0"/>
            </a:spcBef>
            <a:spcAft>
              <a:spcPct val="35000"/>
            </a:spcAft>
            <a:buNone/>
          </a:pPr>
          <a:r>
            <a:rPr lang="en-US" altLang="en-US" sz="2400" kern="1200" dirty="0">
              <a:latin typeface="Calibri" panose="020F0502020204030204" pitchFamily="34" charset="0"/>
            </a:rPr>
            <a:t>Geriatric Consultations</a:t>
          </a:r>
          <a:endParaRPr lang="en-US" altLang="en-US" sz="2400" kern="1200" dirty="0">
            <a:latin typeface="Calibri"/>
            <a:cs typeface="Calibri"/>
          </a:endParaRPr>
        </a:p>
        <a:p>
          <a:pPr marL="0" lvl="0" indent="0" algn="ctr" defTabSz="1155700">
            <a:lnSpc>
              <a:spcPct val="90000"/>
            </a:lnSpc>
            <a:spcBef>
              <a:spcPct val="0"/>
            </a:spcBef>
            <a:spcAft>
              <a:spcPct val="35000"/>
            </a:spcAft>
            <a:buNone/>
          </a:pPr>
          <a:r>
            <a:rPr lang="en-US" altLang="en-US" sz="2400" kern="1200" dirty="0" err="1">
              <a:latin typeface="Calibri"/>
              <a:cs typeface="Calibri"/>
            </a:rPr>
            <a:t>Inpt</a:t>
          </a:r>
          <a:r>
            <a:rPr lang="en-US" altLang="en-US" sz="2400" kern="1200" dirty="0">
              <a:latin typeface="Calibri"/>
              <a:cs typeface="Calibri"/>
            </a:rPr>
            <a:t> Geriatric Assessment Units</a:t>
          </a:r>
        </a:p>
        <a:p>
          <a:pPr marL="0" lvl="0" indent="0" algn="ctr" defTabSz="1155700">
            <a:lnSpc>
              <a:spcPct val="90000"/>
            </a:lnSpc>
            <a:spcBef>
              <a:spcPct val="0"/>
            </a:spcBef>
            <a:spcAft>
              <a:spcPct val="35000"/>
            </a:spcAft>
            <a:buNone/>
          </a:pPr>
          <a:r>
            <a:rPr lang="en-US" altLang="en-US" sz="2400" kern="1200" dirty="0" err="1">
              <a:latin typeface="Calibri"/>
              <a:cs typeface="Calibri"/>
            </a:rPr>
            <a:t>Inpt</a:t>
          </a:r>
          <a:r>
            <a:rPr lang="en-US" altLang="en-US" sz="2400" kern="1200" dirty="0">
              <a:latin typeface="Calibri"/>
              <a:cs typeface="Calibri"/>
            </a:rPr>
            <a:t> Geriatric Rehabilitation Program</a:t>
          </a:r>
          <a:endParaRPr lang="en-CA" sz="2400" kern="1200" dirty="0">
            <a:latin typeface="Calibri"/>
            <a:cs typeface="Calibri"/>
          </a:endParaRPr>
        </a:p>
      </dsp:txBody>
      <dsp:txXfrm rot="-5400000">
        <a:off x="4332196" y="3522229"/>
        <a:ext cx="4332195" cy="2113338"/>
      </dsp:txXfrm>
    </dsp:sp>
    <dsp:sp modelId="{6EA28902-8E74-44E2-AC06-3263D2CC4BF8}">
      <dsp:nvSpPr>
        <dsp:cNvPr id="0" name=""/>
        <dsp:cNvSpPr/>
      </dsp:nvSpPr>
      <dsp:spPr>
        <a:xfrm>
          <a:off x="1946451" y="2245203"/>
          <a:ext cx="4771488" cy="1145161"/>
        </a:xfrm>
        <a:prstGeom prst="roundRect">
          <a:avLst/>
        </a:prstGeom>
        <a:solidFill>
          <a:schemeClr val="accent4">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a:t>SPECIALIZED GERIATRIC SERVICES</a:t>
          </a:r>
          <a:endParaRPr lang="en-CA" sz="3200" kern="1200"/>
        </a:p>
      </dsp:txBody>
      <dsp:txXfrm>
        <a:off x="2002353" y="2301105"/>
        <a:ext cx="4659684" cy="103335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82ADE-BB21-4119-AC3D-46826690786D}">
      <dsp:nvSpPr>
        <dsp:cNvPr id="0" name=""/>
        <dsp:cNvSpPr/>
      </dsp:nvSpPr>
      <dsp:spPr>
        <a:xfrm>
          <a:off x="1403" y="1186687"/>
          <a:ext cx="1690624" cy="1690624"/>
        </a:xfrm>
        <a:prstGeom prst="ellipse">
          <a:avLst/>
        </a:prstGeom>
        <a:solidFill>
          <a:srgbClr val="CEE4E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a:solidFill>
                <a:schemeClr val="accent1">
                  <a:lumMod val="50000"/>
                </a:schemeClr>
              </a:solidFill>
            </a:rPr>
            <a:t>Capacity</a:t>
          </a:r>
        </a:p>
      </dsp:txBody>
      <dsp:txXfrm>
        <a:off x="248989" y="1434273"/>
        <a:ext cx="1195452" cy="1195452"/>
      </dsp:txXfrm>
    </dsp:sp>
    <dsp:sp modelId="{E094F6E8-AB0F-4CBC-8532-0C6A12BD5488}">
      <dsp:nvSpPr>
        <dsp:cNvPr id="0" name=""/>
        <dsp:cNvSpPr/>
      </dsp:nvSpPr>
      <dsp:spPr>
        <a:xfrm>
          <a:off x="1829306" y="1541719"/>
          <a:ext cx="980561" cy="980561"/>
        </a:xfrm>
        <a:prstGeom prst="mathPlus">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1959279" y="1916686"/>
        <a:ext cx="720615" cy="230627"/>
      </dsp:txXfrm>
    </dsp:sp>
    <dsp:sp modelId="{B9FB7221-9452-4E1E-A14F-5FCC80243B52}">
      <dsp:nvSpPr>
        <dsp:cNvPr id="0" name=""/>
        <dsp:cNvSpPr/>
      </dsp:nvSpPr>
      <dsp:spPr>
        <a:xfrm>
          <a:off x="2947147" y="1186687"/>
          <a:ext cx="1981529" cy="1690624"/>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accent1">
                  <a:lumMod val="50000"/>
                </a:schemeClr>
              </a:solidFill>
            </a:rPr>
            <a:t>Opportunity</a:t>
          </a:r>
        </a:p>
      </dsp:txBody>
      <dsp:txXfrm>
        <a:off x="3237335" y="1434273"/>
        <a:ext cx="1401153" cy="1195452"/>
      </dsp:txXfrm>
    </dsp:sp>
    <dsp:sp modelId="{9154B9E9-B493-40C2-80B0-63CC8BC85641}">
      <dsp:nvSpPr>
        <dsp:cNvPr id="0" name=""/>
        <dsp:cNvSpPr/>
      </dsp:nvSpPr>
      <dsp:spPr>
        <a:xfrm>
          <a:off x="5065955" y="1541719"/>
          <a:ext cx="980561" cy="980561"/>
        </a:xfrm>
        <a:prstGeom prst="mathPlus">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5195928" y="1916686"/>
        <a:ext cx="720615" cy="230627"/>
      </dsp:txXfrm>
    </dsp:sp>
    <dsp:sp modelId="{CA1E9322-B609-4794-BC50-855DF7EB7699}">
      <dsp:nvSpPr>
        <dsp:cNvPr id="0" name=""/>
        <dsp:cNvSpPr/>
      </dsp:nvSpPr>
      <dsp:spPr>
        <a:xfrm>
          <a:off x="6183796" y="1186687"/>
          <a:ext cx="1690624" cy="1690624"/>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b="1" kern="1200">
              <a:solidFill>
                <a:schemeClr val="accent1">
                  <a:lumMod val="50000"/>
                </a:schemeClr>
              </a:solidFill>
            </a:rPr>
            <a:t>Motivation</a:t>
          </a:r>
        </a:p>
      </dsp:txBody>
      <dsp:txXfrm>
        <a:off x="6431382" y="1434273"/>
        <a:ext cx="1195452" cy="1195452"/>
      </dsp:txXfrm>
    </dsp:sp>
    <dsp:sp modelId="{CD9B1B4F-7ED4-4079-8DD3-595B91ECD404}">
      <dsp:nvSpPr>
        <dsp:cNvPr id="0" name=""/>
        <dsp:cNvSpPr/>
      </dsp:nvSpPr>
      <dsp:spPr>
        <a:xfrm>
          <a:off x="8011698" y="1541719"/>
          <a:ext cx="980561" cy="980561"/>
        </a:xfrm>
        <a:prstGeom prst="mathEqual">
          <a:avLst/>
        </a:prstGeom>
        <a:solidFill>
          <a:schemeClr val="bg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8141671" y="1743715"/>
        <a:ext cx="720615" cy="576569"/>
      </dsp:txXfrm>
    </dsp:sp>
    <dsp:sp modelId="{6053CC6E-A9D2-4E4A-93A3-5DEC0CA2C76B}">
      <dsp:nvSpPr>
        <dsp:cNvPr id="0" name=""/>
        <dsp:cNvSpPr/>
      </dsp:nvSpPr>
      <dsp:spPr>
        <a:xfrm>
          <a:off x="9129539" y="1186687"/>
          <a:ext cx="2110608" cy="1690624"/>
        </a:xfrm>
        <a:prstGeom prst="ellipse">
          <a:avLst/>
        </a:prstGeom>
        <a:solidFill>
          <a:srgbClr val="004F7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err="1">
              <a:solidFill>
                <a:srgbClr val="FF0000"/>
              </a:solidFill>
            </a:rPr>
            <a:t>Behaviour</a:t>
          </a:r>
          <a:endParaRPr lang="en-US" sz="1700" b="1" kern="1200">
            <a:solidFill>
              <a:srgbClr val="FF0000"/>
            </a:solidFill>
          </a:endParaRPr>
        </a:p>
      </dsp:txBody>
      <dsp:txXfrm>
        <a:off x="9438630" y="1434273"/>
        <a:ext cx="1492426" cy="119545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DD2DE7-E237-BB4B-88CB-1B2C7CE73FA1}">
      <dsp:nvSpPr>
        <dsp:cNvPr id="0" name=""/>
        <dsp:cNvSpPr/>
      </dsp:nvSpPr>
      <dsp:spPr>
        <a:xfrm>
          <a:off x="2844357" y="0"/>
          <a:ext cx="4961333" cy="4961333"/>
        </a:xfrm>
        <a:prstGeom prst="quadArrow">
          <a:avLst>
            <a:gd name="adj1" fmla="val 2000"/>
            <a:gd name="adj2" fmla="val 4000"/>
            <a:gd name="adj3" fmla="val 5000"/>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FFED2176-2942-5B45-A51D-751845049BBB}">
      <dsp:nvSpPr>
        <dsp:cNvPr id="0" name=""/>
        <dsp:cNvSpPr/>
      </dsp:nvSpPr>
      <dsp:spPr>
        <a:xfrm>
          <a:off x="3166844" y="322486"/>
          <a:ext cx="1984533" cy="1984533"/>
        </a:xfrm>
        <a:prstGeom prst="roundRect">
          <a:avLst/>
        </a:prstGeom>
        <a:solidFill>
          <a:schemeClr val="accent1">
            <a:hueOff val="0"/>
            <a:satOff val="0"/>
            <a:lumOff val="0"/>
            <a:alphaOff val="0"/>
          </a:schemeClr>
        </a:solidFill>
        <a:ln>
          <a:solidFill>
            <a:srgbClr val="FF0000"/>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altLang="en-US" sz="2900" b="1" kern="1200">
              <a:latin typeface="Calibri" panose="020F0502020204030204" pitchFamily="34" charset="0"/>
            </a:rPr>
            <a:t>Improves diagnostic accuracy</a:t>
          </a:r>
          <a:endParaRPr lang="en-US" sz="2900" kern="1200"/>
        </a:p>
      </dsp:txBody>
      <dsp:txXfrm>
        <a:off x="3263721" y="419363"/>
        <a:ext cx="1790779" cy="1790779"/>
      </dsp:txXfrm>
    </dsp:sp>
    <dsp:sp modelId="{6B6E6369-87B0-934A-A954-80A5E0F63BA9}">
      <dsp:nvSpPr>
        <dsp:cNvPr id="0" name=""/>
        <dsp:cNvSpPr/>
      </dsp:nvSpPr>
      <dsp:spPr>
        <a:xfrm>
          <a:off x="5498670" y="322486"/>
          <a:ext cx="1984533" cy="1984533"/>
        </a:xfrm>
        <a:prstGeom prst="roundRect">
          <a:avLst/>
        </a:prstGeom>
        <a:solidFill>
          <a:schemeClr val="accent1">
            <a:hueOff val="0"/>
            <a:satOff val="0"/>
            <a:lumOff val="0"/>
            <a:alphaOff val="0"/>
          </a:schemeClr>
        </a:solidFill>
        <a:ln>
          <a:solidFill>
            <a:srgbClr val="FF0000"/>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altLang="en-US" sz="2900" b="1" kern="1200">
              <a:latin typeface="Calibri" panose="020F0502020204030204" pitchFamily="34" charset="0"/>
            </a:rPr>
            <a:t>Optimizes care plans</a:t>
          </a:r>
        </a:p>
      </dsp:txBody>
      <dsp:txXfrm>
        <a:off x="5595547" y="419363"/>
        <a:ext cx="1790779" cy="1790779"/>
      </dsp:txXfrm>
    </dsp:sp>
    <dsp:sp modelId="{A97F9E86-169A-0D40-9693-80339CB457C9}">
      <dsp:nvSpPr>
        <dsp:cNvPr id="0" name=""/>
        <dsp:cNvSpPr/>
      </dsp:nvSpPr>
      <dsp:spPr>
        <a:xfrm>
          <a:off x="3166844" y="2654313"/>
          <a:ext cx="1984533" cy="1984533"/>
        </a:xfrm>
        <a:prstGeom prst="roundRect">
          <a:avLst/>
        </a:prstGeom>
        <a:solidFill>
          <a:schemeClr val="accent1">
            <a:hueOff val="0"/>
            <a:satOff val="0"/>
            <a:lumOff val="0"/>
            <a:alphaOff val="0"/>
          </a:schemeClr>
        </a:solidFill>
        <a:ln>
          <a:solidFill>
            <a:srgbClr val="FF0000"/>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altLang="en-US" sz="2900" b="1" kern="1200">
              <a:latin typeface="Calibri" panose="020F0502020204030204" pitchFamily="34" charset="0"/>
            </a:rPr>
            <a:t>Improves patient outcomes</a:t>
          </a:r>
        </a:p>
      </dsp:txBody>
      <dsp:txXfrm>
        <a:off x="3263721" y="2751190"/>
        <a:ext cx="1790779" cy="1790779"/>
      </dsp:txXfrm>
    </dsp:sp>
    <dsp:sp modelId="{F833449F-CC97-6F45-AA96-8FECB89824EA}">
      <dsp:nvSpPr>
        <dsp:cNvPr id="0" name=""/>
        <dsp:cNvSpPr/>
      </dsp:nvSpPr>
      <dsp:spPr>
        <a:xfrm>
          <a:off x="5498670" y="2654313"/>
          <a:ext cx="1984533" cy="1984533"/>
        </a:xfrm>
        <a:prstGeom prst="roundRect">
          <a:avLst/>
        </a:prstGeom>
        <a:solidFill>
          <a:schemeClr val="accent1">
            <a:hueOff val="0"/>
            <a:satOff val="0"/>
            <a:lumOff val="0"/>
            <a:alphaOff val="0"/>
          </a:schemeClr>
        </a:solidFill>
        <a:ln>
          <a:solidFill>
            <a:srgbClr val="FF0000"/>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altLang="en-US" sz="2900" b="1" kern="1200">
              <a:latin typeface="Calibri" panose="020F0502020204030204" pitchFamily="34" charset="0"/>
            </a:rPr>
            <a:t>Improves system outcomes</a:t>
          </a:r>
        </a:p>
      </dsp:txBody>
      <dsp:txXfrm>
        <a:off x="5595547" y="2751190"/>
        <a:ext cx="1790779" cy="17907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935A2-6F22-204B-81CC-91A5935F5D98}">
      <dsp:nvSpPr>
        <dsp:cNvPr id="0" name=""/>
        <dsp:cNvSpPr/>
      </dsp:nvSpPr>
      <dsp:spPr>
        <a:xfrm>
          <a:off x="0" y="12576"/>
          <a:ext cx="4989919" cy="486720"/>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CA" sz="2000" b="1" kern="1200">
              <a:latin typeface="Helios Extended" panose="020B0604020202020204" charset="0"/>
              <a:cs typeface="Helios Extended" panose="020B0604020202020204" charset="0"/>
            </a:rPr>
            <a:t>Living in their homes</a:t>
          </a:r>
          <a:endParaRPr lang="en-US" sz="2000" b="1" kern="1200">
            <a:latin typeface="Helios Extended" panose="020B0604020202020204" charset="0"/>
            <a:cs typeface="Helios Extended" panose="020B0604020202020204" charset="0"/>
          </a:endParaRPr>
        </a:p>
      </dsp:txBody>
      <dsp:txXfrm>
        <a:off x="23760" y="36336"/>
        <a:ext cx="4942399" cy="439200"/>
      </dsp:txXfrm>
    </dsp:sp>
    <dsp:sp modelId="{23B4E317-6153-FB43-8C9D-436B37869ABD}">
      <dsp:nvSpPr>
        <dsp:cNvPr id="0" name=""/>
        <dsp:cNvSpPr/>
      </dsp:nvSpPr>
      <dsp:spPr>
        <a:xfrm>
          <a:off x="0" y="499296"/>
          <a:ext cx="4989919"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43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CA" sz="2000" kern="1200"/>
            <a:t>90% still live in their homes</a:t>
          </a:r>
          <a:endParaRPr lang="en-US" sz="2000" kern="1200"/>
        </a:p>
      </dsp:txBody>
      <dsp:txXfrm>
        <a:off x="0" y="499296"/>
        <a:ext cx="4989919" cy="430560"/>
      </dsp:txXfrm>
    </dsp:sp>
    <dsp:sp modelId="{4B4F09B8-6486-C24D-96BE-D6EF73130C37}">
      <dsp:nvSpPr>
        <dsp:cNvPr id="0" name=""/>
        <dsp:cNvSpPr/>
      </dsp:nvSpPr>
      <dsp:spPr>
        <a:xfrm>
          <a:off x="0" y="929856"/>
          <a:ext cx="4989919" cy="486720"/>
        </a:xfrm>
        <a:prstGeom prst="roundRect">
          <a:avLst/>
        </a:prstGeom>
        <a:solidFill>
          <a:schemeClr val="accent1">
            <a:shade val="50000"/>
            <a:hueOff val="125772"/>
            <a:satOff val="-9510"/>
            <a:lumOff val="237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CA" sz="2000" b="1" kern="1200">
              <a:latin typeface="Helios Extended" panose="020B0604020202020204" charset="0"/>
              <a:cs typeface="Helios Extended" panose="020B0604020202020204" charset="0"/>
            </a:rPr>
            <a:t>Reported functional limitations</a:t>
          </a:r>
          <a:endParaRPr lang="en-US" sz="2000" b="1" kern="1200">
            <a:latin typeface="Helios Extended" panose="020B0604020202020204" charset="0"/>
            <a:cs typeface="Helios Extended" panose="020B0604020202020204" charset="0"/>
          </a:endParaRPr>
        </a:p>
      </dsp:txBody>
      <dsp:txXfrm>
        <a:off x="23760" y="953616"/>
        <a:ext cx="4942399" cy="439200"/>
      </dsp:txXfrm>
    </dsp:sp>
    <dsp:sp modelId="{BFEB92BB-1E62-7F4C-ACFC-B6B4BCA43E67}">
      <dsp:nvSpPr>
        <dsp:cNvPr id="0" name=""/>
        <dsp:cNvSpPr/>
      </dsp:nvSpPr>
      <dsp:spPr>
        <a:xfrm>
          <a:off x="0" y="1416576"/>
          <a:ext cx="4989919" cy="699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43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CA" sz="2000" kern="1200">
              <a:latin typeface="Helios Extended" panose="020B0604020202020204" charset="0"/>
              <a:cs typeface="Helios Extended" panose="020B0604020202020204" charset="0"/>
            </a:rPr>
            <a:t>57% of 85+</a:t>
          </a:r>
          <a:endParaRPr lang="en-US" sz="2000" kern="1200">
            <a:latin typeface="Helios Extended" panose="020B0604020202020204" charset="0"/>
            <a:cs typeface="Helios Extended" panose="020B0604020202020204" charset="0"/>
          </a:endParaRPr>
        </a:p>
        <a:p>
          <a:pPr marL="228600" lvl="1" indent="-228600" algn="l" defTabSz="889000">
            <a:lnSpc>
              <a:spcPct val="90000"/>
            </a:lnSpc>
            <a:spcBef>
              <a:spcPct val="0"/>
            </a:spcBef>
            <a:spcAft>
              <a:spcPct val="20000"/>
            </a:spcAft>
            <a:buChar char="•"/>
          </a:pPr>
          <a:r>
            <a:rPr lang="en-CA" sz="2000" kern="1200">
              <a:latin typeface="Helios Extended" panose="020B0604020202020204" charset="0"/>
              <a:cs typeface="Helios Extended" panose="020B0604020202020204" charset="0"/>
            </a:rPr>
            <a:t>12% of 65-74</a:t>
          </a:r>
          <a:endParaRPr lang="en-US" sz="2000" kern="1200">
            <a:latin typeface="Helios Extended" panose="020B0604020202020204" charset="0"/>
            <a:cs typeface="Helios Extended" panose="020B0604020202020204" charset="0"/>
          </a:endParaRPr>
        </a:p>
      </dsp:txBody>
      <dsp:txXfrm>
        <a:off x="0" y="1416576"/>
        <a:ext cx="4989919" cy="699660"/>
      </dsp:txXfrm>
    </dsp:sp>
    <dsp:sp modelId="{01654919-E3A1-BD42-AE40-96AEE9C81A52}">
      <dsp:nvSpPr>
        <dsp:cNvPr id="0" name=""/>
        <dsp:cNvSpPr/>
      </dsp:nvSpPr>
      <dsp:spPr>
        <a:xfrm>
          <a:off x="0" y="2116236"/>
          <a:ext cx="4989919" cy="486720"/>
        </a:xfrm>
        <a:prstGeom prst="roundRect">
          <a:avLst/>
        </a:prstGeom>
        <a:solidFill>
          <a:schemeClr val="accent1">
            <a:shade val="50000"/>
            <a:hueOff val="251545"/>
            <a:satOff val="-19020"/>
            <a:lumOff val="475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CA" sz="2000" b="1" kern="1200">
              <a:latin typeface="Helios Extended" panose="020B0604020202020204" charset="0"/>
              <a:cs typeface="Helios Extended" panose="020B0604020202020204" charset="0"/>
            </a:rPr>
            <a:t>Receiving home care</a:t>
          </a:r>
          <a:endParaRPr lang="en-US" sz="2000" b="1" kern="1200">
            <a:latin typeface="Helios Extended" panose="020B0604020202020204" charset="0"/>
            <a:cs typeface="Helios Extended" panose="020B0604020202020204" charset="0"/>
          </a:endParaRPr>
        </a:p>
      </dsp:txBody>
      <dsp:txXfrm>
        <a:off x="23760" y="2139996"/>
        <a:ext cx="4942399" cy="439200"/>
      </dsp:txXfrm>
    </dsp:sp>
    <dsp:sp modelId="{98EB8FB2-827C-6749-A865-1EF81210B259}">
      <dsp:nvSpPr>
        <dsp:cNvPr id="0" name=""/>
        <dsp:cNvSpPr/>
      </dsp:nvSpPr>
      <dsp:spPr>
        <a:xfrm>
          <a:off x="0" y="2602956"/>
          <a:ext cx="4989919" cy="96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43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CA" sz="2000" kern="1200">
              <a:latin typeface="Helios Extended" panose="020B0604020202020204" charset="0"/>
              <a:cs typeface="Helios Extended" panose="020B0604020202020204" charset="0"/>
            </a:rPr>
            <a:t>30% of 75+</a:t>
          </a:r>
          <a:endParaRPr lang="en-US" sz="2000" kern="1200">
            <a:latin typeface="Helios Extended" panose="020B0604020202020204" charset="0"/>
            <a:cs typeface="Helios Extended" panose="020B0604020202020204" charset="0"/>
          </a:endParaRPr>
        </a:p>
        <a:p>
          <a:pPr marL="228600" lvl="1" indent="-228600" algn="l" defTabSz="889000">
            <a:lnSpc>
              <a:spcPct val="90000"/>
            </a:lnSpc>
            <a:spcBef>
              <a:spcPct val="0"/>
            </a:spcBef>
            <a:spcAft>
              <a:spcPct val="20000"/>
            </a:spcAft>
            <a:buChar char="•"/>
          </a:pPr>
          <a:r>
            <a:rPr lang="en-CA" sz="2000" kern="1200">
              <a:latin typeface="Helios Extended" panose="020B0604020202020204" charset="0"/>
              <a:cs typeface="Helios Extended" panose="020B0604020202020204" charset="0"/>
            </a:rPr>
            <a:t>50% of 85+ (home care or support from caregivers)</a:t>
          </a:r>
          <a:endParaRPr lang="en-US" sz="2000" kern="1200">
            <a:latin typeface="Helios Extended" panose="020B0604020202020204" charset="0"/>
            <a:cs typeface="Helios Extended" panose="020B0604020202020204" charset="0"/>
          </a:endParaRPr>
        </a:p>
      </dsp:txBody>
      <dsp:txXfrm>
        <a:off x="0" y="2602956"/>
        <a:ext cx="4989919" cy="968760"/>
      </dsp:txXfrm>
    </dsp:sp>
    <dsp:sp modelId="{82E8EBC7-C5AB-A849-BDAB-BB36B02F0B81}">
      <dsp:nvSpPr>
        <dsp:cNvPr id="0" name=""/>
        <dsp:cNvSpPr/>
      </dsp:nvSpPr>
      <dsp:spPr>
        <a:xfrm>
          <a:off x="0" y="3571717"/>
          <a:ext cx="4989919" cy="486720"/>
        </a:xfrm>
        <a:prstGeom prst="roundRect">
          <a:avLst/>
        </a:prstGeom>
        <a:solidFill>
          <a:schemeClr val="accent1">
            <a:shade val="50000"/>
            <a:hueOff val="125772"/>
            <a:satOff val="-9510"/>
            <a:lumOff val="237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CA" sz="2000" b="1" kern="1200">
              <a:latin typeface="Helios Extended" panose="020B0604020202020204" charset="0"/>
              <a:cs typeface="Helios Extended" panose="020B0604020202020204" charset="0"/>
            </a:rPr>
            <a:t>Residential mobility</a:t>
          </a:r>
          <a:endParaRPr lang="en-US" sz="2000" b="1" kern="1200">
            <a:latin typeface="Helios Extended" panose="020B0604020202020204" charset="0"/>
            <a:cs typeface="Helios Extended" panose="020B0604020202020204" charset="0"/>
          </a:endParaRPr>
        </a:p>
      </dsp:txBody>
      <dsp:txXfrm>
        <a:off x="23760" y="3595477"/>
        <a:ext cx="4942399" cy="439200"/>
      </dsp:txXfrm>
    </dsp:sp>
    <dsp:sp modelId="{27924FDB-C2B8-1845-94C7-23F0E2F4801B}">
      <dsp:nvSpPr>
        <dsp:cNvPr id="0" name=""/>
        <dsp:cNvSpPr/>
      </dsp:nvSpPr>
      <dsp:spPr>
        <a:xfrm>
          <a:off x="0" y="4058436"/>
          <a:ext cx="4989919" cy="104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430"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CA" sz="2000" kern="1200">
              <a:latin typeface="Helios Extended" panose="020B0604020202020204" charset="0"/>
              <a:cs typeface="Helios Extended" panose="020B0604020202020204" charset="0"/>
            </a:rPr>
            <a:t>70% not moved in past five years</a:t>
          </a:r>
          <a:endParaRPr lang="en-US" sz="2000" kern="1200">
            <a:latin typeface="Helios Extended" panose="020B0604020202020204" charset="0"/>
            <a:cs typeface="Helios Extended" panose="020B0604020202020204" charset="0"/>
          </a:endParaRPr>
        </a:p>
        <a:p>
          <a:pPr marL="228600" lvl="1" indent="-228600" algn="l" defTabSz="889000">
            <a:lnSpc>
              <a:spcPct val="90000"/>
            </a:lnSpc>
            <a:spcBef>
              <a:spcPct val="0"/>
            </a:spcBef>
            <a:spcAft>
              <a:spcPct val="20000"/>
            </a:spcAft>
            <a:buChar char="•"/>
          </a:pPr>
          <a:r>
            <a:rPr lang="en-CA" sz="2000" kern="1200">
              <a:latin typeface="Helios Extended" panose="020B0604020202020204" charset="0"/>
              <a:cs typeface="Helios Extended" panose="020B0604020202020204" charset="0"/>
            </a:rPr>
            <a:t>Decreases with age</a:t>
          </a:r>
          <a:endParaRPr lang="en-US" sz="2000" kern="1200">
            <a:latin typeface="Helios Extended" panose="020B0604020202020204" charset="0"/>
            <a:cs typeface="Helios Extended" panose="020B0604020202020204" charset="0"/>
          </a:endParaRPr>
        </a:p>
        <a:p>
          <a:pPr marL="228600" lvl="1" indent="-228600" algn="l" defTabSz="889000">
            <a:lnSpc>
              <a:spcPct val="90000"/>
            </a:lnSpc>
            <a:spcBef>
              <a:spcPct val="0"/>
            </a:spcBef>
            <a:spcAft>
              <a:spcPct val="20000"/>
            </a:spcAft>
            <a:buChar char="•"/>
          </a:pPr>
          <a:r>
            <a:rPr lang="en-CA" sz="2000" kern="1200">
              <a:latin typeface="Helios Extended" panose="020B0604020202020204" charset="0"/>
              <a:cs typeface="Helios Extended" panose="020B0604020202020204" charset="0"/>
            </a:rPr>
            <a:t>85% less likely to move than 65</a:t>
          </a:r>
          <a:endParaRPr lang="en-US" sz="2000" kern="1200">
            <a:latin typeface="Helios Extended" panose="020B0604020202020204" charset="0"/>
            <a:cs typeface="Helios Extended" panose="020B0604020202020204" charset="0"/>
          </a:endParaRPr>
        </a:p>
      </dsp:txBody>
      <dsp:txXfrm>
        <a:off x="0" y="4058436"/>
        <a:ext cx="4989919" cy="10494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099C17-4579-1B47-8721-FB679DFC4C78}">
      <dsp:nvSpPr>
        <dsp:cNvPr id="0" name=""/>
        <dsp:cNvSpPr/>
      </dsp:nvSpPr>
      <dsp:spPr>
        <a:xfrm>
          <a:off x="566856" y="2932"/>
          <a:ext cx="2931839" cy="1759103"/>
        </a:xfrm>
        <a:prstGeom prst="rect">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Home Mobility </a:t>
          </a:r>
        </a:p>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and Safety</a:t>
          </a:r>
        </a:p>
      </dsp:txBody>
      <dsp:txXfrm>
        <a:off x="566856" y="2932"/>
        <a:ext cx="2931839" cy="1759103"/>
      </dsp:txXfrm>
    </dsp:sp>
    <dsp:sp modelId="{62B04639-FCB9-5B48-B109-BB4CDC8D34C1}">
      <dsp:nvSpPr>
        <dsp:cNvPr id="0" name=""/>
        <dsp:cNvSpPr/>
      </dsp:nvSpPr>
      <dsp:spPr>
        <a:xfrm>
          <a:off x="3791880" y="2932"/>
          <a:ext cx="2931839" cy="1759103"/>
        </a:xfrm>
        <a:prstGeom prst="rect">
          <a:avLst/>
        </a:prstGeom>
        <a:solidFill>
          <a:schemeClr val="accent1">
            <a:shade val="50000"/>
            <a:hueOff val="83848"/>
            <a:satOff val="-6340"/>
            <a:lumOff val="1584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Personal Health</a:t>
          </a:r>
        </a:p>
      </dsp:txBody>
      <dsp:txXfrm>
        <a:off x="3791880" y="2932"/>
        <a:ext cx="2931839" cy="1759103"/>
      </dsp:txXfrm>
    </dsp:sp>
    <dsp:sp modelId="{38BE73C2-283A-D946-B27D-D313D3B47250}">
      <dsp:nvSpPr>
        <dsp:cNvPr id="0" name=""/>
        <dsp:cNvSpPr/>
      </dsp:nvSpPr>
      <dsp:spPr>
        <a:xfrm>
          <a:off x="7016903" y="2932"/>
          <a:ext cx="2931839" cy="1759103"/>
        </a:xfrm>
        <a:prstGeom prst="rect">
          <a:avLst/>
        </a:prstGeom>
        <a:solidFill>
          <a:schemeClr val="accent1">
            <a:shade val="50000"/>
            <a:hueOff val="167697"/>
            <a:satOff val="-12680"/>
            <a:lumOff val="3168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Access to</a:t>
          </a:r>
        </a:p>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Community</a:t>
          </a:r>
        </a:p>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Services</a:t>
          </a:r>
        </a:p>
      </dsp:txBody>
      <dsp:txXfrm>
        <a:off x="7016903" y="2932"/>
        <a:ext cx="2931839" cy="1759103"/>
      </dsp:txXfrm>
    </dsp:sp>
    <dsp:sp modelId="{AA26C951-C778-EB45-AD23-17134D214E78}">
      <dsp:nvSpPr>
        <dsp:cNvPr id="0" name=""/>
        <dsp:cNvSpPr/>
      </dsp:nvSpPr>
      <dsp:spPr>
        <a:xfrm>
          <a:off x="566856" y="2055219"/>
          <a:ext cx="2931839" cy="1759103"/>
        </a:xfrm>
        <a:prstGeom prst="rect">
          <a:avLst/>
        </a:prstGeom>
        <a:solidFill>
          <a:schemeClr val="accent1">
            <a:shade val="50000"/>
            <a:hueOff val="251545"/>
            <a:satOff val="-19020"/>
            <a:lumOff val="4752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Home Improvement</a:t>
          </a:r>
        </a:p>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and Maintenance</a:t>
          </a:r>
        </a:p>
      </dsp:txBody>
      <dsp:txXfrm>
        <a:off x="566856" y="2055219"/>
        <a:ext cx="2931839" cy="1759103"/>
      </dsp:txXfrm>
    </dsp:sp>
    <dsp:sp modelId="{4C9F1C7C-5867-5D4E-8598-67A5CAE91FC1}">
      <dsp:nvSpPr>
        <dsp:cNvPr id="0" name=""/>
        <dsp:cNvSpPr/>
      </dsp:nvSpPr>
      <dsp:spPr>
        <a:xfrm>
          <a:off x="3791880" y="2055219"/>
          <a:ext cx="2931839" cy="1759103"/>
        </a:xfrm>
        <a:prstGeom prst="rect">
          <a:avLst/>
        </a:prstGeom>
        <a:solidFill>
          <a:schemeClr val="accent1">
            <a:shade val="50000"/>
            <a:hueOff val="167697"/>
            <a:satOff val="-12680"/>
            <a:lumOff val="3168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General Home</a:t>
          </a:r>
        </a:p>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Safety</a:t>
          </a:r>
        </a:p>
      </dsp:txBody>
      <dsp:txXfrm>
        <a:off x="3791880" y="2055219"/>
        <a:ext cx="2931839" cy="1759103"/>
      </dsp:txXfrm>
    </dsp:sp>
    <dsp:sp modelId="{98B26863-0D5B-8349-96C4-21DF028F4DE3}">
      <dsp:nvSpPr>
        <dsp:cNvPr id="0" name=""/>
        <dsp:cNvSpPr/>
      </dsp:nvSpPr>
      <dsp:spPr>
        <a:xfrm>
          <a:off x="7016903" y="2055219"/>
          <a:ext cx="2931839" cy="1759103"/>
        </a:xfrm>
        <a:prstGeom prst="rect">
          <a:avLst/>
        </a:prstGeom>
        <a:solidFill>
          <a:schemeClr val="accent1">
            <a:shade val="50000"/>
            <a:hueOff val="83848"/>
            <a:satOff val="-6340"/>
            <a:lumOff val="1584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Helios Extended" panose="020B0604020202020204" charset="0"/>
              <a:cs typeface="Helios Extended" panose="020B0604020202020204" charset="0"/>
            </a:rPr>
            <a:t>Bathroom Safety</a:t>
          </a:r>
        </a:p>
      </dsp:txBody>
      <dsp:txXfrm>
        <a:off x="7016903" y="2055219"/>
        <a:ext cx="2931839" cy="17591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DDE36-005E-4900-B1C2-45538174DBDB}">
      <dsp:nvSpPr>
        <dsp:cNvPr id="0" name=""/>
        <dsp:cNvSpPr/>
      </dsp:nvSpPr>
      <dsp:spPr>
        <a:xfrm>
          <a:off x="0" y="598846"/>
          <a:ext cx="3181349" cy="19088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latin typeface="Helios Extended" panose="020B0604020202020204"/>
            </a:rPr>
            <a:t>Prevent</a:t>
          </a:r>
          <a:r>
            <a:rPr lang="en-US" sz="3600" kern="1200">
              <a:latin typeface="Helios Extended" panose="020B0604020202020204"/>
            </a:rPr>
            <a:t> adverse outcomes</a:t>
          </a:r>
          <a:endParaRPr lang="en-CA" sz="3600" kern="1200"/>
        </a:p>
      </dsp:txBody>
      <dsp:txXfrm>
        <a:off x="0" y="598846"/>
        <a:ext cx="3181349" cy="1908810"/>
      </dsp:txXfrm>
    </dsp:sp>
    <dsp:sp modelId="{629E8E8A-37AC-4A8A-97E8-BDF909EF47B7}">
      <dsp:nvSpPr>
        <dsp:cNvPr id="0" name=""/>
        <dsp:cNvSpPr/>
      </dsp:nvSpPr>
      <dsp:spPr>
        <a:xfrm>
          <a:off x="3499485" y="598846"/>
          <a:ext cx="3181349" cy="19088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latin typeface="Helios Extended" panose="020B0604020202020204"/>
            </a:rPr>
            <a:t>Understand</a:t>
          </a:r>
          <a:r>
            <a:rPr lang="en-US" sz="3600" kern="1200">
              <a:latin typeface="Helios Extended" panose="020B0604020202020204"/>
            </a:rPr>
            <a:t> restorative potential</a:t>
          </a:r>
          <a:endParaRPr lang="en-CA" sz="3600" kern="1200"/>
        </a:p>
      </dsp:txBody>
      <dsp:txXfrm>
        <a:off x="3499485" y="598846"/>
        <a:ext cx="3181349" cy="1908810"/>
      </dsp:txXfrm>
    </dsp:sp>
    <dsp:sp modelId="{7061ACD7-1A8E-4D66-B74B-7181902E755E}">
      <dsp:nvSpPr>
        <dsp:cNvPr id="0" name=""/>
        <dsp:cNvSpPr/>
      </dsp:nvSpPr>
      <dsp:spPr>
        <a:xfrm>
          <a:off x="6998970" y="598846"/>
          <a:ext cx="3181349" cy="19088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latin typeface="Helios Extended" panose="020B0604020202020204"/>
            </a:rPr>
            <a:t>Determine</a:t>
          </a:r>
          <a:r>
            <a:rPr lang="en-US" sz="3600" kern="1200">
              <a:latin typeface="Helios Extended" panose="020B0604020202020204"/>
            </a:rPr>
            <a:t> causality </a:t>
          </a:r>
          <a:endParaRPr lang="en-CA" sz="3600" kern="1200"/>
        </a:p>
      </dsp:txBody>
      <dsp:txXfrm>
        <a:off x="6998970" y="598846"/>
        <a:ext cx="3181349" cy="1908810"/>
      </dsp:txXfrm>
    </dsp:sp>
    <dsp:sp modelId="{17C78E8C-1377-445A-8AF8-62442648678C}">
      <dsp:nvSpPr>
        <dsp:cNvPr id="0" name=""/>
        <dsp:cNvSpPr/>
      </dsp:nvSpPr>
      <dsp:spPr>
        <a:xfrm>
          <a:off x="1749742" y="2825791"/>
          <a:ext cx="3181349" cy="19088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latin typeface="Helios Extended" panose="020B0604020202020204"/>
            </a:rPr>
            <a:t>Inform</a:t>
          </a:r>
          <a:r>
            <a:rPr lang="en-US" sz="3600" kern="1200">
              <a:latin typeface="Helios Extended" panose="020B0604020202020204"/>
            </a:rPr>
            <a:t> goals of care </a:t>
          </a:r>
          <a:endParaRPr lang="en-CA" sz="3600" kern="1200"/>
        </a:p>
      </dsp:txBody>
      <dsp:txXfrm>
        <a:off x="1749742" y="2825791"/>
        <a:ext cx="3181349" cy="1908810"/>
      </dsp:txXfrm>
    </dsp:sp>
    <dsp:sp modelId="{F3B4669F-9510-4241-9129-84C33D80B472}">
      <dsp:nvSpPr>
        <dsp:cNvPr id="0" name=""/>
        <dsp:cNvSpPr/>
      </dsp:nvSpPr>
      <dsp:spPr>
        <a:xfrm>
          <a:off x="5249227" y="2825791"/>
          <a:ext cx="3181349" cy="19088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latin typeface="Helios Extended" panose="020B0604020202020204"/>
            </a:rPr>
            <a:t>NOT</a:t>
          </a:r>
          <a:r>
            <a:rPr lang="en-US" sz="3600" kern="1200">
              <a:latin typeface="Helios Extended" panose="020B0604020202020204"/>
            </a:rPr>
            <a:t> to be used to allocate services</a:t>
          </a:r>
          <a:endParaRPr lang="en-CA" sz="3600" kern="1200"/>
        </a:p>
      </dsp:txBody>
      <dsp:txXfrm>
        <a:off x="5249227" y="2825791"/>
        <a:ext cx="3181349" cy="19088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82E2A-524F-5F4C-BCCA-1FE202C9AD0A}">
      <dsp:nvSpPr>
        <dsp:cNvPr id="0" name=""/>
        <dsp:cNvSpPr/>
      </dsp:nvSpPr>
      <dsp:spPr>
        <a:xfrm rot="5400000">
          <a:off x="7092632" y="-3015325"/>
          <a:ext cx="821769" cy="7062133"/>
        </a:xfrm>
        <a:prstGeom prst="round2SameRect">
          <a:avLst/>
        </a:prstGeom>
        <a:solidFill>
          <a:srgbClr val="E9EFF2">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Screen those at risk</a:t>
          </a:r>
        </a:p>
        <a:p>
          <a:pPr marL="228600" lvl="1" indent="-228600" algn="l" defTabSz="933450">
            <a:lnSpc>
              <a:spcPct val="90000"/>
            </a:lnSpc>
            <a:spcBef>
              <a:spcPct val="0"/>
            </a:spcBef>
            <a:spcAft>
              <a:spcPct val="15000"/>
            </a:spcAft>
            <a:buChar char="•"/>
          </a:pPr>
          <a:r>
            <a:rPr lang="en-US" sz="2100" kern="1200"/>
            <a:t>Identify concerns</a:t>
          </a:r>
        </a:p>
      </dsp:txBody>
      <dsp:txXfrm rot="-5400000">
        <a:off x="3972451" y="144971"/>
        <a:ext cx="7022018" cy="741539"/>
      </dsp:txXfrm>
    </dsp:sp>
    <dsp:sp modelId="{E32F829F-8F36-A64F-8269-9A6E5DAC1680}">
      <dsp:nvSpPr>
        <dsp:cNvPr id="0" name=""/>
        <dsp:cNvSpPr/>
      </dsp:nvSpPr>
      <dsp:spPr>
        <a:xfrm>
          <a:off x="0" y="2135"/>
          <a:ext cx="3972450" cy="1027211"/>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kern="1200">
              <a:solidFill>
                <a:schemeClr val="tx1">
                  <a:lumMod val="50000"/>
                </a:schemeClr>
              </a:solidFill>
            </a:rPr>
            <a:t>Screening</a:t>
          </a:r>
        </a:p>
      </dsp:txBody>
      <dsp:txXfrm>
        <a:off x="50144" y="52279"/>
        <a:ext cx="3872162" cy="926923"/>
      </dsp:txXfrm>
    </dsp:sp>
    <dsp:sp modelId="{7BC51984-590D-B44F-9FDC-F3929A49A4C3}">
      <dsp:nvSpPr>
        <dsp:cNvPr id="0" name=""/>
        <dsp:cNvSpPr/>
      </dsp:nvSpPr>
      <dsp:spPr>
        <a:xfrm rot="5400000">
          <a:off x="7092632" y="-1936753"/>
          <a:ext cx="821769" cy="7062133"/>
        </a:xfrm>
        <a:prstGeom prst="round2SameRect">
          <a:avLst/>
        </a:prstGeom>
        <a:solidFill>
          <a:srgbClr val="E9EFF2">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Multi-disciplinary assessment</a:t>
          </a:r>
        </a:p>
        <a:p>
          <a:pPr marL="228600" lvl="1" indent="-228600" algn="l" defTabSz="933450">
            <a:lnSpc>
              <a:spcPct val="90000"/>
            </a:lnSpc>
            <a:spcBef>
              <a:spcPct val="0"/>
            </a:spcBef>
            <a:spcAft>
              <a:spcPct val="15000"/>
            </a:spcAft>
            <a:buChar char="•"/>
          </a:pPr>
          <a:r>
            <a:rPr lang="en-US" sz="2100" kern="1200"/>
            <a:t>Diagnostic investigations</a:t>
          </a:r>
        </a:p>
      </dsp:txBody>
      <dsp:txXfrm rot="-5400000">
        <a:off x="3972451" y="1223543"/>
        <a:ext cx="7022018" cy="741539"/>
      </dsp:txXfrm>
    </dsp:sp>
    <dsp:sp modelId="{0D48E41F-74C3-4649-BE44-9FB1069BE63F}">
      <dsp:nvSpPr>
        <dsp:cNvPr id="0" name=""/>
        <dsp:cNvSpPr/>
      </dsp:nvSpPr>
      <dsp:spPr>
        <a:xfrm>
          <a:off x="0" y="1080707"/>
          <a:ext cx="3972450" cy="1027211"/>
        </a:xfrm>
        <a:prstGeom prst="round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kern="1200">
              <a:solidFill>
                <a:schemeClr val="tx1">
                  <a:lumMod val="50000"/>
                </a:schemeClr>
              </a:solidFill>
            </a:rPr>
            <a:t>Assessment</a:t>
          </a:r>
        </a:p>
      </dsp:txBody>
      <dsp:txXfrm>
        <a:off x="50144" y="1130851"/>
        <a:ext cx="3872162" cy="926923"/>
      </dsp:txXfrm>
    </dsp:sp>
    <dsp:sp modelId="{AD461D86-03B0-5048-9ABB-68FFCF767A36}">
      <dsp:nvSpPr>
        <dsp:cNvPr id="0" name=""/>
        <dsp:cNvSpPr/>
      </dsp:nvSpPr>
      <dsp:spPr>
        <a:xfrm rot="5400000">
          <a:off x="7092632" y="-858180"/>
          <a:ext cx="821769" cy="7062133"/>
        </a:xfrm>
        <a:prstGeom prst="round2SameRect">
          <a:avLst/>
        </a:prstGeom>
        <a:solidFill>
          <a:srgbClr val="E9EFF2">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Goal-based treatment</a:t>
          </a:r>
        </a:p>
        <a:p>
          <a:pPr marL="228600" lvl="1" indent="-228600" algn="l" defTabSz="933450">
            <a:lnSpc>
              <a:spcPct val="90000"/>
            </a:lnSpc>
            <a:spcBef>
              <a:spcPct val="0"/>
            </a:spcBef>
            <a:spcAft>
              <a:spcPct val="15000"/>
            </a:spcAft>
            <a:buChar char="•"/>
          </a:pPr>
          <a:r>
            <a:rPr lang="en-US" sz="2100" kern="1200"/>
            <a:t>System navigation</a:t>
          </a:r>
        </a:p>
      </dsp:txBody>
      <dsp:txXfrm rot="-5400000">
        <a:off x="3972451" y="2302116"/>
        <a:ext cx="7022018" cy="741539"/>
      </dsp:txXfrm>
    </dsp:sp>
    <dsp:sp modelId="{657844B4-B8A4-DE44-991C-99FB836EEB10}">
      <dsp:nvSpPr>
        <dsp:cNvPr id="0" name=""/>
        <dsp:cNvSpPr/>
      </dsp:nvSpPr>
      <dsp:spPr>
        <a:xfrm>
          <a:off x="0" y="2178797"/>
          <a:ext cx="3972450" cy="1027211"/>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kern="1200">
              <a:solidFill>
                <a:schemeClr val="tx1">
                  <a:lumMod val="50000"/>
                </a:schemeClr>
              </a:solidFill>
            </a:rPr>
            <a:t>Intervention</a:t>
          </a:r>
        </a:p>
      </dsp:txBody>
      <dsp:txXfrm>
        <a:off x="50144" y="2228941"/>
        <a:ext cx="3872162" cy="926923"/>
      </dsp:txXfrm>
    </dsp:sp>
    <dsp:sp modelId="{CBB7B230-B5C2-B64A-8C2F-D31E1BAC5625}">
      <dsp:nvSpPr>
        <dsp:cNvPr id="0" name=""/>
        <dsp:cNvSpPr/>
      </dsp:nvSpPr>
      <dsp:spPr>
        <a:xfrm rot="5400000">
          <a:off x="7092632" y="220391"/>
          <a:ext cx="821769" cy="7062133"/>
        </a:xfrm>
        <a:prstGeom prst="round2SameRect">
          <a:avLst/>
        </a:prstGeom>
        <a:solidFill>
          <a:srgbClr val="E9EFF2">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Recommendations, Monitoring</a:t>
          </a:r>
        </a:p>
        <a:p>
          <a:pPr marL="228600" lvl="1" indent="-228600" algn="l" defTabSz="933450">
            <a:lnSpc>
              <a:spcPct val="90000"/>
            </a:lnSpc>
            <a:spcBef>
              <a:spcPct val="0"/>
            </a:spcBef>
            <a:spcAft>
              <a:spcPct val="15000"/>
            </a:spcAft>
            <a:buChar char="•"/>
          </a:pPr>
          <a:r>
            <a:rPr lang="en-US" sz="2100" kern="1200"/>
            <a:t>Re-assessment</a:t>
          </a:r>
        </a:p>
      </dsp:txBody>
      <dsp:txXfrm rot="-5400000">
        <a:off x="3972451" y="3380688"/>
        <a:ext cx="7022018" cy="741539"/>
      </dsp:txXfrm>
    </dsp:sp>
    <dsp:sp modelId="{E91EBE9F-6A9B-744A-8FE4-C0C780043B5B}">
      <dsp:nvSpPr>
        <dsp:cNvPr id="0" name=""/>
        <dsp:cNvSpPr/>
      </dsp:nvSpPr>
      <dsp:spPr>
        <a:xfrm>
          <a:off x="0" y="3237852"/>
          <a:ext cx="3972450" cy="1027211"/>
        </a:xfrm>
        <a:prstGeom prst="round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ctr" defTabSz="2222500">
            <a:lnSpc>
              <a:spcPct val="90000"/>
            </a:lnSpc>
            <a:spcBef>
              <a:spcPct val="0"/>
            </a:spcBef>
            <a:spcAft>
              <a:spcPct val="35000"/>
            </a:spcAft>
            <a:buNone/>
          </a:pPr>
          <a:r>
            <a:rPr lang="en-US" sz="5000" kern="1200">
              <a:solidFill>
                <a:schemeClr val="bg1"/>
              </a:solidFill>
            </a:rPr>
            <a:t>Follow-up</a:t>
          </a:r>
        </a:p>
      </dsp:txBody>
      <dsp:txXfrm>
        <a:off x="50144" y="3287996"/>
        <a:ext cx="3872162" cy="9269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2C8B4-4EF3-4C73-826E-5F913274DB32}">
      <dsp:nvSpPr>
        <dsp:cNvPr id="0" name=""/>
        <dsp:cNvSpPr/>
      </dsp:nvSpPr>
      <dsp:spPr>
        <a:xfrm>
          <a:off x="0" y="5244"/>
          <a:ext cx="7948630" cy="5370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What is(are) the problem(s)</a:t>
          </a:r>
          <a:r>
            <a:rPr lang="en-US" sz="2200" kern="1200"/>
            <a:t>?</a:t>
          </a:r>
          <a:endParaRPr lang="en-CA" sz="2200" kern="1200"/>
        </a:p>
      </dsp:txBody>
      <dsp:txXfrm>
        <a:off x="26216" y="31460"/>
        <a:ext cx="7896198" cy="484598"/>
      </dsp:txXfrm>
    </dsp:sp>
    <dsp:sp modelId="{4BBCCFF3-8E20-4E4B-AF5F-D9B45B32203C}">
      <dsp:nvSpPr>
        <dsp:cNvPr id="0" name=""/>
        <dsp:cNvSpPr/>
      </dsp:nvSpPr>
      <dsp:spPr>
        <a:xfrm>
          <a:off x="0" y="542274"/>
          <a:ext cx="794863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369"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Ex. Falls, decline in function, confusion, etc.</a:t>
          </a:r>
          <a:endParaRPr lang="en-CA" sz="2200" kern="1200" dirty="0"/>
        </a:p>
      </dsp:txBody>
      <dsp:txXfrm>
        <a:off x="0" y="542274"/>
        <a:ext cx="7948630" cy="447120"/>
      </dsp:txXfrm>
    </dsp:sp>
    <dsp:sp modelId="{ED03483B-E59C-46D8-A64A-8635CDCD1B02}">
      <dsp:nvSpPr>
        <dsp:cNvPr id="0" name=""/>
        <dsp:cNvSpPr/>
      </dsp:nvSpPr>
      <dsp:spPr>
        <a:xfrm>
          <a:off x="0" y="989394"/>
          <a:ext cx="7948630" cy="5370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t>Who has the problem?</a:t>
          </a:r>
          <a:endParaRPr lang="en-CA" sz="2200" kern="1200" dirty="0"/>
        </a:p>
      </dsp:txBody>
      <dsp:txXfrm>
        <a:off x="26216" y="1015610"/>
        <a:ext cx="7896198" cy="484598"/>
      </dsp:txXfrm>
    </dsp:sp>
    <dsp:sp modelId="{25787E1E-F308-4CDE-B306-5F46BC408119}">
      <dsp:nvSpPr>
        <dsp:cNvPr id="0" name=""/>
        <dsp:cNvSpPr/>
      </dsp:nvSpPr>
      <dsp:spPr>
        <a:xfrm>
          <a:off x="0" y="1526424"/>
          <a:ext cx="794863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369"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Client, family, health practitioner, geriatric assessor</a:t>
          </a:r>
          <a:endParaRPr lang="en-CA" sz="2200" kern="1200" dirty="0"/>
        </a:p>
      </dsp:txBody>
      <dsp:txXfrm>
        <a:off x="0" y="1526424"/>
        <a:ext cx="7948630" cy="447120"/>
      </dsp:txXfrm>
    </dsp:sp>
    <dsp:sp modelId="{95D4E68D-8D9D-4B97-9D49-AD18ECB1E0C9}">
      <dsp:nvSpPr>
        <dsp:cNvPr id="0" name=""/>
        <dsp:cNvSpPr/>
      </dsp:nvSpPr>
      <dsp:spPr>
        <a:xfrm>
          <a:off x="0" y="1973544"/>
          <a:ext cx="7948630" cy="5370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Is this New and Different?</a:t>
          </a:r>
          <a:endParaRPr lang="en-CA" sz="2200" kern="1200"/>
        </a:p>
      </dsp:txBody>
      <dsp:txXfrm>
        <a:off x="26216" y="1999760"/>
        <a:ext cx="7896198" cy="484598"/>
      </dsp:txXfrm>
    </dsp:sp>
    <dsp:sp modelId="{86EABB95-E026-446F-B40F-1BE89E6DBB4A}">
      <dsp:nvSpPr>
        <dsp:cNvPr id="0" name=""/>
        <dsp:cNvSpPr/>
      </dsp:nvSpPr>
      <dsp:spPr>
        <a:xfrm>
          <a:off x="0" y="2510574"/>
          <a:ext cx="7948630" cy="1117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369"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en-US" sz="2200" b="1" kern="1200"/>
            <a:t>Onset – </a:t>
          </a:r>
          <a:r>
            <a:rPr lang="en-US" sz="2200" kern="1200"/>
            <a:t>When did this start?</a:t>
          </a:r>
          <a:endParaRPr lang="en-CA" sz="2200" kern="1200"/>
        </a:p>
        <a:p>
          <a:pPr marL="228600" lvl="1" indent="-228600" algn="l" defTabSz="977900">
            <a:lnSpc>
              <a:spcPct val="90000"/>
            </a:lnSpc>
            <a:spcBef>
              <a:spcPct val="0"/>
            </a:spcBef>
            <a:spcAft>
              <a:spcPct val="20000"/>
            </a:spcAft>
            <a:buChar char="•"/>
          </a:pPr>
          <a:r>
            <a:rPr lang="en-US" sz="2200" b="1" kern="1200"/>
            <a:t>Progression -  </a:t>
          </a:r>
          <a:r>
            <a:rPr lang="en-US" sz="2200" kern="1200"/>
            <a:t>What is the trajectory?</a:t>
          </a:r>
          <a:endParaRPr lang="en-CA" sz="2200" kern="1200"/>
        </a:p>
        <a:p>
          <a:pPr marL="457200" lvl="2" indent="-228600" algn="l" defTabSz="977900">
            <a:lnSpc>
              <a:spcPct val="90000"/>
            </a:lnSpc>
            <a:spcBef>
              <a:spcPct val="0"/>
            </a:spcBef>
            <a:spcAft>
              <a:spcPct val="20000"/>
            </a:spcAft>
            <a:buChar char="•"/>
          </a:pPr>
          <a:r>
            <a:rPr lang="en-US" sz="2200" kern="1200"/>
            <a:t>Ex. Improving, declining, stable</a:t>
          </a:r>
          <a:endParaRPr lang="en-CA" sz="2200" kern="1200"/>
        </a:p>
      </dsp:txBody>
      <dsp:txXfrm>
        <a:off x="0" y="2510574"/>
        <a:ext cx="7948630" cy="1117799"/>
      </dsp:txXfrm>
    </dsp:sp>
    <dsp:sp modelId="{40A31592-6275-4476-8A2C-41EACC2D59D0}">
      <dsp:nvSpPr>
        <dsp:cNvPr id="0" name=""/>
        <dsp:cNvSpPr/>
      </dsp:nvSpPr>
      <dsp:spPr>
        <a:xfrm>
          <a:off x="0" y="3628374"/>
          <a:ext cx="7948630" cy="5370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What is the cause of the problem?</a:t>
          </a:r>
          <a:endParaRPr lang="en-CA" sz="2200" kern="1200"/>
        </a:p>
      </dsp:txBody>
      <dsp:txXfrm>
        <a:off x="26216" y="3654590"/>
        <a:ext cx="7896198" cy="484598"/>
      </dsp:txXfrm>
    </dsp:sp>
    <dsp:sp modelId="{658D3A34-9156-47FD-9DA0-3B4B063DDA3A}">
      <dsp:nvSpPr>
        <dsp:cNvPr id="0" name=""/>
        <dsp:cNvSpPr/>
      </dsp:nvSpPr>
      <dsp:spPr>
        <a:xfrm>
          <a:off x="0" y="4165404"/>
          <a:ext cx="794863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369"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en-US" sz="2200" kern="1200"/>
            <a:t>Medical, Physical, Cognitive, Mental</a:t>
          </a:r>
          <a:endParaRPr lang="en-CA" sz="2200" kern="1200"/>
        </a:p>
      </dsp:txBody>
      <dsp:txXfrm>
        <a:off x="0" y="4165404"/>
        <a:ext cx="7948630" cy="447120"/>
      </dsp:txXfrm>
    </dsp:sp>
    <dsp:sp modelId="{56EC4ECB-89B1-4E3A-9885-FA2A60DB06D7}">
      <dsp:nvSpPr>
        <dsp:cNvPr id="0" name=""/>
        <dsp:cNvSpPr/>
      </dsp:nvSpPr>
      <dsp:spPr>
        <a:xfrm>
          <a:off x="0" y="4612524"/>
          <a:ext cx="7948630" cy="5370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t>What needs to be done about it?</a:t>
          </a:r>
          <a:endParaRPr lang="en-CA" sz="2200" kern="1200"/>
        </a:p>
      </dsp:txBody>
      <dsp:txXfrm>
        <a:off x="26216" y="4638740"/>
        <a:ext cx="7896198" cy="484598"/>
      </dsp:txXfrm>
    </dsp:sp>
    <dsp:sp modelId="{529C071B-1E78-4045-933B-9E950638E8E4}">
      <dsp:nvSpPr>
        <dsp:cNvPr id="0" name=""/>
        <dsp:cNvSpPr/>
      </dsp:nvSpPr>
      <dsp:spPr>
        <a:xfrm>
          <a:off x="0" y="5149554"/>
          <a:ext cx="794863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369"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en-US" sz="2200" kern="1200"/>
            <a:t>Diagnose/Optimize/Treat/Support</a:t>
          </a:r>
          <a:endParaRPr lang="en-CA" sz="2200" kern="1200"/>
        </a:p>
      </dsp:txBody>
      <dsp:txXfrm>
        <a:off x="0" y="5149554"/>
        <a:ext cx="7948630" cy="4471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275B6-402A-4880-882D-5129355B634C}">
      <dsp:nvSpPr>
        <dsp:cNvPr id="0" name=""/>
        <dsp:cNvSpPr/>
      </dsp:nvSpPr>
      <dsp:spPr>
        <a:xfrm>
          <a:off x="0" y="25908"/>
          <a:ext cx="6879709"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a:t>Subjective self-report</a:t>
          </a:r>
          <a:endParaRPr lang="en-CA" sz="2700" kern="1200"/>
        </a:p>
      </dsp:txBody>
      <dsp:txXfrm>
        <a:off x="31613" y="57521"/>
        <a:ext cx="6816483" cy="584369"/>
      </dsp:txXfrm>
    </dsp:sp>
    <dsp:sp modelId="{0DD794F0-98C8-404B-9285-36FABBE9B323}">
      <dsp:nvSpPr>
        <dsp:cNvPr id="0" name=""/>
        <dsp:cNvSpPr/>
      </dsp:nvSpPr>
      <dsp:spPr>
        <a:xfrm>
          <a:off x="0" y="673503"/>
          <a:ext cx="6879709"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8431"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By client</a:t>
          </a:r>
          <a:endParaRPr lang="en-CA" sz="2100" kern="1200" dirty="0"/>
        </a:p>
      </dsp:txBody>
      <dsp:txXfrm>
        <a:off x="0" y="673503"/>
        <a:ext cx="6879709" cy="447120"/>
      </dsp:txXfrm>
    </dsp:sp>
    <dsp:sp modelId="{5E92C676-1FD9-4076-816A-DA803F87555F}">
      <dsp:nvSpPr>
        <dsp:cNvPr id="0" name=""/>
        <dsp:cNvSpPr/>
      </dsp:nvSpPr>
      <dsp:spPr>
        <a:xfrm>
          <a:off x="0" y="1120623"/>
          <a:ext cx="6879709"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a:t>Subjective collateral </a:t>
          </a:r>
          <a:endParaRPr lang="en-CA" sz="2700" kern="1200"/>
        </a:p>
      </dsp:txBody>
      <dsp:txXfrm>
        <a:off x="31613" y="1152236"/>
        <a:ext cx="6816483" cy="584369"/>
      </dsp:txXfrm>
    </dsp:sp>
    <dsp:sp modelId="{5E3E0825-8F6D-4EE2-8B4F-8C13B9E28A57}">
      <dsp:nvSpPr>
        <dsp:cNvPr id="0" name=""/>
        <dsp:cNvSpPr/>
      </dsp:nvSpPr>
      <dsp:spPr>
        <a:xfrm>
          <a:off x="0" y="1768218"/>
          <a:ext cx="6879709"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8431"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By family</a:t>
          </a:r>
          <a:endParaRPr lang="en-CA" sz="2100" kern="1200" dirty="0"/>
        </a:p>
        <a:p>
          <a:pPr marL="228600" lvl="1" indent="-228600" algn="l" defTabSz="933450">
            <a:lnSpc>
              <a:spcPct val="90000"/>
            </a:lnSpc>
            <a:spcBef>
              <a:spcPct val="0"/>
            </a:spcBef>
            <a:spcAft>
              <a:spcPct val="20000"/>
            </a:spcAft>
            <a:buChar char="•"/>
          </a:pPr>
          <a:r>
            <a:rPr lang="en-US" sz="2100" kern="1200"/>
            <a:t>By other health practitioners</a:t>
          </a:r>
          <a:endParaRPr lang="en-CA" sz="2100" kern="1200"/>
        </a:p>
      </dsp:txBody>
      <dsp:txXfrm>
        <a:off x="0" y="1768218"/>
        <a:ext cx="6879709" cy="726570"/>
      </dsp:txXfrm>
    </dsp:sp>
    <dsp:sp modelId="{EDEB7FDC-17FF-43C7-A234-910019C0302F}">
      <dsp:nvSpPr>
        <dsp:cNvPr id="0" name=""/>
        <dsp:cNvSpPr/>
      </dsp:nvSpPr>
      <dsp:spPr>
        <a:xfrm>
          <a:off x="0" y="2494788"/>
          <a:ext cx="6879709"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a:t>Objective</a:t>
          </a:r>
          <a:endParaRPr lang="en-CA" sz="2700" kern="1200"/>
        </a:p>
      </dsp:txBody>
      <dsp:txXfrm>
        <a:off x="31613" y="2526401"/>
        <a:ext cx="6816483" cy="584369"/>
      </dsp:txXfrm>
    </dsp:sp>
    <dsp:sp modelId="{19357511-70ED-4FE5-8D71-507658228CAB}">
      <dsp:nvSpPr>
        <dsp:cNvPr id="0" name=""/>
        <dsp:cNvSpPr/>
      </dsp:nvSpPr>
      <dsp:spPr>
        <a:xfrm>
          <a:off x="0" y="3142383"/>
          <a:ext cx="6879709" cy="1089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8431"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Standardized testing</a:t>
          </a:r>
          <a:endParaRPr lang="en-CA" sz="2100" kern="1200" dirty="0"/>
        </a:p>
        <a:p>
          <a:pPr marL="228600" lvl="1" indent="-228600" algn="l" defTabSz="933450">
            <a:lnSpc>
              <a:spcPct val="90000"/>
            </a:lnSpc>
            <a:spcBef>
              <a:spcPct val="0"/>
            </a:spcBef>
            <a:spcAft>
              <a:spcPct val="20000"/>
            </a:spcAft>
            <a:buChar char="•"/>
          </a:pPr>
          <a:r>
            <a:rPr lang="en-US" sz="2100" kern="1200"/>
            <a:t>Observations</a:t>
          </a:r>
          <a:endParaRPr lang="en-CA" sz="2100" kern="1200"/>
        </a:p>
        <a:p>
          <a:pPr marL="228600" lvl="1" indent="-228600" algn="l" defTabSz="933450">
            <a:lnSpc>
              <a:spcPct val="90000"/>
            </a:lnSpc>
            <a:spcBef>
              <a:spcPct val="0"/>
            </a:spcBef>
            <a:spcAft>
              <a:spcPct val="20000"/>
            </a:spcAft>
            <a:buChar char="•"/>
          </a:pPr>
          <a:r>
            <a:rPr lang="en-US" sz="2100" kern="1200"/>
            <a:t>Home environment</a:t>
          </a:r>
          <a:endParaRPr lang="en-CA" sz="2100" kern="1200"/>
        </a:p>
      </dsp:txBody>
      <dsp:txXfrm>
        <a:off x="0" y="3142383"/>
        <a:ext cx="6879709" cy="1089854"/>
      </dsp:txXfrm>
    </dsp:sp>
    <dsp:sp modelId="{485F8F9F-D33E-4AA4-B18F-EA6B7A42BC05}">
      <dsp:nvSpPr>
        <dsp:cNvPr id="0" name=""/>
        <dsp:cNvSpPr/>
      </dsp:nvSpPr>
      <dsp:spPr>
        <a:xfrm>
          <a:off x="0" y="4232237"/>
          <a:ext cx="6879709"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a:t>Integration</a:t>
          </a:r>
          <a:endParaRPr lang="en-CA" sz="2700" kern="1200"/>
        </a:p>
      </dsp:txBody>
      <dsp:txXfrm>
        <a:off x="31613" y="4263850"/>
        <a:ext cx="6816483" cy="584369"/>
      </dsp:txXfrm>
    </dsp:sp>
    <dsp:sp modelId="{2B877F79-B35A-45A3-A43B-E6A9CED7152D}">
      <dsp:nvSpPr>
        <dsp:cNvPr id="0" name=""/>
        <dsp:cNvSpPr/>
      </dsp:nvSpPr>
      <dsp:spPr>
        <a:xfrm>
          <a:off x="0" y="4879832"/>
          <a:ext cx="6879709"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8431"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Gathering data comprehensively</a:t>
          </a:r>
          <a:endParaRPr lang="en-CA" sz="2100" kern="1200" dirty="0"/>
        </a:p>
        <a:p>
          <a:pPr marL="228600" lvl="1" indent="-228600" algn="l" defTabSz="933450">
            <a:lnSpc>
              <a:spcPct val="90000"/>
            </a:lnSpc>
            <a:spcBef>
              <a:spcPct val="0"/>
            </a:spcBef>
            <a:spcAft>
              <a:spcPct val="20000"/>
            </a:spcAft>
            <a:buChar char="•"/>
          </a:pPr>
          <a:r>
            <a:rPr lang="en-US" sz="2100" kern="1200"/>
            <a:t>Impact on function and safety</a:t>
          </a:r>
          <a:endParaRPr lang="en-CA" sz="2100" kern="1200"/>
        </a:p>
      </dsp:txBody>
      <dsp:txXfrm>
        <a:off x="0" y="4879832"/>
        <a:ext cx="6879709" cy="7265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9CC1E-D88F-40FA-9CBC-4E11882C61F9}">
      <dsp:nvSpPr>
        <dsp:cNvPr id="0" name=""/>
        <dsp:cNvSpPr/>
      </dsp:nvSpPr>
      <dsp:spPr>
        <a:xfrm>
          <a:off x="2540" y="373856"/>
          <a:ext cx="2476500" cy="777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CA" sz="2300" kern="1200" dirty="0"/>
            <a:t>Falls</a:t>
          </a:r>
        </a:p>
      </dsp:txBody>
      <dsp:txXfrm>
        <a:off x="2540" y="373856"/>
        <a:ext cx="2476500" cy="777600"/>
      </dsp:txXfrm>
    </dsp:sp>
    <dsp:sp modelId="{DC713268-A597-4C3E-B0DB-9B0C17B849DB}">
      <dsp:nvSpPr>
        <dsp:cNvPr id="0" name=""/>
        <dsp:cNvSpPr/>
      </dsp:nvSpPr>
      <dsp:spPr>
        <a:xfrm>
          <a:off x="2540" y="1151456"/>
          <a:ext cx="2476500" cy="38933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CA" altLang="en-US" sz="2300" kern="1200" dirty="0">
              <a:latin typeface="Calibri"/>
              <a:cs typeface="Calibri"/>
            </a:rPr>
            <a:t>None reported in last year</a:t>
          </a:r>
          <a:endParaRPr lang="en-CA" sz="2300" kern="1200" dirty="0"/>
        </a:p>
      </dsp:txBody>
      <dsp:txXfrm>
        <a:off x="2540" y="1151456"/>
        <a:ext cx="2476500" cy="3893353"/>
      </dsp:txXfrm>
    </dsp:sp>
    <dsp:sp modelId="{7EF158B2-1AE4-428E-8324-21973DFC1F5C}">
      <dsp:nvSpPr>
        <dsp:cNvPr id="0" name=""/>
        <dsp:cNvSpPr/>
      </dsp:nvSpPr>
      <dsp:spPr>
        <a:xfrm>
          <a:off x="2825750" y="373856"/>
          <a:ext cx="2476500" cy="777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CA" sz="2300" kern="1200" dirty="0"/>
            <a:t>Mobility</a:t>
          </a:r>
        </a:p>
      </dsp:txBody>
      <dsp:txXfrm>
        <a:off x="2825750" y="373856"/>
        <a:ext cx="2476500" cy="777600"/>
      </dsp:txXfrm>
    </dsp:sp>
    <dsp:sp modelId="{C0946D2E-9CFF-4C5E-A1E4-20BDC1B4DAE1}">
      <dsp:nvSpPr>
        <dsp:cNvPr id="0" name=""/>
        <dsp:cNvSpPr/>
      </dsp:nvSpPr>
      <dsp:spPr>
        <a:xfrm>
          <a:off x="2825750" y="1151456"/>
          <a:ext cx="2476500" cy="38933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CA" altLang="en-US" sz="2300" kern="1200" dirty="0">
              <a:latin typeface="Calibri"/>
              <a:cs typeface="Calibri"/>
            </a:rPr>
            <a:t>Walked unsupported with a wide based gait</a:t>
          </a:r>
          <a:endParaRPr lang="en-CA" sz="2300" kern="1200" dirty="0"/>
        </a:p>
        <a:p>
          <a:pPr marL="228600" lvl="1" indent="-228600" algn="l" defTabSz="1022350">
            <a:lnSpc>
              <a:spcPct val="90000"/>
            </a:lnSpc>
            <a:spcBef>
              <a:spcPct val="0"/>
            </a:spcBef>
            <a:spcAft>
              <a:spcPct val="15000"/>
            </a:spcAft>
            <a:buChar char="•"/>
          </a:pPr>
          <a:r>
            <a:rPr lang="en-CA" altLang="en-US" sz="2300" kern="1200" dirty="0">
              <a:latin typeface="Calibri"/>
              <a:cs typeface="Calibri"/>
            </a:rPr>
            <a:t>Swam 3 x weekly</a:t>
          </a:r>
          <a:endParaRPr lang="en-CA" sz="2300" kern="1200" dirty="0"/>
        </a:p>
        <a:p>
          <a:pPr marL="228600" lvl="1" indent="-228600" algn="l" defTabSz="1022350">
            <a:lnSpc>
              <a:spcPct val="90000"/>
            </a:lnSpc>
            <a:spcBef>
              <a:spcPct val="0"/>
            </a:spcBef>
            <a:spcAft>
              <a:spcPct val="15000"/>
            </a:spcAft>
            <a:buChar char="•"/>
          </a:pPr>
          <a:r>
            <a:rPr lang="en-CA" altLang="en-US" sz="2300" kern="1200" dirty="0">
              <a:latin typeface="Calibri"/>
              <a:cs typeface="Calibri"/>
            </a:rPr>
            <a:t>Lifted weights 3x weekly</a:t>
          </a:r>
          <a:endParaRPr lang="en-CA" sz="2300" kern="1200" dirty="0"/>
        </a:p>
      </dsp:txBody>
      <dsp:txXfrm>
        <a:off x="2825750" y="1151456"/>
        <a:ext cx="2476500" cy="3893353"/>
      </dsp:txXfrm>
    </dsp:sp>
    <dsp:sp modelId="{EECE6529-1E03-40E4-B7CB-84B34EAB1E34}">
      <dsp:nvSpPr>
        <dsp:cNvPr id="0" name=""/>
        <dsp:cNvSpPr/>
      </dsp:nvSpPr>
      <dsp:spPr>
        <a:xfrm>
          <a:off x="0" y="2480283"/>
          <a:ext cx="2476500" cy="7776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CA" sz="2300" kern="1200" dirty="0"/>
            <a:t>Balance</a:t>
          </a:r>
        </a:p>
      </dsp:txBody>
      <dsp:txXfrm>
        <a:off x="0" y="2480283"/>
        <a:ext cx="2476500" cy="777600"/>
      </dsp:txXfrm>
    </dsp:sp>
    <dsp:sp modelId="{2F0BC067-EA3C-4EFF-832E-F3672FA61AEC}">
      <dsp:nvSpPr>
        <dsp:cNvPr id="0" name=""/>
        <dsp:cNvSpPr/>
      </dsp:nvSpPr>
      <dsp:spPr>
        <a:xfrm>
          <a:off x="0" y="3257848"/>
          <a:ext cx="2476500" cy="173445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CA" altLang="en-US" sz="2300" kern="1200" dirty="0">
              <a:latin typeface="Calibri"/>
              <a:cs typeface="Calibri"/>
            </a:rPr>
            <a:t>Functional static and dynamic balance		</a:t>
          </a:r>
          <a:endParaRPr lang="en-CA" sz="2300" kern="1200" dirty="0"/>
        </a:p>
      </dsp:txBody>
      <dsp:txXfrm>
        <a:off x="0" y="3257848"/>
        <a:ext cx="2476500" cy="17344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AC9A7C-64A8-A74A-8F3A-329F7A891DC3}">
      <dsp:nvSpPr>
        <dsp:cNvPr id="0" name=""/>
        <dsp:cNvSpPr/>
      </dsp:nvSpPr>
      <dsp:spPr>
        <a:xfrm>
          <a:off x="3397" y="194374"/>
          <a:ext cx="3312912" cy="1391749"/>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latin typeface="League Spartan" panose="020B0604020202020204" charset="0"/>
              <a:cs typeface="League Spartan" panose="020B0604020202020204" charset="0"/>
            </a:rPr>
            <a:t>OPTIMIZING HEALTH AND FUNCTION</a:t>
          </a:r>
        </a:p>
      </dsp:txBody>
      <dsp:txXfrm>
        <a:off x="3397" y="194374"/>
        <a:ext cx="3312912" cy="1391749"/>
      </dsp:txXfrm>
    </dsp:sp>
    <dsp:sp modelId="{7BFC433B-174A-0C46-9347-D91AAAB71F41}">
      <dsp:nvSpPr>
        <dsp:cNvPr id="0" name=""/>
        <dsp:cNvSpPr/>
      </dsp:nvSpPr>
      <dsp:spPr>
        <a:xfrm>
          <a:off x="3397" y="1396797"/>
          <a:ext cx="3312912" cy="3304980"/>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altLang="en-US" sz="2800" kern="1200">
              <a:latin typeface="Helios Extended" panose="020B0604020202020204" charset="0"/>
              <a:cs typeface="Helios Extended" panose="020B0604020202020204" charset="0"/>
            </a:rPr>
            <a:t>Multidisciplinary assessment and treatment</a:t>
          </a:r>
          <a:endParaRPr lang="en-US" sz="2800" kern="1200">
            <a:latin typeface="Helios Extended" panose="020B0604020202020204" charset="0"/>
            <a:cs typeface="Helios Extended" panose="020B0604020202020204" charset="0"/>
          </a:endParaRPr>
        </a:p>
        <a:p>
          <a:pPr marL="285750" lvl="1" indent="-285750" algn="l" defTabSz="1244600">
            <a:lnSpc>
              <a:spcPct val="90000"/>
            </a:lnSpc>
            <a:spcBef>
              <a:spcPct val="0"/>
            </a:spcBef>
            <a:spcAft>
              <a:spcPct val="15000"/>
            </a:spcAft>
            <a:buChar char="•"/>
          </a:pPr>
          <a:r>
            <a:rPr lang="en-US" altLang="en-US" sz="2800" kern="1200">
              <a:latin typeface="Helios Extended" panose="020B0604020202020204" charset="0"/>
              <a:cs typeface="Helios Extended" panose="020B0604020202020204" charset="0"/>
            </a:rPr>
            <a:t>Providing diagnoses</a:t>
          </a:r>
        </a:p>
        <a:p>
          <a:pPr marL="285750" lvl="1" indent="-285750" algn="l" defTabSz="1244600">
            <a:lnSpc>
              <a:spcPct val="90000"/>
            </a:lnSpc>
            <a:spcBef>
              <a:spcPct val="0"/>
            </a:spcBef>
            <a:spcAft>
              <a:spcPct val="15000"/>
            </a:spcAft>
            <a:buChar char="•"/>
          </a:pPr>
          <a:r>
            <a:rPr lang="en-US" altLang="en-US" sz="2800" kern="1200">
              <a:latin typeface="Helios Extended" panose="020B0604020202020204" charset="0"/>
              <a:cs typeface="Helios Extended" panose="020B0604020202020204" charset="0"/>
            </a:rPr>
            <a:t>Optimizing reversibility </a:t>
          </a:r>
        </a:p>
      </dsp:txBody>
      <dsp:txXfrm>
        <a:off x="3397" y="1396797"/>
        <a:ext cx="3312912" cy="3304980"/>
      </dsp:txXfrm>
    </dsp:sp>
    <dsp:sp modelId="{BC8931D8-C912-504D-981F-D6DB5EB34EE3}">
      <dsp:nvSpPr>
        <dsp:cNvPr id="0" name=""/>
        <dsp:cNvSpPr/>
      </dsp:nvSpPr>
      <dsp:spPr>
        <a:xfrm>
          <a:off x="3780118" y="235027"/>
          <a:ext cx="3312912" cy="1229138"/>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latin typeface="League Spartan" panose="020B0604020202020204" charset="0"/>
              <a:cs typeface="League Spartan" panose="020B0604020202020204" charset="0"/>
            </a:rPr>
            <a:t>OPTIMIZING HEALTH</a:t>
          </a:r>
          <a:endParaRPr lang="en-US" sz="2000" b="1" kern="1200">
            <a:latin typeface="League Spartan" panose="020B0604020202020204" charset="0"/>
            <a:cs typeface="League Spartan" panose="020B0604020202020204" charset="0"/>
          </a:endParaRPr>
        </a:p>
      </dsp:txBody>
      <dsp:txXfrm>
        <a:off x="3780118" y="235027"/>
        <a:ext cx="3312912" cy="1229138"/>
      </dsp:txXfrm>
    </dsp:sp>
    <dsp:sp modelId="{46EC83DF-2607-654D-A5A5-78128655432D}">
      <dsp:nvSpPr>
        <dsp:cNvPr id="0" name=""/>
        <dsp:cNvSpPr/>
      </dsp:nvSpPr>
      <dsp:spPr>
        <a:xfrm>
          <a:off x="3780118" y="1356144"/>
          <a:ext cx="3312912" cy="3304980"/>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altLang="en-US" sz="2800" kern="1200">
              <a:latin typeface="League Spartan" panose="020B0604020202020204" charset="0"/>
              <a:cs typeface="League Spartan" panose="020B0604020202020204" charset="0"/>
            </a:rPr>
            <a:t>Supporting aging in place</a:t>
          </a:r>
          <a:endParaRPr lang="en-US" sz="2800" kern="1200">
            <a:latin typeface="League Spartan" panose="020B0604020202020204" charset="0"/>
            <a:cs typeface="League Spartan" panose="020B0604020202020204" charset="0"/>
          </a:endParaRPr>
        </a:p>
      </dsp:txBody>
      <dsp:txXfrm>
        <a:off x="3780118" y="1356144"/>
        <a:ext cx="3312912" cy="3304980"/>
      </dsp:txXfrm>
    </dsp:sp>
    <dsp:sp modelId="{AB6058F9-CF5E-6B40-B507-8F1957A068DB}">
      <dsp:nvSpPr>
        <dsp:cNvPr id="0" name=""/>
        <dsp:cNvSpPr/>
      </dsp:nvSpPr>
      <dsp:spPr>
        <a:xfrm>
          <a:off x="7556838" y="169021"/>
          <a:ext cx="3312912" cy="149316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a:latin typeface="League Spartan" panose="020B0604020202020204" charset="0"/>
              <a:cs typeface="League Spartan" panose="020B0604020202020204" charset="0"/>
            </a:rPr>
            <a:t>OPTIMIZING</a:t>
          </a:r>
          <a:r>
            <a:rPr lang="en-US" sz="2800" b="1" kern="1200"/>
            <a:t> </a:t>
          </a:r>
          <a:r>
            <a:rPr lang="en-US" sz="2800" b="1" kern="1200">
              <a:latin typeface="League Spartan" panose="020B0604020202020204" charset="0"/>
              <a:cs typeface="League Spartan" panose="020B0604020202020204" charset="0"/>
            </a:rPr>
            <a:t>SUPPORT</a:t>
          </a:r>
        </a:p>
      </dsp:txBody>
      <dsp:txXfrm>
        <a:off x="7556838" y="169021"/>
        <a:ext cx="3312912" cy="1493160"/>
      </dsp:txXfrm>
    </dsp:sp>
    <dsp:sp modelId="{77E8FB89-DF37-4C46-84D4-A5962CA8B4B2}">
      <dsp:nvSpPr>
        <dsp:cNvPr id="0" name=""/>
        <dsp:cNvSpPr/>
      </dsp:nvSpPr>
      <dsp:spPr>
        <a:xfrm>
          <a:off x="7556838" y="1422150"/>
          <a:ext cx="3312912" cy="3304980"/>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altLang="en-US" sz="2800" kern="1200">
              <a:latin typeface="Calibri" panose="020F0502020204030204" pitchFamily="34" charset="0"/>
            </a:rPr>
            <a:t>System navigation</a:t>
          </a:r>
          <a:endParaRPr lang="en-US" sz="2800" kern="1200"/>
        </a:p>
        <a:p>
          <a:pPr marL="285750" lvl="1" indent="-285750" algn="l" defTabSz="1244600">
            <a:lnSpc>
              <a:spcPct val="90000"/>
            </a:lnSpc>
            <a:spcBef>
              <a:spcPct val="0"/>
            </a:spcBef>
            <a:spcAft>
              <a:spcPct val="15000"/>
            </a:spcAft>
            <a:buChar char="•"/>
          </a:pPr>
          <a:r>
            <a:rPr lang="en-US" altLang="en-US" sz="2800" kern="1200">
              <a:latin typeface="Calibri" panose="020F0502020204030204" pitchFamily="34" charset="0"/>
            </a:rPr>
            <a:t>Ensuring the right program at the right time for the right reasons, </a:t>
          </a:r>
        </a:p>
        <a:p>
          <a:pPr marL="285750" lvl="1" indent="-285750" algn="l" defTabSz="1244600">
            <a:lnSpc>
              <a:spcPct val="90000"/>
            </a:lnSpc>
            <a:spcBef>
              <a:spcPct val="0"/>
            </a:spcBef>
            <a:spcAft>
              <a:spcPct val="15000"/>
            </a:spcAft>
            <a:buChar char="•"/>
          </a:pPr>
          <a:r>
            <a:rPr lang="en-US" altLang="en-US" sz="2800" kern="1200">
              <a:latin typeface="Calibri" panose="020F0502020204030204" pitchFamily="34" charset="0"/>
            </a:rPr>
            <a:t>Avoiding duplication</a:t>
          </a:r>
        </a:p>
      </dsp:txBody>
      <dsp:txXfrm>
        <a:off x="7556838" y="1422150"/>
        <a:ext cx="3312912" cy="330498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165021-21ED-FB88-2729-34F4BEF5BBF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3EC451D9-605B-2426-5D6D-485DBCA375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2F4E7D9-C2FB-D22A-82D9-9993D20BB0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EF975FB-84F5-45D3-8C44-07A0EC8F1E52}" type="slidenum">
              <a:rPr lang="en-US" smtClean="0"/>
              <a:t>‹#›</a:t>
            </a:fld>
            <a:endParaRPr lang="en-US"/>
          </a:p>
        </p:txBody>
      </p:sp>
    </p:spTree>
    <p:extLst>
      <p:ext uri="{BB962C8B-B14F-4D97-AF65-F5344CB8AC3E}">
        <p14:creationId xmlns:p14="http://schemas.microsoft.com/office/powerpoint/2010/main" val="1378173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E87B2-378F-4812-A614-ACCC05A4F5D2}" type="datetimeFigureOut">
              <a:rPr lang="en-CA" smtClean="0"/>
              <a:t>2025-03-12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E844B1-B65F-47B4-A071-BB404210D214}" type="slidenum">
              <a:rPr lang="en-CA" smtClean="0"/>
              <a:t>‹#›</a:t>
            </a:fld>
            <a:endParaRPr lang="en-CA"/>
          </a:p>
        </p:txBody>
      </p:sp>
    </p:spTree>
    <p:extLst>
      <p:ext uri="{BB962C8B-B14F-4D97-AF65-F5344CB8AC3E}">
        <p14:creationId xmlns:p14="http://schemas.microsoft.com/office/powerpoint/2010/main" val="850138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Healthy ageing can be a reality for all. This will require a shift in focus from considering healthy ageing as the absence of disease to fostering the functional ability that enables older people to be and to do what they value. Actions to improve healthy ageing will be needed at multiple levels and in multiple sectors to prevent disease, promote health, maintain intrinsic capacity and enable functional ability.</a:t>
            </a:r>
          </a:p>
          <a:p>
            <a:endParaRPr lang="en-CA"/>
          </a:p>
          <a:p>
            <a:r>
              <a:rPr lang="en-CA"/>
              <a:t>Healthy Ageing is developing and maintaining the functional ability that enables well-being in older age. Functional ability is determined by the intrinsic capacity of an individual (i.e. the combination of all the individual’s physical and mental capacities), the environment in which he or she lives (understood in the broadest sense and including physical, social and policy environments) and the interactions among them.</a:t>
            </a:r>
          </a:p>
          <a:p>
            <a:endParaRPr lang="en-CA"/>
          </a:p>
          <a:p>
            <a:r>
              <a:rPr lang="en-US"/>
              <a:t>Actions to improve healthy ageing will be needed at multiple levels and in multiple sectors to prevent disease, promote health, maintain intrinsic capacity and enable functional ability.</a:t>
            </a:r>
          </a:p>
          <a:p>
            <a:r>
              <a:rPr lang="en-US"/>
              <a:t>We can’t do this alone- we are trying to all work together and an interprofessional lens allows us to do just that.</a:t>
            </a:r>
          </a:p>
          <a:p>
            <a:r>
              <a:rPr lang="en-US"/>
              <a:t>We are all a piece of the puzzle.</a:t>
            </a:r>
          </a:p>
          <a:p>
            <a:endParaRPr lang="en-US"/>
          </a:p>
          <a:p>
            <a:endParaRPr lang="en-US"/>
          </a:p>
        </p:txBody>
      </p:sp>
      <p:sp>
        <p:nvSpPr>
          <p:cNvPr id="4" name="Slide Number Placeholder 3"/>
          <p:cNvSpPr>
            <a:spLocks noGrp="1"/>
          </p:cNvSpPr>
          <p:nvPr>
            <p:ph type="sldNum" sz="quarter" idx="5"/>
          </p:nvPr>
        </p:nvSpPr>
        <p:spPr/>
        <p:txBody>
          <a:bodyPr/>
          <a:lstStyle/>
          <a:p>
            <a:fld id="{08E844B1-B65F-47B4-A071-BB404210D214}" type="slidenum">
              <a:rPr lang="en-CA" smtClean="0"/>
              <a:t>3</a:t>
            </a:fld>
            <a:endParaRPr lang="en-CA"/>
          </a:p>
        </p:txBody>
      </p:sp>
    </p:spTree>
    <p:extLst>
      <p:ext uri="{BB962C8B-B14F-4D97-AF65-F5344CB8AC3E}">
        <p14:creationId xmlns:p14="http://schemas.microsoft.com/office/powerpoint/2010/main" val="468049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12</a:t>
            </a:fld>
            <a:endParaRPr lang="en-CA"/>
          </a:p>
        </p:txBody>
      </p:sp>
    </p:spTree>
    <p:extLst>
      <p:ext uri="{BB962C8B-B14F-4D97-AF65-F5344CB8AC3E}">
        <p14:creationId xmlns:p14="http://schemas.microsoft.com/office/powerpoint/2010/main" val="863890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2400" b="1">
                <a:solidFill>
                  <a:schemeClr val="tx1">
                    <a:lumMod val="50000"/>
                  </a:schemeClr>
                </a:solidFill>
                <a:latin typeface="Calibri" panose="020F0502020204030204" pitchFamily="34" charset="0"/>
              </a:rPr>
              <a:t>Variety of definitions </a:t>
            </a:r>
            <a:endParaRPr lang="en-US" altLang="en-US" sz="2400">
              <a:solidFill>
                <a:schemeClr val="tx1">
                  <a:lumMod val="50000"/>
                </a:schemeClr>
              </a:solidFill>
              <a:latin typeface="Calibri" panose="020F0502020204030204" pitchFamily="34" charset="0"/>
            </a:endParaRPr>
          </a:p>
          <a:p>
            <a:pPr lvl="1"/>
            <a:r>
              <a:rPr lang="en-US" altLang="en-US">
                <a:solidFill>
                  <a:schemeClr val="tx1"/>
                </a:solidFill>
                <a:latin typeface="Calibri" panose="020F0502020204030204" pitchFamily="34" charset="0"/>
              </a:rPr>
              <a:t>Challenge to define and diagnose</a:t>
            </a:r>
          </a:p>
          <a:p>
            <a:pPr lvl="1"/>
            <a:r>
              <a:rPr lang="en-US" altLang="en-US">
                <a:solidFill>
                  <a:schemeClr val="tx1"/>
                </a:solidFill>
                <a:latin typeface="Calibri" panose="020F0502020204030204" pitchFamily="34" charset="0"/>
              </a:rPr>
              <a:t>Systematic review highlighted 15 different components </a:t>
            </a:r>
            <a:endParaRPr lang="en-US" altLang="en-US">
              <a:latin typeface="Calibri" panose="020F0502020204030204" pitchFamily="34" charset="0"/>
            </a:endParaRPr>
          </a:p>
          <a:p>
            <a:endParaRPr lang="en-US"/>
          </a:p>
          <a:p>
            <a:r>
              <a:rPr lang="en-US"/>
              <a:t>Multiple causes in frailty- physical is only one of them</a:t>
            </a:r>
          </a:p>
          <a:p>
            <a:endParaRPr lang="en-US">
              <a:cs typeface="Calibri"/>
            </a:endParaRPr>
          </a:p>
          <a:p>
            <a:endParaRPr lang="en-US"/>
          </a:p>
          <a:p>
            <a:r>
              <a:rPr lang="en-US"/>
              <a:t>Where we do get some alignment is that there is some type of vulnerability based on physical, emotional and social factors, there is a general lack of strength, the fail individual may be at more vulnerable to disease and/or </a:t>
            </a:r>
            <a:r>
              <a:rPr lang="en-US" err="1"/>
              <a:t>diability</a:t>
            </a:r>
            <a:r>
              <a:rPr lang="en-US"/>
              <a:t>, may experience a decline in health more quickly and may have more difficulty with recovery</a:t>
            </a:r>
          </a:p>
          <a:p>
            <a:endParaRPr lang="en-US">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13</a:t>
            </a:fld>
            <a:endParaRPr lang="en-CA"/>
          </a:p>
        </p:txBody>
      </p:sp>
    </p:spTree>
    <p:extLst>
      <p:ext uri="{BB962C8B-B14F-4D97-AF65-F5344CB8AC3E}">
        <p14:creationId xmlns:p14="http://schemas.microsoft.com/office/powerpoint/2010/main" val="4076953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2400" b="1">
                <a:solidFill>
                  <a:schemeClr val="tx1">
                    <a:lumMod val="50000"/>
                  </a:schemeClr>
                </a:solidFill>
                <a:latin typeface="Calibri" panose="020F0502020204030204" pitchFamily="34" charset="0"/>
              </a:rPr>
              <a:t>Variety of definitions </a:t>
            </a:r>
            <a:endParaRPr lang="en-US" altLang="en-US" sz="2400">
              <a:solidFill>
                <a:schemeClr val="tx1">
                  <a:lumMod val="50000"/>
                </a:schemeClr>
              </a:solidFill>
              <a:latin typeface="Calibri" panose="020F0502020204030204" pitchFamily="34" charset="0"/>
            </a:endParaRPr>
          </a:p>
          <a:p>
            <a:pPr lvl="1"/>
            <a:r>
              <a:rPr lang="en-US" altLang="en-US">
                <a:solidFill>
                  <a:schemeClr val="tx1"/>
                </a:solidFill>
                <a:latin typeface="Calibri" panose="020F0502020204030204" pitchFamily="34" charset="0"/>
              </a:rPr>
              <a:t>Challenge to define and diagnose</a:t>
            </a:r>
          </a:p>
          <a:p>
            <a:pPr lvl="1"/>
            <a:r>
              <a:rPr lang="en-US" altLang="en-US">
                <a:solidFill>
                  <a:schemeClr val="tx1"/>
                </a:solidFill>
                <a:latin typeface="Calibri" panose="020F0502020204030204" pitchFamily="34" charset="0"/>
              </a:rPr>
              <a:t>Systematic review highlighted 15 different components </a:t>
            </a:r>
            <a:endParaRPr lang="en-US" altLang="en-US">
              <a:latin typeface="Calibri" panose="020F0502020204030204" pitchFamily="34" charset="0"/>
            </a:endParaRPr>
          </a:p>
          <a:p>
            <a:endParaRPr lang="en-US"/>
          </a:p>
          <a:p>
            <a:r>
              <a:rPr lang="en-US"/>
              <a:t>Multiple causes in frailty- physical is only one of them</a:t>
            </a:r>
          </a:p>
          <a:p>
            <a:endParaRPr lang="en-US">
              <a:cs typeface="Calibri"/>
            </a:endParaRPr>
          </a:p>
          <a:p>
            <a:endParaRPr lang="en-US"/>
          </a:p>
          <a:p>
            <a:r>
              <a:rPr lang="en-US"/>
              <a:t>Where we do get some alignment is that there is some type of vulnerability based on physical, emotional and social factors, there is a general lack of strength, the fail individual may be at more vulnerable to disease and/or </a:t>
            </a:r>
            <a:r>
              <a:rPr lang="en-US" err="1"/>
              <a:t>diability</a:t>
            </a:r>
            <a:r>
              <a:rPr lang="en-US"/>
              <a:t>, may experience a decline in health more quickly and may have more difficulty with recovery</a:t>
            </a:r>
          </a:p>
          <a:p>
            <a:endParaRPr lang="en-US">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14</a:t>
            </a:fld>
            <a:endParaRPr lang="en-CA"/>
          </a:p>
        </p:txBody>
      </p:sp>
    </p:spTree>
    <p:extLst>
      <p:ext uri="{BB962C8B-B14F-4D97-AF65-F5344CB8AC3E}">
        <p14:creationId xmlns:p14="http://schemas.microsoft.com/office/powerpoint/2010/main" val="2059083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buClrTx/>
              <a:buFontTx/>
              <a:buNone/>
            </a:pPr>
            <a:r>
              <a:rPr lang="en-US" altLang="en-US" sz="1200">
                <a:latin typeface="Helios Extended" panose="020B0604020202020204"/>
              </a:rPr>
              <a:t>By 2030 Projected increase of </a:t>
            </a:r>
            <a:r>
              <a:rPr lang="en-US" altLang="en-US" sz="1200" b="1">
                <a:latin typeface="Helios Extended" panose="020B0604020202020204"/>
              </a:rPr>
              <a:t>56% </a:t>
            </a:r>
          </a:p>
          <a:p>
            <a:endParaRPr lang="en-US">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15</a:t>
            </a:fld>
            <a:endParaRPr lang="en-CA"/>
          </a:p>
        </p:txBody>
      </p:sp>
    </p:spTree>
    <p:extLst>
      <p:ext uri="{BB962C8B-B14F-4D97-AF65-F5344CB8AC3E}">
        <p14:creationId xmlns:p14="http://schemas.microsoft.com/office/powerpoint/2010/main" val="2896400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The CFS focuses on a few items that can be readily observed without special training. The key point is to find out about the person’s baseline health state. This is especially needed in clinical settings where changes in how healthy someone appears can change quickly. For example, when older people are ill enough to come to the Emergency Department, even people who have been fit can appear frail. The baseline health state is what the person was like before they were ill (i.e. two weeks ago). It is hard for someone to get better than they were two weeks before they became ill. Understanding their baseline is essential in planning for their care. If the person themself cannot tell you about their health over the past two weeks, you must speak with someone who can. The more information you have about someone, the better you are able to score them on the scale. That is why it requires talking to someone who knows what the person is usually like. Scoring the CFS requires you to incorporate this information, with what you observe, and with what you know from experience in dealing with older adults. The CFS requires judgment; it’s not a questionnaire in which you write down whatever the patient tells you. If it is not clear to you, ask a colleague whose judgment you trust. The CFS is introduced by saying something like: “I’d like to know about how you are [your dad is] doing overall.” We then ask about four features: how the person moved, functioned, thought and felt about their health over the last two weeks. We can ask about which medications the person uses; experienced clinicians can quickly assay which illnesses are likely present from what medications are being prescribed and/or used. We also ask about how active an individual is. This allows the first </a:t>
            </a:r>
            <a:r>
              <a:rPr lang="en-CA" err="1"/>
              <a:t>thre</a:t>
            </a:r>
            <a:endParaRPr lang="en-CA">
              <a:ea typeface="Calibri"/>
              <a:cs typeface="Calibri"/>
            </a:endParaRPr>
          </a:p>
          <a:p>
            <a:r>
              <a:rPr lang="en-CA"/>
              <a:t>Within each level, individuals will vary. About 80% or more of people will fit the description offered for a given level. If they fit two categories equally well, it is best to score the scale at the higher or more dependent </a:t>
            </a:r>
            <a:r>
              <a:rPr lang="en-CA" err="1"/>
              <a:t>level.e</a:t>
            </a:r>
            <a:r>
              <a:rPr lang="en-CA"/>
              <a:t> levels to be identified.</a:t>
            </a:r>
            <a:endParaRPr lang="en-US"/>
          </a:p>
          <a:p>
            <a:pPr marL="171450" indent="-171450">
              <a:buFont typeface="Arial"/>
              <a:buChar char="•"/>
            </a:pPr>
            <a:r>
              <a:rPr lang="en-CA"/>
              <a:t>it’s about the baseline</a:t>
            </a:r>
            <a:endParaRPr lang="en-US"/>
          </a:p>
          <a:p>
            <a:pPr marL="171450" indent="-171450">
              <a:buFont typeface="Arial"/>
              <a:buChar char="•"/>
            </a:pPr>
            <a:r>
              <a:rPr lang="en-CA"/>
              <a:t>Is an objective clinical assessment tool – frailty must be sensed, described and measured – not guessed</a:t>
            </a:r>
            <a:endParaRPr lang="en-US"/>
          </a:p>
          <a:p>
            <a:pPr marL="171450" indent="-171450">
              <a:buFont typeface="Arial"/>
              <a:buChar char="•"/>
            </a:pPr>
            <a:r>
              <a:rPr lang="en-CA"/>
              <a:t>Note that the CFS is not designed for people whose disabilities reflect single-system problems (e.g. spinal cord injury) or developmental delay, not a gradual accumulation of health deficits with age.</a:t>
            </a:r>
            <a:endParaRPr lang="en-US"/>
          </a:p>
          <a:p>
            <a:endParaRPr lang="en-US"/>
          </a:p>
          <a:p>
            <a:endParaRPr lang="en-US"/>
          </a:p>
        </p:txBody>
      </p:sp>
      <p:sp>
        <p:nvSpPr>
          <p:cNvPr id="4" name="Slide Number Placeholder 3"/>
          <p:cNvSpPr>
            <a:spLocks noGrp="1"/>
          </p:cNvSpPr>
          <p:nvPr>
            <p:ph type="sldNum" sz="quarter" idx="5"/>
          </p:nvPr>
        </p:nvSpPr>
        <p:spPr/>
        <p:txBody>
          <a:bodyPr/>
          <a:lstStyle/>
          <a:p>
            <a:fld id="{08E844B1-B65F-47B4-A071-BB404210D214}" type="slidenum">
              <a:rPr lang="en-CA" smtClean="0"/>
              <a:t>16</a:t>
            </a:fld>
            <a:endParaRPr lang="en-CA"/>
          </a:p>
        </p:txBody>
      </p:sp>
    </p:spTree>
    <p:extLst>
      <p:ext uri="{BB962C8B-B14F-4D97-AF65-F5344CB8AC3E}">
        <p14:creationId xmlns:p14="http://schemas.microsoft.com/office/powerpoint/2010/main" val="3969458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2400"/>
              <a:t>The CFS focuses on a few items that can be readily observed without special training. The key point is to find out about the person’s baseline health state. This is especially needed in clinical settings where changes in how healthy someone appears can change quickly. For example, when older people are ill enough to come to the Emergency Department, even people who have been fit can appear frail. The baseline health state is what the person was like before they were ill (i.e. two weeks ago). It is hard for someone to get better than they were two weeks before they became ill. Understanding their baseline is essential in planning for their care. If the person themself cannot tell you about their health over the past two weeks, you must speak with someone who can. The more information you have about someone, the better you are able to score them on the scale. That is why it requires talking to someone who knows what the person is usually like. Scoring the CFS requires you to incorporate this information, with what you observe, and with what you know from experience in dealing with older adults. The CFS requires judgment; it’s not a questionnaire in which you write down whatever the patient tells you. If it is not clear to you, ask a colleague whose judgment you trust. The CFS is introduced by saying something like: “I’d like to know about how you are [your dad is] doing overall.” We then ask about four features: how the person moved, functioned, thought and felt about their health over the last two weeks. We can ask about which medications the person uses; experienced clinicians can quickly assay which illnesses are likely present from what medications are being prescribed and/or used. We also ask about how active an individual is. This allows the first </a:t>
            </a:r>
            <a:r>
              <a:rPr lang="en-CA" sz="2400" err="1"/>
              <a:t>thre</a:t>
            </a:r>
            <a:endParaRPr lang="en-CA" sz="2400"/>
          </a:p>
          <a:p>
            <a:r>
              <a:rPr lang="en-CA" sz="2400"/>
              <a:t>Within each level, individuals will vary. About 80% or more of people will fit the description offered for a given level. If they fit two categories equally well, it is best to score the scale at the higher or more dependent </a:t>
            </a:r>
            <a:r>
              <a:rPr lang="en-CA" sz="2400" err="1"/>
              <a:t>level.e</a:t>
            </a:r>
            <a:r>
              <a:rPr lang="en-CA" sz="2400"/>
              <a:t> levels to be identified.</a:t>
            </a:r>
          </a:p>
          <a:p>
            <a:pPr marL="171450" indent="-171450">
              <a:buFontTx/>
              <a:buChar char="-"/>
            </a:pPr>
            <a:r>
              <a:rPr lang="en-CA" sz="2400"/>
              <a:t>it’s about the baseline</a:t>
            </a:r>
          </a:p>
          <a:p>
            <a:pPr marL="171450" indent="-171450">
              <a:buFontTx/>
              <a:buChar char="-"/>
            </a:pPr>
            <a:r>
              <a:rPr lang="en-CA" sz="2400"/>
              <a:t>Is an objective clinical assessment tool – frailty must be sensed, described and measured – not guessed</a:t>
            </a:r>
          </a:p>
          <a:p>
            <a:pPr marL="171450" indent="-171450">
              <a:buFontTx/>
              <a:buChar char="-"/>
            </a:pPr>
            <a:r>
              <a:rPr lang="en-CA" sz="2400"/>
              <a:t>Note that the CFS is not designed for people whose disabilities reflect single-system problems (e.g. spinal cord injury) or developmental delay, not a gradual accumulation of health deficits with age.</a:t>
            </a:r>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18</a:t>
            </a:fld>
            <a:endParaRPr lang="en-CA"/>
          </a:p>
        </p:txBody>
      </p:sp>
    </p:spTree>
    <p:extLst>
      <p:ext uri="{BB962C8B-B14F-4D97-AF65-F5344CB8AC3E}">
        <p14:creationId xmlns:p14="http://schemas.microsoft.com/office/powerpoint/2010/main" val="635784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the drivers of the main causes of frailty.</a:t>
            </a:r>
          </a:p>
          <a:p>
            <a:r>
              <a:rPr lang="en-US"/>
              <a:t>Main of them fall well-within the scope of practice.  PT can play an important role in preventing frailty.  </a:t>
            </a:r>
            <a:endParaRPr lang="en-US">
              <a:cs typeface="Calibri"/>
            </a:endParaRPr>
          </a:p>
          <a:p>
            <a:r>
              <a:rPr lang="en-US"/>
              <a:t>PTs are well-suited to make a big difference and help with healthy aging.</a:t>
            </a:r>
            <a:endParaRPr lang="en-US">
              <a:cs typeface="Calibri"/>
            </a:endParaRPr>
          </a:p>
          <a:p>
            <a:r>
              <a:rPr lang="en-US"/>
              <a:t>If at the very least, you address---AVOID---you will be touching on most causes of frailty.  </a:t>
            </a:r>
            <a:endParaRPr lang="en-US">
              <a:cs typeface="Calibri"/>
            </a:endParaRPr>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08E844B1-B65F-47B4-A071-BB404210D214}" type="slidenum">
              <a:rPr lang="en-CA" smtClean="0"/>
              <a:t>19</a:t>
            </a:fld>
            <a:endParaRPr lang="en-CA"/>
          </a:p>
        </p:txBody>
      </p:sp>
    </p:spTree>
    <p:extLst>
      <p:ext uri="{BB962C8B-B14F-4D97-AF65-F5344CB8AC3E}">
        <p14:creationId xmlns:p14="http://schemas.microsoft.com/office/powerpoint/2010/main" val="1213692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More best practice guidelines---that show that PT/OT are identified as important roles in prevention of frailty</a:t>
            </a:r>
          </a:p>
          <a:p>
            <a:r>
              <a:rPr lang="en-US" sz="2400"/>
              <a:t>Manage burden- team-based models…what does that look like in the community?  Where services are more fragmented.</a:t>
            </a:r>
            <a:endParaRPr lang="en-US" sz="2400">
              <a:cs typeface="Calibri"/>
            </a:endParaRPr>
          </a:p>
          <a:p>
            <a:r>
              <a:rPr lang="en-US" sz="2400"/>
              <a:t>Back to our previous discussion about knowing when to pass the baton and to whom?</a:t>
            </a:r>
            <a:endParaRPr lang="en-US" sz="2400">
              <a:cs typeface="Calibri"/>
            </a:endParaRPr>
          </a:p>
          <a:p>
            <a:endParaRPr lang="en-US" sz="2400">
              <a:cs typeface="Calibri"/>
            </a:endParaRPr>
          </a:p>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20</a:t>
            </a:fld>
            <a:endParaRPr lang="en-CA"/>
          </a:p>
        </p:txBody>
      </p:sp>
    </p:spTree>
    <p:extLst>
      <p:ext uri="{BB962C8B-B14F-4D97-AF65-F5344CB8AC3E}">
        <p14:creationId xmlns:p14="http://schemas.microsoft.com/office/powerpoint/2010/main" val="396384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More guidelines- from Britain.  These were highlighted in the article that was sent to accompany this presentation.</a:t>
            </a:r>
          </a:p>
          <a:p>
            <a:r>
              <a:rPr lang="en-US" sz="2400"/>
              <a:t>Root causes: that’s why we spoke earlier about the 4 main kinds of causes (physical, mental, cognitive and social)</a:t>
            </a:r>
            <a:endParaRPr lang="en-US" sz="2400">
              <a:cs typeface="Calibri"/>
            </a:endParaRPr>
          </a:p>
          <a:p>
            <a:endParaRPr lang="en-US" sz="2400">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21</a:t>
            </a:fld>
            <a:endParaRPr lang="en-CA"/>
          </a:p>
        </p:txBody>
      </p:sp>
    </p:spTree>
    <p:extLst>
      <p:ext uri="{BB962C8B-B14F-4D97-AF65-F5344CB8AC3E}">
        <p14:creationId xmlns:p14="http://schemas.microsoft.com/office/powerpoint/2010/main" val="3959801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0" kern="1200" dirty="0">
                <a:solidFill>
                  <a:schemeClr val="tx1"/>
                </a:solidFill>
                <a:effectLst/>
                <a:latin typeface="+mn-lt"/>
                <a:ea typeface="+mn-ea"/>
                <a:cs typeface="+mn-cs"/>
              </a:rPr>
              <a:t>population is older adults with complexity/frailty and there is a defined approach to care for that population...</a:t>
            </a:r>
            <a:endParaRPr lang="en-CA" sz="2400" dirty="0"/>
          </a:p>
          <a:p>
            <a:endParaRPr lang="en-US" sz="2400" dirty="0">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22</a:t>
            </a:fld>
            <a:endParaRPr lang="en-CA"/>
          </a:p>
        </p:txBody>
      </p:sp>
    </p:spTree>
    <p:extLst>
      <p:ext uri="{BB962C8B-B14F-4D97-AF65-F5344CB8AC3E}">
        <p14:creationId xmlns:p14="http://schemas.microsoft.com/office/powerpoint/2010/main" val="3645841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E844B1-B65F-47B4-A071-BB404210D214}" type="slidenum">
              <a:rPr lang="en-CA" smtClean="0"/>
              <a:t>4</a:t>
            </a:fld>
            <a:endParaRPr lang="en-CA"/>
          </a:p>
        </p:txBody>
      </p:sp>
    </p:spTree>
    <p:extLst>
      <p:ext uri="{BB962C8B-B14F-4D97-AF65-F5344CB8AC3E}">
        <p14:creationId xmlns:p14="http://schemas.microsoft.com/office/powerpoint/2010/main" val="53918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5"/>
          </p:nvPr>
        </p:nvSpPr>
        <p:spPr/>
        <p:txBody>
          <a:bodyPr/>
          <a:lstStyle/>
          <a:p>
            <a:fld id="{08E844B1-B65F-47B4-A071-BB404210D214}" type="slidenum">
              <a:rPr lang="en-CA" smtClean="0"/>
              <a:t>23</a:t>
            </a:fld>
            <a:endParaRPr lang="en-CA"/>
          </a:p>
        </p:txBody>
      </p:sp>
    </p:spTree>
    <p:extLst>
      <p:ext uri="{BB962C8B-B14F-4D97-AF65-F5344CB8AC3E}">
        <p14:creationId xmlns:p14="http://schemas.microsoft.com/office/powerpoint/2010/main" val="1339469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24</a:t>
            </a:fld>
            <a:endParaRPr lang="en-CA"/>
          </a:p>
        </p:txBody>
      </p:sp>
    </p:spTree>
    <p:extLst>
      <p:ext uri="{BB962C8B-B14F-4D97-AF65-F5344CB8AC3E}">
        <p14:creationId xmlns:p14="http://schemas.microsoft.com/office/powerpoint/2010/main" val="3592161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25</a:t>
            </a:fld>
            <a:endParaRPr lang="en-CA"/>
          </a:p>
        </p:txBody>
      </p:sp>
    </p:spTree>
    <p:extLst>
      <p:ext uri="{BB962C8B-B14F-4D97-AF65-F5344CB8AC3E}">
        <p14:creationId xmlns:p14="http://schemas.microsoft.com/office/powerpoint/2010/main" val="3912546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600"/>
              </a:spcAft>
            </a:pPr>
            <a:r>
              <a:rPr lang="en-US" altLang="en-US" sz="2400" b="1" dirty="0">
                <a:solidFill>
                  <a:schemeClr val="tx1">
                    <a:lumMod val="50000"/>
                  </a:schemeClr>
                </a:solidFill>
                <a:latin typeface="Calibri" panose="020F0502020204030204" pitchFamily="34" charset="0"/>
              </a:rPr>
              <a:t>Improves diagnostic accuracy</a:t>
            </a:r>
          </a:p>
          <a:p>
            <a:pPr marL="0" indent="0">
              <a:spcBef>
                <a:spcPts val="0"/>
              </a:spcBef>
              <a:spcAft>
                <a:spcPts val="600"/>
              </a:spcAft>
            </a:pPr>
            <a:r>
              <a:rPr lang="en-US" altLang="en-US" sz="2400" b="1" dirty="0">
                <a:solidFill>
                  <a:schemeClr val="tx1">
                    <a:lumMod val="50000"/>
                  </a:schemeClr>
                </a:solidFill>
                <a:latin typeface="Calibri" panose="020F0502020204030204" pitchFamily="34" charset="0"/>
              </a:rPr>
              <a:t>Optimizes care plans</a:t>
            </a:r>
          </a:p>
          <a:p>
            <a:pPr marL="0" indent="0">
              <a:spcBef>
                <a:spcPts val="0"/>
              </a:spcBef>
              <a:spcAft>
                <a:spcPts val="600"/>
              </a:spcAft>
            </a:pPr>
            <a:r>
              <a:rPr lang="en-US" altLang="en-US" sz="2400" b="1" dirty="0">
                <a:solidFill>
                  <a:schemeClr val="tx1">
                    <a:lumMod val="50000"/>
                  </a:schemeClr>
                </a:solidFill>
                <a:latin typeface="Calibri" panose="020F0502020204030204" pitchFamily="34" charset="0"/>
              </a:rPr>
              <a:t>Improves patient outcomes</a:t>
            </a:r>
          </a:p>
          <a:p>
            <a:pPr marL="300038" lvl="1" indent="0">
              <a:spcAft>
                <a:spcPts val="0"/>
              </a:spcAft>
            </a:pPr>
            <a:r>
              <a:rPr lang="en-US" altLang="en-US" sz="2000" dirty="0">
                <a:solidFill>
                  <a:schemeClr val="tx1"/>
                </a:solidFill>
                <a:latin typeface="Calibri" panose="020F0502020204030204" pitchFamily="34" charset="0"/>
              </a:rPr>
              <a:t>Increased function, independence, quality of life</a:t>
            </a:r>
          </a:p>
          <a:p>
            <a:pPr marL="300038" lvl="1" indent="0">
              <a:spcAft>
                <a:spcPts val="0"/>
              </a:spcAft>
            </a:pPr>
            <a:r>
              <a:rPr lang="en-US" altLang="en-US" sz="2000" dirty="0">
                <a:solidFill>
                  <a:schemeClr val="tx1"/>
                </a:solidFill>
                <a:latin typeface="Calibri" panose="020F0502020204030204" pitchFamily="34" charset="0"/>
              </a:rPr>
              <a:t>Decreased mortality</a:t>
            </a:r>
          </a:p>
          <a:p>
            <a:pPr marL="300038" lvl="1" indent="0">
              <a:spcAft>
                <a:spcPts val="0"/>
              </a:spcAft>
            </a:pPr>
            <a:r>
              <a:rPr lang="en-US" altLang="en-US" sz="2000" dirty="0">
                <a:solidFill>
                  <a:schemeClr val="tx1"/>
                </a:solidFill>
                <a:latin typeface="Calibri" panose="020F0502020204030204" pitchFamily="34" charset="0"/>
              </a:rPr>
              <a:t>Decreased falls</a:t>
            </a:r>
          </a:p>
          <a:p>
            <a:pPr marL="300038" lvl="1" indent="0">
              <a:spcAft>
                <a:spcPts val="0"/>
              </a:spcAft>
            </a:pPr>
            <a:r>
              <a:rPr lang="en-US" altLang="en-US" sz="2000" dirty="0">
                <a:solidFill>
                  <a:schemeClr val="tx1"/>
                </a:solidFill>
                <a:latin typeface="Calibri" panose="020F0502020204030204" pitchFamily="34" charset="0"/>
              </a:rPr>
              <a:t>Increased chance of remaining at home</a:t>
            </a:r>
          </a:p>
          <a:p>
            <a:pPr marL="0" indent="0">
              <a:spcBef>
                <a:spcPts val="0"/>
              </a:spcBef>
              <a:spcAft>
                <a:spcPts val="600"/>
              </a:spcAft>
            </a:pPr>
            <a:r>
              <a:rPr lang="en-US" altLang="en-US" sz="2400" b="1" dirty="0">
                <a:solidFill>
                  <a:schemeClr val="tx1">
                    <a:lumMod val="50000"/>
                  </a:schemeClr>
                </a:solidFill>
                <a:latin typeface="Calibri" panose="020F0502020204030204" pitchFamily="34" charset="0"/>
              </a:rPr>
              <a:t>Improves system outcomes</a:t>
            </a:r>
          </a:p>
          <a:p>
            <a:pPr marL="300038" lvl="1" indent="0">
              <a:spcAft>
                <a:spcPts val="0"/>
              </a:spcAft>
            </a:pPr>
            <a:r>
              <a:rPr lang="en-US" altLang="en-US" sz="2000" dirty="0">
                <a:solidFill>
                  <a:schemeClr val="tx1"/>
                </a:solidFill>
                <a:latin typeface="Calibri" panose="020F0502020204030204" pitchFamily="34" charset="0"/>
              </a:rPr>
              <a:t>Prevention of avoidable ED use, hospitalization, ALC, premature institutionalization</a:t>
            </a:r>
          </a:p>
          <a:p>
            <a:pPr marL="300038" lvl="1" indent="0">
              <a:spcAft>
                <a:spcPts val="0"/>
              </a:spcAft>
            </a:pPr>
            <a:r>
              <a:rPr lang="en-US" altLang="en-US" sz="2000" dirty="0">
                <a:solidFill>
                  <a:schemeClr val="tx1"/>
                </a:solidFill>
                <a:latin typeface="Calibri" panose="020F0502020204030204" pitchFamily="34" charset="0"/>
              </a:rPr>
              <a:t>Improved clinical efficiencies in acute care</a:t>
            </a:r>
          </a:p>
          <a:p>
            <a:pPr marL="300038" lvl="1" indent="0">
              <a:spcAft>
                <a:spcPts val="0"/>
              </a:spcAft>
            </a:pPr>
            <a:r>
              <a:rPr lang="en-US" altLang="en-US" sz="2000" dirty="0">
                <a:solidFill>
                  <a:schemeClr val="tx1"/>
                </a:solidFill>
                <a:latin typeface="Calibri" panose="020F0502020204030204" pitchFamily="34" charset="0"/>
              </a:rPr>
              <a:t>Enabler of care coordination</a:t>
            </a:r>
          </a:p>
          <a:p>
            <a:endParaRPr lang="en-US" dirty="0"/>
          </a:p>
          <a:p>
            <a:endParaRPr lang="en-US" altLang="en-US" dirty="0">
              <a:latin typeface="Arial" panose="020B0604020202020204" pitchFamily="34" charset="0"/>
              <a:cs typeface="Arial" panose="020B0604020202020204" pitchFamily="34" charset="0"/>
            </a:endParaRPr>
          </a:p>
          <a:p>
            <a:endParaRPr lang="en-US" sz="2400" dirty="0"/>
          </a:p>
        </p:txBody>
      </p:sp>
      <p:sp>
        <p:nvSpPr>
          <p:cNvPr id="4" name="Slide Number Placeholder 3"/>
          <p:cNvSpPr>
            <a:spLocks noGrp="1"/>
          </p:cNvSpPr>
          <p:nvPr>
            <p:ph type="sldNum" sz="quarter" idx="5"/>
          </p:nvPr>
        </p:nvSpPr>
        <p:spPr/>
        <p:txBody>
          <a:bodyPr/>
          <a:lstStyle/>
          <a:p>
            <a:fld id="{08E844B1-B65F-47B4-A071-BB404210D214}" type="slidenum">
              <a:rPr lang="en-CA" smtClean="0"/>
              <a:t>26</a:t>
            </a:fld>
            <a:endParaRPr lang="en-CA"/>
          </a:p>
        </p:txBody>
      </p:sp>
    </p:spTree>
    <p:extLst>
      <p:ext uri="{BB962C8B-B14F-4D97-AF65-F5344CB8AC3E}">
        <p14:creationId xmlns:p14="http://schemas.microsoft.com/office/powerpoint/2010/main" val="20763380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27</a:t>
            </a:fld>
            <a:endParaRPr lang="en-CA"/>
          </a:p>
        </p:txBody>
      </p:sp>
    </p:spTree>
    <p:extLst>
      <p:ext uri="{BB962C8B-B14F-4D97-AF65-F5344CB8AC3E}">
        <p14:creationId xmlns:p14="http://schemas.microsoft.com/office/powerpoint/2010/main" val="10223067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28</a:t>
            </a:fld>
            <a:endParaRPr lang="en-CA"/>
          </a:p>
        </p:txBody>
      </p:sp>
    </p:spTree>
    <p:extLst>
      <p:ext uri="{BB962C8B-B14F-4D97-AF65-F5344CB8AC3E}">
        <p14:creationId xmlns:p14="http://schemas.microsoft.com/office/powerpoint/2010/main" val="26062272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5"/>
          </p:nvPr>
        </p:nvSpPr>
        <p:spPr/>
        <p:txBody>
          <a:bodyPr/>
          <a:lstStyle/>
          <a:p>
            <a:fld id="{08E844B1-B65F-47B4-A071-BB404210D214}" type="slidenum">
              <a:rPr lang="en-CA" smtClean="0"/>
              <a:t>29</a:t>
            </a:fld>
            <a:endParaRPr lang="en-CA"/>
          </a:p>
        </p:txBody>
      </p:sp>
    </p:spTree>
    <p:extLst>
      <p:ext uri="{BB962C8B-B14F-4D97-AF65-F5344CB8AC3E}">
        <p14:creationId xmlns:p14="http://schemas.microsoft.com/office/powerpoint/2010/main" val="7872368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30</a:t>
            </a:fld>
            <a:endParaRPr lang="en-CA"/>
          </a:p>
        </p:txBody>
      </p:sp>
    </p:spTree>
    <p:extLst>
      <p:ext uri="{BB962C8B-B14F-4D97-AF65-F5344CB8AC3E}">
        <p14:creationId xmlns:p14="http://schemas.microsoft.com/office/powerpoint/2010/main" val="31190335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a:cs typeface="Calibri"/>
              </a:rPr>
              <a:t>Primary Care Physician submitted a referral for an 84-year-old due to increasing concerns regarding balance.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a:cs typeface="Calibri"/>
            </a:endParaRPr>
          </a:p>
          <a:p>
            <a:pPr marL="0" indent="0">
              <a:buNone/>
            </a:pPr>
            <a:r>
              <a:rPr lang="en-US" altLang="en-US" sz="2800" b="1" dirty="0">
                <a:solidFill>
                  <a:schemeClr val="tx1">
                    <a:lumMod val="50000"/>
                  </a:schemeClr>
                </a:solidFill>
                <a:latin typeface="League Spartan"/>
                <a:cs typeface="League Spartan" panose="020B0604020202020204" charset="0"/>
              </a:rPr>
              <a:t>Assessment of Home Environment:</a:t>
            </a:r>
          </a:p>
          <a:p>
            <a:pPr marL="762000" lvl="2" indent="-152400"/>
            <a:r>
              <a:rPr lang="en-US" altLang="en-US" sz="2400" dirty="0">
                <a:latin typeface="League Spartan"/>
                <a:cs typeface="League Spartan" panose="020B0604020202020204" charset="0"/>
              </a:rPr>
              <a:t>Overgrown tree branches and bushes by front door</a:t>
            </a:r>
          </a:p>
          <a:p>
            <a:pPr marL="762000" lvl="2" indent="-152400"/>
            <a:r>
              <a:rPr lang="en-US" altLang="en-US" sz="2400" dirty="0">
                <a:latin typeface="League Spartan"/>
                <a:cs typeface="League Spartan" panose="020B0604020202020204" charset="0"/>
              </a:rPr>
              <a:t>Screen door propped open with glass shards </a:t>
            </a:r>
          </a:p>
          <a:p>
            <a:pPr marL="762000" lvl="2" indent="-152400"/>
            <a:r>
              <a:rPr lang="en-US" altLang="en-US" sz="2400" dirty="0">
                <a:latin typeface="League Spartan"/>
                <a:cs typeface="League Spartan" panose="020B0604020202020204" charset="0"/>
              </a:rPr>
              <a:t>Lives alone in a dirty, neglected, cluttered multi-level home</a:t>
            </a:r>
          </a:p>
          <a:p>
            <a:pPr marL="1066800" lvl="3" indent="-152400"/>
            <a:r>
              <a:rPr lang="en-US" altLang="en-US" sz="2400" dirty="0">
                <a:latin typeface="League Spartan"/>
                <a:cs typeface="League Spartan" panose="020B0604020202020204" charset="0"/>
              </a:rPr>
              <a:t>Carpets soiled, stacks of papers, egg cartons, </a:t>
            </a:r>
          </a:p>
          <a:p>
            <a:pPr marL="1066800" lvl="3" indent="-152400"/>
            <a:r>
              <a:rPr lang="en-US" altLang="en-US" sz="2400" dirty="0">
                <a:latin typeface="League Spartan"/>
                <a:cs typeface="League Spartan" panose="020B0604020202020204" charset="0"/>
              </a:rPr>
              <a:t>Cracks in walls, cobwebs, musty smell</a:t>
            </a:r>
          </a:p>
          <a:p>
            <a:pPr marL="762000" lvl="2" indent="-152400"/>
            <a:r>
              <a:rPr lang="en-US" altLang="en-US" sz="2400" dirty="0">
                <a:latin typeface="League Spartan"/>
                <a:cs typeface="League Spartan" panose="020B0604020202020204" charset="0"/>
              </a:rPr>
              <a:t>Little food in fridge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a:cs typeface="Calibri"/>
            </a:endParaRPr>
          </a:p>
          <a:p>
            <a:endParaRPr lang="en-US" sz="2400" dirty="0"/>
          </a:p>
        </p:txBody>
      </p:sp>
      <p:sp>
        <p:nvSpPr>
          <p:cNvPr id="4" name="Slide Number Placeholder 3"/>
          <p:cNvSpPr>
            <a:spLocks noGrp="1"/>
          </p:cNvSpPr>
          <p:nvPr>
            <p:ph type="sldNum" sz="quarter" idx="5"/>
          </p:nvPr>
        </p:nvSpPr>
        <p:spPr/>
        <p:txBody>
          <a:bodyPr/>
          <a:lstStyle/>
          <a:p>
            <a:fld id="{08E844B1-B65F-47B4-A071-BB404210D214}" type="slidenum">
              <a:rPr lang="en-CA" smtClean="0"/>
              <a:t>31</a:t>
            </a:fld>
            <a:endParaRPr lang="en-CA"/>
          </a:p>
        </p:txBody>
      </p:sp>
    </p:spTree>
    <p:extLst>
      <p:ext uri="{BB962C8B-B14F-4D97-AF65-F5344CB8AC3E}">
        <p14:creationId xmlns:p14="http://schemas.microsoft.com/office/powerpoint/2010/main" val="2934514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32</a:t>
            </a:fld>
            <a:endParaRPr lang="en-CA"/>
          </a:p>
        </p:txBody>
      </p:sp>
    </p:spTree>
    <p:extLst>
      <p:ext uri="{BB962C8B-B14F-4D97-AF65-F5344CB8AC3E}">
        <p14:creationId xmlns:p14="http://schemas.microsoft.com/office/powerpoint/2010/main" val="2467575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E844B1-B65F-47B4-A071-BB404210D214}" type="slidenum">
              <a:rPr lang="en-CA" smtClean="0"/>
              <a:t>5</a:t>
            </a:fld>
            <a:endParaRPr lang="en-CA"/>
          </a:p>
        </p:txBody>
      </p:sp>
    </p:spTree>
    <p:extLst>
      <p:ext uri="{BB962C8B-B14F-4D97-AF65-F5344CB8AC3E}">
        <p14:creationId xmlns:p14="http://schemas.microsoft.com/office/powerpoint/2010/main" val="36145341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Mobility- “that’s surprising”, would never have guessed that</a:t>
            </a:r>
            <a:endParaRPr lang="en-US" sz="2400" dirty="0">
              <a:cs typeface="Calibri"/>
            </a:endParaRPr>
          </a:p>
          <a:p>
            <a:r>
              <a:rPr lang="en-US" sz="2400" dirty="0"/>
              <a:t>MoCA: no real pattern.  </a:t>
            </a:r>
            <a:endParaRPr lang="en-US" sz="2400" dirty="0">
              <a:cs typeface="Calibri"/>
            </a:endParaRPr>
          </a:p>
          <a:p>
            <a:r>
              <a:rPr lang="en-US" sz="2400" dirty="0"/>
              <a:t>If something organic, we would have suspected decline</a:t>
            </a:r>
            <a:endParaRPr lang="en-US" sz="2400" dirty="0">
              <a:cs typeface="Calibri"/>
            </a:endParaRPr>
          </a:p>
          <a:p>
            <a:r>
              <a:rPr lang="en-US" sz="2400" dirty="0"/>
              <a:t>Positive family history- maybe there is something going on</a:t>
            </a:r>
            <a:endParaRPr lang="en-US" sz="2400" dirty="0">
              <a:cs typeface="Calibri"/>
            </a:endParaRPr>
          </a:p>
          <a:p>
            <a:r>
              <a:rPr lang="en-US" sz="2400" dirty="0"/>
              <a:t>CEO multi-national company- maybe we would have expected 30/30 MoCA</a:t>
            </a:r>
            <a:endParaRPr lang="en-US" sz="2400" dirty="0">
              <a:cs typeface="Calibri"/>
            </a:endParaRPr>
          </a:p>
          <a:p>
            <a:r>
              <a:rPr lang="en-US" sz="2400" dirty="0"/>
              <a:t>At the end of the day, this is a good example of someone making lifestyle choices</a:t>
            </a:r>
            <a:endParaRPr lang="en-US" sz="2400" dirty="0">
              <a:cs typeface="Calibri"/>
            </a:endParaRPr>
          </a:p>
          <a:p>
            <a:endParaRPr lang="en-US" sz="2400" dirty="0">
              <a:cs typeface="Calibri"/>
            </a:endParaRPr>
          </a:p>
          <a:p>
            <a:endParaRPr lang="en-US" sz="2400" dirty="0"/>
          </a:p>
        </p:txBody>
      </p:sp>
      <p:sp>
        <p:nvSpPr>
          <p:cNvPr id="4" name="Slide Number Placeholder 3"/>
          <p:cNvSpPr>
            <a:spLocks noGrp="1"/>
          </p:cNvSpPr>
          <p:nvPr>
            <p:ph type="sldNum" sz="quarter" idx="5"/>
          </p:nvPr>
        </p:nvSpPr>
        <p:spPr/>
        <p:txBody>
          <a:bodyPr/>
          <a:lstStyle/>
          <a:p>
            <a:fld id="{08E844B1-B65F-47B4-A071-BB404210D214}" type="slidenum">
              <a:rPr lang="en-CA" smtClean="0"/>
              <a:t>33</a:t>
            </a:fld>
            <a:endParaRPr lang="en-CA"/>
          </a:p>
        </p:txBody>
      </p:sp>
    </p:spTree>
    <p:extLst>
      <p:ext uri="{BB962C8B-B14F-4D97-AF65-F5344CB8AC3E}">
        <p14:creationId xmlns:p14="http://schemas.microsoft.com/office/powerpoint/2010/main" val="26778506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eaLnBrk="1" hangingPunct="1">
              <a:spcAft>
                <a:spcPts val="0"/>
              </a:spcAft>
            </a:pPr>
            <a:r>
              <a:rPr lang="en-US" altLang="en-US" b="1" dirty="0">
                <a:solidFill>
                  <a:schemeClr val="tx1"/>
                </a:solidFill>
                <a:latin typeface="Calibri" panose="020F0502020204030204" pitchFamily="34" charset="0"/>
              </a:rPr>
              <a:t>Optimizing health and function</a:t>
            </a:r>
          </a:p>
          <a:p>
            <a:pPr lvl="2" eaLnBrk="1" hangingPunct="1">
              <a:spcAft>
                <a:spcPts val="0"/>
              </a:spcAft>
            </a:pPr>
            <a:r>
              <a:rPr lang="en-US" altLang="en-US" dirty="0">
                <a:latin typeface="Calibri" panose="020F0502020204030204" pitchFamily="34" charset="0"/>
              </a:rPr>
              <a:t>Accessing multidisciplinary assessment and treatment</a:t>
            </a:r>
          </a:p>
          <a:p>
            <a:pPr lvl="3" eaLnBrk="1" hangingPunct="1">
              <a:spcAft>
                <a:spcPts val="0"/>
              </a:spcAft>
            </a:pPr>
            <a:r>
              <a:rPr lang="en-US" altLang="en-US" sz="2000" dirty="0">
                <a:latin typeface="Calibri" panose="020F0502020204030204" pitchFamily="34" charset="0"/>
              </a:rPr>
              <a:t>Providing diagnoses</a:t>
            </a:r>
          </a:p>
          <a:p>
            <a:pPr lvl="3" eaLnBrk="1" hangingPunct="1">
              <a:spcAft>
                <a:spcPts val="0"/>
              </a:spcAft>
            </a:pPr>
            <a:r>
              <a:rPr lang="en-US" altLang="en-US" sz="2000" dirty="0">
                <a:latin typeface="Calibri" panose="020F0502020204030204" pitchFamily="34" charset="0"/>
              </a:rPr>
              <a:t>Optimizing reversibility </a:t>
            </a:r>
          </a:p>
          <a:p>
            <a:pPr lvl="1" eaLnBrk="1" hangingPunct="1">
              <a:spcAft>
                <a:spcPts val="0"/>
              </a:spcAft>
            </a:pPr>
            <a:r>
              <a:rPr lang="en-US" altLang="en-US" b="1" dirty="0">
                <a:solidFill>
                  <a:schemeClr val="tx1"/>
                </a:solidFill>
                <a:latin typeface="Calibri" panose="020F0502020204030204" pitchFamily="34" charset="0"/>
              </a:rPr>
              <a:t>Optimizing Safety</a:t>
            </a:r>
          </a:p>
          <a:p>
            <a:pPr lvl="2" eaLnBrk="1" hangingPunct="1">
              <a:spcAft>
                <a:spcPts val="0"/>
              </a:spcAft>
            </a:pPr>
            <a:r>
              <a:rPr lang="en-US" altLang="en-US" dirty="0">
                <a:latin typeface="Calibri" panose="020F0502020204030204" pitchFamily="34" charset="0"/>
              </a:rPr>
              <a:t>To support their goal of aging in place</a:t>
            </a:r>
          </a:p>
          <a:p>
            <a:pPr lvl="1" eaLnBrk="1" hangingPunct="1">
              <a:spcAft>
                <a:spcPts val="0"/>
              </a:spcAft>
            </a:pPr>
            <a:r>
              <a:rPr lang="en-US" altLang="en-US" b="1" dirty="0">
                <a:solidFill>
                  <a:schemeClr val="tx1"/>
                </a:solidFill>
                <a:latin typeface="Calibri" panose="020F0502020204030204" pitchFamily="34" charset="0"/>
              </a:rPr>
              <a:t>Optimizing Support</a:t>
            </a:r>
          </a:p>
          <a:p>
            <a:pPr lvl="2" eaLnBrk="1" hangingPunct="1">
              <a:spcAft>
                <a:spcPts val="0"/>
              </a:spcAft>
            </a:pPr>
            <a:r>
              <a:rPr lang="en-US" altLang="en-US" dirty="0">
                <a:latin typeface="Calibri" panose="020F0502020204030204" pitchFamily="34" charset="0"/>
              </a:rPr>
              <a:t>System navigation within Specialized Geriatric Services and Community Support Services</a:t>
            </a:r>
          </a:p>
          <a:p>
            <a:pPr lvl="3" eaLnBrk="1" hangingPunct="1">
              <a:spcAft>
                <a:spcPts val="0"/>
              </a:spcAft>
            </a:pPr>
            <a:r>
              <a:rPr lang="en-US" altLang="en-US" sz="2000" dirty="0">
                <a:latin typeface="Calibri" panose="020F0502020204030204" pitchFamily="34" charset="0"/>
              </a:rPr>
              <a:t>Ensuring the right program at the right time for the right reasons, avoiding duplication</a:t>
            </a:r>
          </a:p>
          <a:p>
            <a:endParaRPr lang="en-US" dirty="0"/>
          </a:p>
          <a:p>
            <a:endParaRPr lang="en-US" sz="2400" dirty="0"/>
          </a:p>
        </p:txBody>
      </p:sp>
      <p:sp>
        <p:nvSpPr>
          <p:cNvPr id="4" name="Slide Number Placeholder 3"/>
          <p:cNvSpPr>
            <a:spLocks noGrp="1"/>
          </p:cNvSpPr>
          <p:nvPr>
            <p:ph type="sldNum" sz="quarter" idx="5"/>
          </p:nvPr>
        </p:nvSpPr>
        <p:spPr/>
        <p:txBody>
          <a:bodyPr/>
          <a:lstStyle/>
          <a:p>
            <a:fld id="{08E844B1-B65F-47B4-A071-BB404210D214}" type="slidenum">
              <a:rPr lang="en-CA" smtClean="0"/>
              <a:t>34</a:t>
            </a:fld>
            <a:endParaRPr lang="en-CA"/>
          </a:p>
        </p:txBody>
      </p:sp>
    </p:spTree>
    <p:extLst>
      <p:ext uri="{BB962C8B-B14F-4D97-AF65-F5344CB8AC3E}">
        <p14:creationId xmlns:p14="http://schemas.microsoft.com/office/powerpoint/2010/main" val="1222012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35</a:t>
            </a:fld>
            <a:endParaRPr lang="en-CA"/>
          </a:p>
        </p:txBody>
      </p:sp>
    </p:spTree>
    <p:extLst>
      <p:ext uri="{BB962C8B-B14F-4D97-AF65-F5344CB8AC3E}">
        <p14:creationId xmlns:p14="http://schemas.microsoft.com/office/powerpoint/2010/main" val="42535266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36</a:t>
            </a:fld>
            <a:endParaRPr lang="en-CA"/>
          </a:p>
        </p:txBody>
      </p:sp>
    </p:spTree>
    <p:extLst>
      <p:ext uri="{BB962C8B-B14F-4D97-AF65-F5344CB8AC3E}">
        <p14:creationId xmlns:p14="http://schemas.microsoft.com/office/powerpoint/2010/main" val="4241474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2400" dirty="0"/>
              <a:t>The Ministry of Health acknowledged the importance of providing interprofessional care to frail older adults by organizing specialized geriatric services within Regional Geriatric Programs.</a:t>
            </a:r>
          </a:p>
          <a:p>
            <a:pPr>
              <a:defRPr/>
            </a:pPr>
            <a:endParaRPr lang="en-US" sz="2400" dirty="0"/>
          </a:p>
          <a:p>
            <a:pPr marL="228600" indent="-228600">
              <a:buFontTx/>
              <a:buAutoNum type="arabicParenR"/>
              <a:defRPr/>
            </a:pPr>
            <a:r>
              <a:rPr lang="en-US" sz="2400" dirty="0"/>
              <a:t>Ensuring that care is providing in a </a:t>
            </a:r>
            <a:r>
              <a:rPr lang="en-US" sz="2400" dirty="0" err="1"/>
              <a:t>wholisitc</a:t>
            </a:r>
            <a:r>
              <a:rPr lang="en-US" sz="2400" dirty="0"/>
              <a:t> way with regards to assessment and treatment.</a:t>
            </a:r>
          </a:p>
          <a:p>
            <a:pPr marL="228600" indent="-228600">
              <a:buFontTx/>
              <a:buAutoNum type="arabicParenR"/>
              <a:defRPr/>
            </a:pPr>
            <a:r>
              <a:rPr lang="en-US" sz="2400" dirty="0"/>
              <a:t>But also reinforcing the importance of supporting a collaborative approach to care</a:t>
            </a:r>
          </a:p>
          <a:p>
            <a:endParaRPr lang="en-US" sz="2400" dirty="0"/>
          </a:p>
        </p:txBody>
      </p:sp>
      <p:sp>
        <p:nvSpPr>
          <p:cNvPr id="4" name="Slide Number Placeholder 3"/>
          <p:cNvSpPr>
            <a:spLocks noGrp="1"/>
          </p:cNvSpPr>
          <p:nvPr>
            <p:ph type="sldNum" sz="quarter" idx="5"/>
          </p:nvPr>
        </p:nvSpPr>
        <p:spPr/>
        <p:txBody>
          <a:bodyPr/>
          <a:lstStyle/>
          <a:p>
            <a:fld id="{08E844B1-B65F-47B4-A071-BB404210D214}" type="slidenum">
              <a:rPr lang="en-CA" smtClean="0"/>
              <a:t>37</a:t>
            </a:fld>
            <a:endParaRPr lang="en-CA"/>
          </a:p>
        </p:txBody>
      </p:sp>
    </p:spTree>
    <p:extLst>
      <p:ext uri="{BB962C8B-B14F-4D97-AF65-F5344CB8AC3E}">
        <p14:creationId xmlns:p14="http://schemas.microsoft.com/office/powerpoint/2010/main" val="38506026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38</a:t>
            </a:fld>
            <a:endParaRPr lang="en-CA"/>
          </a:p>
        </p:txBody>
      </p:sp>
    </p:spTree>
    <p:extLst>
      <p:ext uri="{BB962C8B-B14F-4D97-AF65-F5344CB8AC3E}">
        <p14:creationId xmlns:p14="http://schemas.microsoft.com/office/powerpoint/2010/main" val="31029693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39</a:t>
            </a:fld>
            <a:endParaRPr lang="en-CA"/>
          </a:p>
        </p:txBody>
      </p:sp>
    </p:spTree>
    <p:extLst>
      <p:ext uri="{BB962C8B-B14F-4D97-AF65-F5344CB8AC3E}">
        <p14:creationId xmlns:p14="http://schemas.microsoft.com/office/powerpoint/2010/main" val="23975318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a:p>
        </p:txBody>
      </p:sp>
      <p:sp>
        <p:nvSpPr>
          <p:cNvPr id="4" name="Slide Number Placeholder 3"/>
          <p:cNvSpPr>
            <a:spLocks noGrp="1"/>
          </p:cNvSpPr>
          <p:nvPr>
            <p:ph type="sldNum" sz="quarter" idx="5"/>
          </p:nvPr>
        </p:nvSpPr>
        <p:spPr/>
        <p:txBody>
          <a:bodyPr/>
          <a:lstStyle/>
          <a:p>
            <a:fld id="{08E844B1-B65F-47B4-A071-BB404210D214}" type="slidenum">
              <a:rPr lang="en-CA" smtClean="0"/>
              <a:t>40</a:t>
            </a:fld>
            <a:endParaRPr lang="en-CA"/>
          </a:p>
        </p:txBody>
      </p:sp>
    </p:spTree>
    <p:extLst>
      <p:ext uri="{BB962C8B-B14F-4D97-AF65-F5344CB8AC3E}">
        <p14:creationId xmlns:p14="http://schemas.microsoft.com/office/powerpoint/2010/main" val="39394053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Actions to improve healthy ageing will be needed at multiple levels and in multiple sectors to prevent disease, promote health, maintain intrinsic capacity and enable functional ability.</a:t>
            </a:r>
          </a:p>
          <a:p>
            <a:r>
              <a:rPr lang="en-US"/>
              <a:t>We can’t do this alone- we are trying to all work together and an interprofessional lens allows us to do just that.</a:t>
            </a:r>
          </a:p>
          <a:p>
            <a:r>
              <a:rPr lang="en-US"/>
              <a:t>We are all a piece of the puzzle.</a:t>
            </a:r>
          </a:p>
        </p:txBody>
      </p:sp>
      <p:sp>
        <p:nvSpPr>
          <p:cNvPr id="4" name="Slide Number Placeholder 3"/>
          <p:cNvSpPr>
            <a:spLocks noGrp="1"/>
          </p:cNvSpPr>
          <p:nvPr>
            <p:ph type="sldNum" sz="quarter" idx="5"/>
          </p:nvPr>
        </p:nvSpPr>
        <p:spPr/>
        <p:txBody>
          <a:bodyPr/>
          <a:lstStyle/>
          <a:p>
            <a:fld id="{08E844B1-B65F-47B4-A071-BB404210D214}" type="slidenum">
              <a:rPr lang="en-CA" smtClean="0"/>
              <a:t>44</a:t>
            </a:fld>
            <a:endParaRPr lang="en-CA"/>
          </a:p>
        </p:txBody>
      </p:sp>
    </p:spTree>
    <p:extLst>
      <p:ext uri="{BB962C8B-B14F-4D97-AF65-F5344CB8AC3E}">
        <p14:creationId xmlns:p14="http://schemas.microsoft.com/office/powerpoint/2010/main" val="6779620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are the factors that influence that home decision.  There are 88 factors divided into 6 </a:t>
            </a:r>
            <a:r>
              <a:rPr lang="en-US" err="1"/>
              <a:t>dimentions</a:t>
            </a:r>
            <a:r>
              <a:rPr lang="en-US"/>
              <a:t>.</a:t>
            </a:r>
          </a:p>
          <a:p>
            <a:r>
              <a:rPr lang="en-US"/>
              <a:t>At the end of the day, when we are asked by colleagues to weigh in on “can a patient be discharged home safely?”---there are really only 2 of these that we can comment on.</a:t>
            </a:r>
            <a:endParaRPr lang="en-US">
              <a:cs typeface="Calibri"/>
            </a:endParaRPr>
          </a:p>
          <a:p>
            <a:r>
              <a:rPr lang="en-US"/>
              <a:t>The home decision is complex!</a:t>
            </a:r>
            <a:endParaRPr lang="en-US">
              <a:cs typeface="Calibri"/>
            </a:endParaRPr>
          </a:p>
          <a:p>
            <a:endParaRPr lang="en-US">
              <a:cs typeface="Calibri"/>
            </a:endParaRPr>
          </a:p>
          <a:p>
            <a:r>
              <a:rPr lang="en-US">
                <a:cs typeface="Calibri"/>
              </a:rPr>
              <a:t>Combine with </a:t>
            </a:r>
            <a:r>
              <a:rPr lang="en-US" err="1">
                <a:cs typeface="Calibri"/>
              </a:rPr>
              <a:t>prev</a:t>
            </a:r>
            <a:r>
              <a:rPr lang="en-US">
                <a:cs typeface="Calibri"/>
              </a:rPr>
              <a:t> slide?</a:t>
            </a:r>
          </a:p>
          <a:p>
            <a:endParaRPr lang="en-US">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45</a:t>
            </a:fld>
            <a:endParaRPr lang="en-CA"/>
          </a:p>
        </p:txBody>
      </p:sp>
    </p:spTree>
    <p:extLst>
      <p:ext uri="{BB962C8B-B14F-4D97-AF65-F5344CB8AC3E}">
        <p14:creationId xmlns:p14="http://schemas.microsoft.com/office/powerpoint/2010/main" val="1902180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am setting the context to support remaining at home….</a:t>
            </a:r>
          </a:p>
          <a:p>
            <a:r>
              <a:rPr lang="en-US"/>
              <a:t>There are newer stats but due to COVID, they are likely a bit skewed (to the higher end).</a:t>
            </a:r>
            <a:endParaRPr lang="en-US">
              <a:cs typeface="Calibri"/>
            </a:endParaRPr>
          </a:p>
          <a:p>
            <a:r>
              <a:rPr lang="en-US"/>
              <a:t>Since 2008, the stats have consistently shown that 80-90% of people want to age at home.</a:t>
            </a:r>
            <a:endParaRPr lang="en-US">
              <a:cs typeface="Calibri"/>
            </a:endParaRPr>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08E844B1-B65F-47B4-A071-BB404210D214}" type="slidenum">
              <a:rPr lang="en-CA" smtClean="0"/>
              <a:t>6</a:t>
            </a:fld>
            <a:endParaRPr lang="en-CA"/>
          </a:p>
        </p:txBody>
      </p:sp>
    </p:spTree>
    <p:extLst>
      <p:ext uri="{BB962C8B-B14F-4D97-AF65-F5344CB8AC3E}">
        <p14:creationId xmlns:p14="http://schemas.microsoft.com/office/powerpoint/2010/main" val="16242253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16506277-4D12-4CA5-90D1-409BFF9149DD}"/>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F9566B7A-A461-844C-85DF-4084DF2D34D0}"/>
              </a:ext>
            </a:extLst>
          </p:cNvPr>
          <p:cNvSpPr>
            <a:spLocks noGrp="1"/>
          </p:cNvSpPr>
          <p:nvPr>
            <p:ph type="body" idx="1"/>
          </p:nvPr>
        </p:nvSpPr>
        <p:spPr/>
        <p:txBody>
          <a:bodyPr>
            <a:normAutofit/>
          </a:bodyPr>
          <a:lstStyle/>
          <a:p>
            <a:pPr>
              <a:defRPr/>
            </a:pPr>
            <a:r>
              <a:rPr lang="en-US"/>
              <a:t>Sum up this very quick overview on frailty about the  importance of interprofessional care in the management of frailty, </a:t>
            </a:r>
          </a:p>
          <a:p>
            <a:pPr marL="171450" indent="-171450">
              <a:buFontTx/>
              <a:buChar char="-"/>
              <a:defRPr/>
            </a:pPr>
            <a:r>
              <a:rPr lang="en-US"/>
              <a:t>Whether you already work as a multidisciplinary team or whether you work as an individual</a:t>
            </a:r>
          </a:p>
          <a:p>
            <a:pPr marL="171450" indent="-171450">
              <a:buFontTx/>
              <a:buChar char="-"/>
              <a:defRPr/>
            </a:pPr>
            <a:r>
              <a:rPr lang="en-US"/>
              <a:t>There is the need to collaborate not only across disciplines but also across programs and services</a:t>
            </a:r>
          </a:p>
          <a:p>
            <a:pPr marL="171450" indent="-171450">
              <a:buFontTx/>
              <a:buChar char="-"/>
              <a:defRPr/>
            </a:pPr>
            <a:r>
              <a:rPr lang="en-US"/>
              <a:t>The main takeaway from this talk is </a:t>
            </a:r>
          </a:p>
          <a:p>
            <a:pPr marL="628650" lvl="1" indent="-171450">
              <a:buFontTx/>
              <a:buChar char="-"/>
              <a:defRPr/>
            </a:pPr>
            <a:r>
              <a:rPr lang="en-US"/>
              <a:t>How can we all collaborate better? To prevent, delay and improve frailty because when we can we can </a:t>
            </a:r>
          </a:p>
          <a:p>
            <a:pPr marL="628650" lvl="1" indent="-171450">
              <a:buFontTx/>
              <a:buChar char="-"/>
              <a:defRPr/>
            </a:pPr>
            <a:r>
              <a:rPr lang="en-US"/>
              <a:t>Improve quality of life</a:t>
            </a:r>
          </a:p>
          <a:p>
            <a:pPr marL="628650" lvl="1" indent="-171450">
              <a:buFontTx/>
              <a:buChar char="-"/>
              <a:defRPr/>
            </a:pPr>
            <a:r>
              <a:rPr lang="en-US"/>
              <a:t>Increase the length of time older adults can remain at home</a:t>
            </a:r>
          </a:p>
          <a:p>
            <a:pPr marL="628650" lvl="1" indent="-171450">
              <a:buFontTx/>
              <a:buChar char="-"/>
              <a:defRPr/>
            </a:pPr>
            <a:r>
              <a:rPr lang="en-US"/>
              <a:t>Improve function</a:t>
            </a:r>
          </a:p>
          <a:p>
            <a:pPr marL="628650" lvl="1" indent="-171450">
              <a:buFontTx/>
              <a:buChar char="-"/>
              <a:defRPr/>
            </a:pPr>
            <a:r>
              <a:rPr lang="en-US"/>
              <a:t>Decrease injury and harm</a:t>
            </a:r>
          </a:p>
          <a:p>
            <a:pPr>
              <a:defRPr/>
            </a:pPr>
            <a:endParaRPr lang="en-US"/>
          </a:p>
          <a:p>
            <a:pPr>
              <a:defRPr/>
            </a:pPr>
            <a:endParaRPr lang="en-US"/>
          </a:p>
        </p:txBody>
      </p:sp>
      <p:sp>
        <p:nvSpPr>
          <p:cNvPr id="69636" name="Slide Number Placeholder 3">
            <a:extLst>
              <a:ext uri="{FF2B5EF4-FFF2-40B4-BE49-F238E27FC236}">
                <a16:creationId xmlns:a16="http://schemas.microsoft.com/office/drawing/2014/main" id="{1EB00F0F-DF3E-4512-830F-7955539B756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24AD252-29DF-495F-8470-639C4F997A8D}" type="slidenum">
              <a:rPr lang="en-US" altLang="en-US" sz="1200"/>
              <a:pPr/>
              <a:t>46</a:t>
            </a:fld>
            <a:endParaRPr lang="en-US" altLang="en-US" sz="1200"/>
          </a:p>
        </p:txBody>
      </p:sp>
      <p:sp>
        <p:nvSpPr>
          <p:cNvPr id="69637" name="Header Placeholder 1">
            <a:extLst>
              <a:ext uri="{FF2B5EF4-FFF2-40B4-BE49-F238E27FC236}">
                <a16:creationId xmlns:a16="http://schemas.microsoft.com/office/drawing/2014/main" id="{5B2DFF09-5766-490E-B1F0-B98A8EB52732}"/>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1200"/>
              <a:t>Geriatric Education Series </a:t>
            </a:r>
          </a:p>
        </p:txBody>
      </p:sp>
    </p:spTree>
    <p:extLst>
      <p:ext uri="{BB962C8B-B14F-4D97-AF65-F5344CB8AC3E}">
        <p14:creationId xmlns:p14="http://schemas.microsoft.com/office/powerpoint/2010/main" val="30312860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only does interprofessional care improve outcomes for clients and patients but it improves outcomes for clinicians</a:t>
            </a:r>
          </a:p>
          <a:p>
            <a:endParaRPr lang="en-US"/>
          </a:p>
          <a:p>
            <a:r>
              <a:rPr lang="en-US"/>
              <a:t>- As these clinicians indicated….it broadens our knowledge and develops and enhances our clinical reasoning</a:t>
            </a:r>
          </a:p>
        </p:txBody>
      </p:sp>
      <p:sp>
        <p:nvSpPr>
          <p:cNvPr id="4" name="Slide Number Placeholder 3"/>
          <p:cNvSpPr>
            <a:spLocks noGrp="1"/>
          </p:cNvSpPr>
          <p:nvPr>
            <p:ph type="sldNum" sz="quarter" idx="5"/>
          </p:nvPr>
        </p:nvSpPr>
        <p:spPr/>
        <p:txBody>
          <a:bodyPr/>
          <a:lstStyle/>
          <a:p>
            <a:fld id="{057D9047-80D4-4982-A992-13074D976FC0}" type="slidenum">
              <a:rPr lang="en-CA" smtClean="0"/>
              <a:pPr/>
              <a:t>47</a:t>
            </a:fld>
            <a:endParaRPr lang="en-CA"/>
          </a:p>
        </p:txBody>
      </p:sp>
    </p:spTree>
    <p:extLst>
      <p:ext uri="{BB962C8B-B14F-4D97-AF65-F5344CB8AC3E}">
        <p14:creationId xmlns:p14="http://schemas.microsoft.com/office/powerpoint/2010/main" val="16990989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33E62AE9-79AC-44CC-93E9-C016F9A5E235}"/>
              </a:ext>
            </a:extLst>
          </p:cNvPr>
          <p:cNvSpPr>
            <a:spLocks noGrp="1" noRot="1" noChangeAspect="1" noChangeArrowheads="1" noTextEdit="1"/>
          </p:cNvSpPr>
          <p:nvPr>
            <p:ph type="sldImg"/>
          </p:nvPr>
        </p:nvSpPr>
        <p:spPr>
          <a:ln/>
        </p:spPr>
      </p:sp>
      <p:sp>
        <p:nvSpPr>
          <p:cNvPr id="72707" name="Notes Placeholder 2">
            <a:extLst>
              <a:ext uri="{FF2B5EF4-FFF2-40B4-BE49-F238E27FC236}">
                <a16:creationId xmlns:a16="http://schemas.microsoft.com/office/drawing/2014/main" id="{8ECA5545-CAB1-408D-98EF-240194EB353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cs typeface="Arial" panose="020B0604020202020204" pitchFamily="34" charset="0"/>
              </a:rPr>
              <a:t>I have compiled three common perspectives that we hear when working with frail older adults. </a:t>
            </a:r>
          </a:p>
          <a:p>
            <a:endParaRPr lang="en-US" altLang="en-US">
              <a:latin typeface="Arial" panose="020B0604020202020204" pitchFamily="34" charset="0"/>
              <a:cs typeface="Arial" panose="020B0604020202020204" pitchFamily="34" charset="0"/>
            </a:endParaRPr>
          </a:p>
          <a:p>
            <a:r>
              <a:rPr lang="en-US" altLang="en-US">
                <a:latin typeface="Arial" panose="020B0604020202020204" pitchFamily="34" charset="0"/>
                <a:cs typeface="Arial" panose="020B0604020202020204" pitchFamily="34" charset="0"/>
              </a:rPr>
              <a:t>I invite you to consider these perspectives and consider rather than these perspectives being dismissive – are they instead opportunities to improve the client’s situation</a:t>
            </a:r>
          </a:p>
          <a:p>
            <a:endParaRPr lang="en-US" altLang="en-US">
              <a:latin typeface="Arial" panose="020B0604020202020204" pitchFamily="34" charset="0"/>
              <a:cs typeface="Arial" panose="020B0604020202020204" pitchFamily="34" charset="0"/>
            </a:endParaRPr>
          </a:p>
          <a:p>
            <a:endParaRPr lang="en-US" altLang="en-US">
              <a:latin typeface="Arial" panose="020B0604020202020204" pitchFamily="34" charset="0"/>
              <a:cs typeface="Arial" panose="020B0604020202020204" pitchFamily="34" charset="0"/>
            </a:endParaRPr>
          </a:p>
          <a:p>
            <a:r>
              <a:rPr lang="en-US" altLang="en-US">
                <a:latin typeface="Arial" panose="020B0604020202020204" pitchFamily="34" charset="0"/>
                <a:cs typeface="Arial" panose="020B0604020202020204" pitchFamily="34" charset="0"/>
              </a:rPr>
              <a:t>We often hear health care professionals describe the client’s family as ‘dysfunctional’ – are they dysfunctional or are they a family that is functioning in the only way they know how?</a:t>
            </a:r>
          </a:p>
          <a:p>
            <a:r>
              <a:rPr lang="en-US" altLang="en-US">
                <a:latin typeface="Arial" panose="020B0604020202020204" pitchFamily="34" charset="0"/>
                <a:cs typeface="Arial" panose="020B0604020202020204" pitchFamily="34" charset="0"/>
              </a:rPr>
              <a:t>With the stress and the strain </a:t>
            </a:r>
          </a:p>
        </p:txBody>
      </p:sp>
      <p:sp>
        <p:nvSpPr>
          <p:cNvPr id="72708" name="Slide Number Placeholder 3">
            <a:extLst>
              <a:ext uri="{FF2B5EF4-FFF2-40B4-BE49-F238E27FC236}">
                <a16:creationId xmlns:a16="http://schemas.microsoft.com/office/drawing/2014/main" id="{25115D1F-E3A6-413B-916C-76F97FD26A8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5D0FDD4-57E8-4D2C-85AE-4B5403F53EB4}" type="slidenum">
              <a:rPr lang="en-US" altLang="en-US" sz="1200"/>
              <a:pPr/>
              <a:t>49</a:t>
            </a:fld>
            <a:endParaRPr lang="en-US" altLang="en-US" sz="1200"/>
          </a:p>
        </p:txBody>
      </p:sp>
      <p:sp>
        <p:nvSpPr>
          <p:cNvPr id="72709" name="Header Placeholder 1">
            <a:extLst>
              <a:ext uri="{FF2B5EF4-FFF2-40B4-BE49-F238E27FC236}">
                <a16:creationId xmlns:a16="http://schemas.microsoft.com/office/drawing/2014/main" id="{59311E95-AAA7-4AC0-8631-C6C593EC89C2}"/>
              </a:ext>
            </a:extLst>
          </p:cNvPr>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r>
              <a:rPr lang="en-US" altLang="en-US" sz="1200"/>
              <a:t>Geriatric Education Series </a:t>
            </a:r>
          </a:p>
        </p:txBody>
      </p:sp>
    </p:spTree>
    <p:extLst>
      <p:ext uri="{BB962C8B-B14F-4D97-AF65-F5344CB8AC3E}">
        <p14:creationId xmlns:p14="http://schemas.microsoft.com/office/powerpoint/2010/main" val="11126711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08E844B1-B65F-47B4-A071-BB404210D214}" type="slidenum">
              <a:rPr lang="en-CA" smtClean="0"/>
              <a:t>55</a:t>
            </a:fld>
            <a:endParaRPr lang="en-CA"/>
          </a:p>
        </p:txBody>
      </p:sp>
    </p:spTree>
    <p:extLst>
      <p:ext uri="{BB962C8B-B14F-4D97-AF65-F5344CB8AC3E}">
        <p14:creationId xmlns:p14="http://schemas.microsoft.com/office/powerpoint/2010/main" val="15628444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CFS focuses on a few items that can be readily observed without special training. The key point is to find out about the person’s baseline health state. This is especially needed in clinical settings where changes in how healthy someone appears can change quickly. For example, when older people are ill enough to come to the Emergency Department, even people who have been fit can appear frail. The baseline health state is what the person was like before they were ill (i.e. two weeks ago). It is hard for someone to get better than they were two weeks before they became ill. Understanding their baseline is essential in planning for their care. If the person themself cannot tell you about their health over the past two weeks, you must speak with someone who can. The more information you have about someone, the better you are able to score them on the scale. That is why it requires talking to someone who knows what the person is usually like. Scoring the CFS requires you to incorporate this information, with what you observe, and with what you know from experience in dealing with older adults. The CFS requires judgment; it’s not a questionnaire in which you write down whatever the patient tells you. If it is not clear to you, ask a colleague whose judgment you trust. The CFS is introduced by saying something like: “I’d like to know about how you are [your dad is] doing overall.” We then ask about four features: how the person moved, functioned, thought and felt about their health over the last two weeks. We can ask about which medications the person uses; experienced clinicians can quickly assay which illnesses are likely present from what medications are being prescribed and/or used. We also ask about how active an individual is. This allows the first </a:t>
            </a:r>
            <a:r>
              <a:rPr lang="en-CA" dirty="0" err="1"/>
              <a:t>thre</a:t>
            </a:r>
            <a:endParaRPr lang="en-CA" dirty="0">
              <a:ea typeface="Calibri"/>
              <a:cs typeface="Calibri"/>
            </a:endParaRPr>
          </a:p>
          <a:p>
            <a:r>
              <a:rPr lang="en-CA" dirty="0"/>
              <a:t>Within each level, individuals will vary. About 80% or more of people will fit the description offered for a given level. If they fit two categories equally well, it is best to score the scale at the higher or more dependent </a:t>
            </a:r>
            <a:r>
              <a:rPr lang="en-CA" dirty="0" err="1"/>
              <a:t>level.e</a:t>
            </a:r>
            <a:r>
              <a:rPr lang="en-CA" dirty="0"/>
              <a:t> levels to be identified.</a:t>
            </a:r>
            <a:endParaRPr lang="en-US" dirty="0"/>
          </a:p>
          <a:p>
            <a:pPr marL="171450" indent="-171450">
              <a:buFont typeface="Arial"/>
              <a:buChar char="•"/>
            </a:pPr>
            <a:r>
              <a:rPr lang="en-CA" dirty="0"/>
              <a:t>it’s about the baseline</a:t>
            </a:r>
            <a:endParaRPr lang="en-US" dirty="0"/>
          </a:p>
          <a:p>
            <a:pPr marL="171450" indent="-171450">
              <a:buFont typeface="Arial"/>
              <a:buChar char="•"/>
            </a:pPr>
            <a:r>
              <a:rPr lang="en-CA" dirty="0"/>
              <a:t>Is an objective clinical assessment tool – frailty must be sensed, described and measured – not guessed</a:t>
            </a:r>
            <a:endParaRPr lang="en-US" dirty="0"/>
          </a:p>
          <a:p>
            <a:pPr marL="171450" indent="-171450">
              <a:buFont typeface="Arial"/>
              <a:buChar char="•"/>
            </a:pPr>
            <a:r>
              <a:rPr lang="en-CA" dirty="0"/>
              <a:t>Note that the CFS is not designed for people whose disabilities reflect single-system problems (e.g. spinal cord injury) or developmental delay, not a gradual accumulation of health deficits with age.</a:t>
            </a:r>
            <a:endParaRPr lang="en-US" dirty="0"/>
          </a:p>
          <a:p>
            <a:endParaRPr lang="en-US" dirty="0"/>
          </a:p>
        </p:txBody>
      </p:sp>
      <p:sp>
        <p:nvSpPr>
          <p:cNvPr id="4" name="Slide Number Placeholder 3"/>
          <p:cNvSpPr>
            <a:spLocks noGrp="1"/>
          </p:cNvSpPr>
          <p:nvPr>
            <p:ph type="sldNum" sz="quarter" idx="5"/>
          </p:nvPr>
        </p:nvSpPr>
        <p:spPr/>
        <p:txBody>
          <a:bodyPr/>
          <a:lstStyle/>
          <a:p>
            <a:fld id="{08E844B1-B65F-47B4-A071-BB404210D214}" type="slidenum">
              <a:rPr lang="en-CA" smtClean="0"/>
              <a:t>56</a:t>
            </a:fld>
            <a:endParaRPr lang="en-CA"/>
          </a:p>
        </p:txBody>
      </p:sp>
    </p:spTree>
    <p:extLst>
      <p:ext uri="{BB962C8B-B14F-4D97-AF65-F5344CB8AC3E}">
        <p14:creationId xmlns:p14="http://schemas.microsoft.com/office/powerpoint/2010/main" val="26731677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E844B1-B65F-47B4-A071-BB404210D214}" type="slidenum">
              <a:rPr lang="en-CA" smtClean="0"/>
              <a:t>57</a:t>
            </a:fld>
            <a:endParaRPr lang="en-CA"/>
          </a:p>
        </p:txBody>
      </p:sp>
    </p:spTree>
    <p:extLst>
      <p:ext uri="{BB962C8B-B14F-4D97-AF65-F5344CB8AC3E}">
        <p14:creationId xmlns:p14="http://schemas.microsoft.com/office/powerpoint/2010/main" val="22712105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600"/>
              </a:spcAft>
            </a:pPr>
            <a:r>
              <a:rPr lang="en-US" altLang="en-US" sz="2400" b="1">
                <a:solidFill>
                  <a:schemeClr val="tx1">
                    <a:lumMod val="50000"/>
                  </a:schemeClr>
                </a:solidFill>
                <a:latin typeface="Calibri" panose="020F0502020204030204" pitchFamily="34" charset="0"/>
              </a:rPr>
              <a:t>Improves diagnostic accuracy</a:t>
            </a:r>
          </a:p>
          <a:p>
            <a:pPr marL="0" indent="0">
              <a:spcBef>
                <a:spcPts val="0"/>
              </a:spcBef>
              <a:spcAft>
                <a:spcPts val="600"/>
              </a:spcAft>
            </a:pPr>
            <a:r>
              <a:rPr lang="en-US" altLang="en-US" sz="2400" b="1">
                <a:solidFill>
                  <a:schemeClr val="tx1">
                    <a:lumMod val="50000"/>
                  </a:schemeClr>
                </a:solidFill>
                <a:latin typeface="Calibri" panose="020F0502020204030204" pitchFamily="34" charset="0"/>
              </a:rPr>
              <a:t>Optimizes care plans</a:t>
            </a:r>
          </a:p>
          <a:p>
            <a:pPr marL="0" indent="0">
              <a:spcBef>
                <a:spcPts val="0"/>
              </a:spcBef>
              <a:spcAft>
                <a:spcPts val="600"/>
              </a:spcAft>
            </a:pPr>
            <a:r>
              <a:rPr lang="en-US" altLang="en-US" sz="2400" b="1">
                <a:solidFill>
                  <a:schemeClr val="tx1">
                    <a:lumMod val="50000"/>
                  </a:schemeClr>
                </a:solidFill>
                <a:latin typeface="Calibri" panose="020F0502020204030204" pitchFamily="34" charset="0"/>
              </a:rPr>
              <a:t>Improves patient outcomes</a:t>
            </a:r>
          </a:p>
          <a:p>
            <a:pPr marL="300038" lvl="1" indent="0">
              <a:spcAft>
                <a:spcPts val="0"/>
              </a:spcAft>
            </a:pPr>
            <a:r>
              <a:rPr lang="en-US" altLang="en-US" sz="2000">
                <a:solidFill>
                  <a:schemeClr val="tx1"/>
                </a:solidFill>
                <a:latin typeface="Calibri" panose="020F0502020204030204" pitchFamily="34" charset="0"/>
              </a:rPr>
              <a:t>Increased function, independence, quality of life</a:t>
            </a:r>
          </a:p>
          <a:p>
            <a:pPr marL="300038" lvl="1" indent="0">
              <a:spcAft>
                <a:spcPts val="0"/>
              </a:spcAft>
            </a:pPr>
            <a:r>
              <a:rPr lang="en-US" altLang="en-US" sz="2000">
                <a:solidFill>
                  <a:schemeClr val="tx1"/>
                </a:solidFill>
                <a:latin typeface="Calibri" panose="020F0502020204030204" pitchFamily="34" charset="0"/>
              </a:rPr>
              <a:t>Decreased mortality</a:t>
            </a:r>
          </a:p>
          <a:p>
            <a:pPr marL="300038" lvl="1" indent="0">
              <a:spcAft>
                <a:spcPts val="0"/>
              </a:spcAft>
            </a:pPr>
            <a:r>
              <a:rPr lang="en-US" altLang="en-US" sz="2000">
                <a:solidFill>
                  <a:schemeClr val="tx1"/>
                </a:solidFill>
                <a:latin typeface="Calibri" panose="020F0502020204030204" pitchFamily="34" charset="0"/>
              </a:rPr>
              <a:t>Decreased falls</a:t>
            </a:r>
          </a:p>
          <a:p>
            <a:pPr marL="300038" lvl="1" indent="0">
              <a:spcAft>
                <a:spcPts val="0"/>
              </a:spcAft>
            </a:pPr>
            <a:r>
              <a:rPr lang="en-US" altLang="en-US" sz="2000">
                <a:solidFill>
                  <a:schemeClr val="tx1"/>
                </a:solidFill>
                <a:latin typeface="Calibri" panose="020F0502020204030204" pitchFamily="34" charset="0"/>
              </a:rPr>
              <a:t>Increased chance of remaining at home</a:t>
            </a:r>
          </a:p>
          <a:p>
            <a:pPr marL="0" indent="0">
              <a:spcBef>
                <a:spcPts val="0"/>
              </a:spcBef>
              <a:spcAft>
                <a:spcPts val="600"/>
              </a:spcAft>
            </a:pPr>
            <a:r>
              <a:rPr lang="en-US" altLang="en-US" sz="2400" b="1">
                <a:solidFill>
                  <a:schemeClr val="tx1">
                    <a:lumMod val="50000"/>
                  </a:schemeClr>
                </a:solidFill>
                <a:latin typeface="Calibri" panose="020F0502020204030204" pitchFamily="34" charset="0"/>
              </a:rPr>
              <a:t>Improves system outcomes</a:t>
            </a:r>
          </a:p>
          <a:p>
            <a:pPr marL="300038" lvl="1" indent="0">
              <a:spcAft>
                <a:spcPts val="0"/>
              </a:spcAft>
            </a:pPr>
            <a:r>
              <a:rPr lang="en-US" altLang="en-US" sz="2000">
                <a:solidFill>
                  <a:schemeClr val="tx1"/>
                </a:solidFill>
                <a:latin typeface="Calibri" panose="020F0502020204030204" pitchFamily="34" charset="0"/>
              </a:rPr>
              <a:t>Prevention of avoidable ED use, hospitalization, ALC, premature institutionalization</a:t>
            </a:r>
          </a:p>
          <a:p>
            <a:pPr marL="300038" lvl="1" indent="0">
              <a:spcAft>
                <a:spcPts val="0"/>
              </a:spcAft>
            </a:pPr>
            <a:r>
              <a:rPr lang="en-US" altLang="en-US" sz="2000">
                <a:solidFill>
                  <a:schemeClr val="tx1"/>
                </a:solidFill>
                <a:latin typeface="Calibri" panose="020F0502020204030204" pitchFamily="34" charset="0"/>
              </a:rPr>
              <a:t>Improved clinical efficiencies in acute care</a:t>
            </a:r>
          </a:p>
          <a:p>
            <a:pPr marL="300038" lvl="1" indent="0">
              <a:spcAft>
                <a:spcPts val="0"/>
              </a:spcAft>
            </a:pPr>
            <a:r>
              <a:rPr lang="en-US" altLang="en-US" sz="2000">
                <a:solidFill>
                  <a:schemeClr val="tx1"/>
                </a:solidFill>
                <a:latin typeface="Calibri" panose="020F0502020204030204" pitchFamily="34" charset="0"/>
              </a:rPr>
              <a:t>Enabler of care coordination</a:t>
            </a:r>
          </a:p>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58</a:t>
            </a:fld>
            <a:endParaRPr lang="en-CA"/>
          </a:p>
        </p:txBody>
      </p:sp>
    </p:spTree>
    <p:extLst>
      <p:ext uri="{BB962C8B-B14F-4D97-AF65-F5344CB8AC3E}">
        <p14:creationId xmlns:p14="http://schemas.microsoft.com/office/powerpoint/2010/main" val="400195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Working in geriatrics, we tend to have a skewed sense of what aging is.  </a:t>
            </a:r>
          </a:p>
          <a:p>
            <a:r>
              <a:rPr lang="en-US"/>
              <a:t>This is less about the numbers---more about what the opposite number means…</a:t>
            </a:r>
            <a:endParaRPr lang="en-US">
              <a:cs typeface="Calibri"/>
            </a:endParaRPr>
          </a:p>
          <a:p>
            <a:r>
              <a:rPr lang="en-US"/>
              <a:t>These numbers show us what is possible.</a:t>
            </a:r>
            <a:endParaRPr lang="en-US">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7</a:t>
            </a:fld>
            <a:endParaRPr lang="en-CA"/>
          </a:p>
        </p:txBody>
      </p:sp>
    </p:spTree>
    <p:extLst>
      <p:ext uri="{BB962C8B-B14F-4D97-AF65-F5344CB8AC3E}">
        <p14:creationId xmlns:p14="http://schemas.microsoft.com/office/powerpoint/2010/main" val="2876056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a:t>•Here is another study that shows self-reported barriers to aging in place.</a:t>
            </a:r>
          </a:p>
          <a:p>
            <a:pPr>
              <a:buFont typeface="Arial" panose="020B0604020202020204" pitchFamily="34" charset="0"/>
              <a:buChar char="•"/>
            </a:pPr>
            <a:r>
              <a:rPr lang="en-US"/>
              <a:t>•PT is a big part of solving these barriers.</a:t>
            </a:r>
            <a:endParaRPr lang="en-US">
              <a:cs typeface="Calibri"/>
            </a:endParaRPr>
          </a:p>
          <a:p>
            <a:pPr>
              <a:buFont typeface="Arial" panose="020B0604020202020204" pitchFamily="34" charset="0"/>
              <a:buChar char="•"/>
            </a:pPr>
            <a:r>
              <a:rPr lang="en-US"/>
              <a:t>•</a:t>
            </a:r>
            <a:endParaRPr lang="en-US">
              <a:cs typeface="Calibri"/>
            </a:endParaRPr>
          </a:p>
          <a:p>
            <a:pPr>
              <a:buFont typeface="Arial" panose="020B0604020202020204" pitchFamily="34" charset="0"/>
              <a:buChar char="•"/>
            </a:pPr>
            <a:r>
              <a:rPr lang="en-US"/>
              <a:t>•Home mobility and safety</a:t>
            </a:r>
            <a:endParaRPr lang="en-US">
              <a:cs typeface="Calibri"/>
            </a:endParaRPr>
          </a:p>
          <a:p>
            <a:pPr>
              <a:buFont typeface="Arial" panose="020B0604020202020204" pitchFamily="34" charset="0"/>
              <a:buChar char="•"/>
            </a:pPr>
            <a:r>
              <a:rPr lang="en-US"/>
              <a:t>•Physical environment – trip hazards, stair safety, lighting, decluttering, front door accessibility and bathroom mobility</a:t>
            </a:r>
            <a:endParaRPr lang="en-US">
              <a:cs typeface="Calibri"/>
            </a:endParaRPr>
          </a:p>
          <a:p>
            <a:pPr>
              <a:buFont typeface="Arial" panose="020B0604020202020204" pitchFamily="34" charset="0"/>
              <a:buChar char="•"/>
            </a:pPr>
            <a:r>
              <a:rPr lang="en-US"/>
              <a:t>•Personal health</a:t>
            </a:r>
            <a:endParaRPr lang="en-US">
              <a:cs typeface="Calibri"/>
            </a:endParaRPr>
          </a:p>
          <a:p>
            <a:pPr>
              <a:buFont typeface="Arial" panose="020B0604020202020204" pitchFamily="34" charset="0"/>
              <a:buChar char="•"/>
            </a:pPr>
            <a:r>
              <a:rPr lang="en-US"/>
              <a:t>•Functional mobility/balance, hearing changes, activity tolerance, bowel and bladder concerns, cognitive changes, access to food and nutrition, counseling and mental health needs, hydration, sleep, vision</a:t>
            </a:r>
            <a:endParaRPr lang="en-US">
              <a:cs typeface="Calibri"/>
            </a:endParaRPr>
          </a:p>
          <a:p>
            <a:pPr>
              <a:buFont typeface="Arial" panose="020B0604020202020204" pitchFamily="34" charset="0"/>
              <a:buChar char="•"/>
            </a:pPr>
            <a:r>
              <a:rPr lang="en-US"/>
              <a:t>•Access to community services</a:t>
            </a:r>
            <a:endParaRPr lang="en-US">
              <a:cs typeface="Calibri"/>
            </a:endParaRPr>
          </a:p>
          <a:p>
            <a:pPr>
              <a:buFont typeface="Arial" panose="020B0604020202020204" pitchFamily="34" charset="0"/>
              <a:buChar char="•"/>
            </a:pPr>
            <a:r>
              <a:rPr lang="en-US"/>
              <a:t>•Exercise programs, day programs, PT, grocery delivery, transportation and medication delivery</a:t>
            </a:r>
            <a:endParaRPr lang="en-US">
              <a:cs typeface="Calibri"/>
            </a:endParaRPr>
          </a:p>
          <a:p>
            <a:pPr>
              <a:buFont typeface="Arial" panose="020B0604020202020204" pitchFamily="34" charset="0"/>
              <a:buChar char="•"/>
            </a:pPr>
            <a:r>
              <a:rPr lang="en-US"/>
              <a:t>•Home improvement and maintenance</a:t>
            </a:r>
            <a:endParaRPr lang="en-US">
              <a:cs typeface="Calibri"/>
            </a:endParaRPr>
          </a:p>
          <a:p>
            <a:pPr>
              <a:buFont typeface="Arial" panose="020B0604020202020204" pitchFamily="34" charset="0"/>
              <a:buChar char="•"/>
            </a:pPr>
            <a:r>
              <a:rPr lang="en-US"/>
              <a:t>•Renovations, repairs, cosmetic and structural damage</a:t>
            </a:r>
            <a:endParaRPr lang="en-US">
              <a:cs typeface="Calibri"/>
            </a:endParaRPr>
          </a:p>
          <a:p>
            <a:pPr>
              <a:buFont typeface="Arial" panose="020B0604020202020204" pitchFamily="34" charset="0"/>
              <a:buChar char="•"/>
            </a:pPr>
            <a:r>
              <a:rPr lang="en-US"/>
              <a:t>•General Home Safety</a:t>
            </a:r>
            <a:endParaRPr lang="en-US">
              <a:cs typeface="Calibri"/>
            </a:endParaRPr>
          </a:p>
          <a:p>
            <a:pPr>
              <a:buFont typeface="Arial" panose="020B0604020202020204" pitchFamily="34" charset="0"/>
              <a:buChar char="•"/>
            </a:pPr>
            <a:r>
              <a:rPr lang="en-US"/>
              <a:t>•Electrical, smoke alarms, carbon monoxide, kitchen safety, </a:t>
            </a:r>
            <a:endParaRPr lang="en-US">
              <a:cs typeface="Calibri"/>
            </a:endParaRPr>
          </a:p>
          <a:p>
            <a:pPr>
              <a:buFont typeface="Arial" panose="020B0604020202020204" pitchFamily="34" charset="0"/>
              <a:buChar char="•"/>
            </a:pPr>
            <a:r>
              <a:rPr lang="en-US"/>
              <a:t>•Bathroom safety</a:t>
            </a:r>
            <a:endParaRPr lang="en-US">
              <a:cs typeface="Calibri"/>
            </a:endParaRPr>
          </a:p>
          <a:p>
            <a:pPr>
              <a:buFont typeface="Arial" panose="020B0604020202020204" pitchFamily="34" charset="0"/>
              <a:buChar char="•"/>
            </a:pPr>
            <a:r>
              <a:rPr lang="en-US"/>
              <a:t>•Safety devices</a:t>
            </a:r>
            <a:endParaRPr lang="en-US">
              <a:cs typeface="Calibri"/>
            </a:endParaRPr>
          </a:p>
          <a:p>
            <a:pPr>
              <a:buFont typeface="Arial" panose="020B0604020202020204" pitchFamily="34" charset="0"/>
              <a:buChar char="•"/>
            </a:pPr>
            <a:endParaRPr lang="en-US">
              <a:cs typeface="Calibri"/>
            </a:endParaRPr>
          </a:p>
          <a:p>
            <a:pPr>
              <a:buFont typeface="Arial" panose="020B0604020202020204" pitchFamily="34" charset="0"/>
              <a:buChar char="•"/>
            </a:pPr>
            <a:r>
              <a:rPr lang="en-US"/>
              <a:t>Again, how can we be part of the solution?</a:t>
            </a:r>
            <a:endParaRPr lang="en-US">
              <a:cs typeface="Calibri"/>
            </a:endParaRPr>
          </a:p>
          <a:p>
            <a:pPr marL="171450" indent="-171450">
              <a:buFont typeface="Arial" panose="020B0604020202020204" pitchFamily="34" charset="0"/>
              <a:buChar char="•"/>
            </a:pPr>
            <a:r>
              <a:rPr lang="en-US"/>
              <a:t>Home mobility and safety</a:t>
            </a:r>
            <a:endParaRPr lang="en-US">
              <a:cs typeface="Calibri"/>
            </a:endParaRPr>
          </a:p>
          <a:p>
            <a:pPr marL="628650" lvl="1" indent="-171450">
              <a:buFont typeface="Arial" panose="020B0604020202020204" pitchFamily="34" charset="0"/>
              <a:buChar char="•"/>
            </a:pPr>
            <a:r>
              <a:rPr lang="en-US"/>
              <a:t>Physical environment – trip hazards, stair safety, lighting, decluttering, front door accessibility and bathroom mobility</a:t>
            </a:r>
          </a:p>
          <a:p>
            <a:pPr marL="171450" lvl="0" indent="-171450">
              <a:buFont typeface="Arial" panose="020B0604020202020204" pitchFamily="34" charset="0"/>
              <a:buChar char="•"/>
            </a:pPr>
            <a:r>
              <a:rPr lang="en-US"/>
              <a:t>Personal health</a:t>
            </a:r>
          </a:p>
          <a:p>
            <a:pPr marL="628650" lvl="1" indent="-171450">
              <a:buFont typeface="Arial" panose="020B0604020202020204" pitchFamily="34" charset="0"/>
              <a:buChar char="•"/>
            </a:pPr>
            <a:r>
              <a:rPr lang="en-US"/>
              <a:t>Functional mobility/balance, hearing changes, activity tolerance, bowel and bladder concerns, cognitive changes, access to food and nutrition, counseling and mental health needs, hydration, sleep, vision</a:t>
            </a:r>
          </a:p>
          <a:p>
            <a:pPr marL="171450" lvl="0" indent="-171450">
              <a:buFont typeface="Arial" panose="020B0604020202020204" pitchFamily="34" charset="0"/>
              <a:buChar char="•"/>
            </a:pPr>
            <a:r>
              <a:rPr lang="en-US"/>
              <a:t>Access to community services</a:t>
            </a:r>
          </a:p>
          <a:p>
            <a:pPr marL="628650" lvl="1" indent="-171450">
              <a:buFont typeface="Arial" panose="020B0604020202020204" pitchFamily="34" charset="0"/>
              <a:buChar char="•"/>
            </a:pPr>
            <a:r>
              <a:rPr lang="en-US"/>
              <a:t>Exercise programs, day programs, PT, grocery delivery, transportation and medication delivery</a:t>
            </a:r>
          </a:p>
          <a:p>
            <a:pPr marL="171450" lvl="0" indent="-171450">
              <a:buFont typeface="Arial" panose="020B0604020202020204" pitchFamily="34" charset="0"/>
              <a:buChar char="•"/>
            </a:pPr>
            <a:r>
              <a:rPr lang="en-US"/>
              <a:t>Home improvement and maintenance</a:t>
            </a:r>
          </a:p>
          <a:p>
            <a:pPr marL="628650" lvl="1" indent="-171450">
              <a:buFont typeface="Arial" panose="020B0604020202020204" pitchFamily="34" charset="0"/>
              <a:buChar char="•"/>
            </a:pPr>
            <a:r>
              <a:rPr lang="en-US"/>
              <a:t>Renovations, repairs, cosmetic and structural damage</a:t>
            </a:r>
          </a:p>
          <a:p>
            <a:pPr marL="171450" lvl="0" indent="-171450">
              <a:buFont typeface="Arial" panose="020B0604020202020204" pitchFamily="34" charset="0"/>
              <a:buChar char="•"/>
            </a:pPr>
            <a:r>
              <a:rPr lang="en-US"/>
              <a:t>General Home Safety</a:t>
            </a:r>
          </a:p>
          <a:p>
            <a:pPr marL="628650" lvl="1" indent="-171450">
              <a:buFont typeface="Arial" panose="020B0604020202020204" pitchFamily="34" charset="0"/>
              <a:buChar char="•"/>
            </a:pPr>
            <a:r>
              <a:rPr lang="en-US" err="1"/>
              <a:t>Electircal</a:t>
            </a:r>
            <a:r>
              <a:rPr lang="en-US"/>
              <a:t>, smoke alarms, carbon </a:t>
            </a:r>
            <a:r>
              <a:rPr lang="en-US" err="1"/>
              <a:t>monoxice</a:t>
            </a:r>
            <a:r>
              <a:rPr lang="en-US"/>
              <a:t>, kitchen safety, </a:t>
            </a:r>
          </a:p>
          <a:p>
            <a:pPr marL="171450" lvl="0" indent="-171450">
              <a:buFont typeface="Arial" panose="020B0604020202020204" pitchFamily="34" charset="0"/>
              <a:buChar char="•"/>
            </a:pPr>
            <a:r>
              <a:rPr lang="en-US"/>
              <a:t>Bathroom safety</a:t>
            </a:r>
          </a:p>
          <a:p>
            <a:pPr marL="628650" lvl="1" indent="-171450">
              <a:buFont typeface="Arial" panose="020B0604020202020204" pitchFamily="34" charset="0"/>
              <a:buChar char="•"/>
            </a:pPr>
            <a:r>
              <a:rPr lang="en-US"/>
              <a:t>Safety devices</a:t>
            </a:r>
          </a:p>
        </p:txBody>
      </p:sp>
      <p:sp>
        <p:nvSpPr>
          <p:cNvPr id="4" name="Slide Number Placeholder 3"/>
          <p:cNvSpPr>
            <a:spLocks noGrp="1"/>
          </p:cNvSpPr>
          <p:nvPr>
            <p:ph type="sldNum" sz="quarter" idx="5"/>
          </p:nvPr>
        </p:nvSpPr>
        <p:spPr/>
        <p:txBody>
          <a:bodyPr/>
          <a:lstStyle/>
          <a:p>
            <a:fld id="{08E844B1-B65F-47B4-A071-BB404210D214}" type="slidenum">
              <a:rPr lang="en-CA" smtClean="0"/>
              <a:t>8</a:t>
            </a:fld>
            <a:endParaRPr lang="en-CA"/>
          </a:p>
        </p:txBody>
      </p:sp>
    </p:spTree>
    <p:extLst>
      <p:ext uri="{BB962C8B-B14F-4D97-AF65-F5344CB8AC3E}">
        <p14:creationId xmlns:p14="http://schemas.microsoft.com/office/powerpoint/2010/main" val="1038586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2 groups of services responsible for keeping an older adult at home.</a:t>
            </a:r>
          </a:p>
          <a:p>
            <a:r>
              <a:rPr lang="en-US"/>
              <a:t>1- optimizing health (SGS)- I will be speaking to this more in detail in a moment</a:t>
            </a:r>
            <a:endParaRPr lang="en-US">
              <a:cs typeface="Calibri"/>
            </a:endParaRPr>
          </a:p>
          <a:p>
            <a:r>
              <a:rPr lang="en-US"/>
              <a:t>2- support and health services (want to support older adult where they are, don’t always consider reversibility)</a:t>
            </a:r>
            <a:endParaRPr lang="en-US">
              <a:cs typeface="Calibri"/>
            </a:endParaRPr>
          </a:p>
          <a:p>
            <a:r>
              <a:rPr lang="en-US"/>
              <a:t>Both of these services refer back to one another</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9</a:t>
            </a:fld>
            <a:endParaRPr lang="en-CA"/>
          </a:p>
        </p:txBody>
      </p:sp>
    </p:spTree>
    <p:extLst>
      <p:ext uri="{BB962C8B-B14F-4D97-AF65-F5344CB8AC3E}">
        <p14:creationId xmlns:p14="http://schemas.microsoft.com/office/powerpoint/2010/main" val="1999204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10</a:t>
            </a:fld>
            <a:endParaRPr lang="en-CA"/>
          </a:p>
        </p:txBody>
      </p:sp>
    </p:spTree>
    <p:extLst>
      <p:ext uri="{BB962C8B-B14F-4D97-AF65-F5344CB8AC3E}">
        <p14:creationId xmlns:p14="http://schemas.microsoft.com/office/powerpoint/2010/main" val="663692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8E844B1-B65F-47B4-A071-BB404210D214}" type="slidenum">
              <a:rPr lang="en-CA" smtClean="0"/>
              <a:t>11</a:t>
            </a:fld>
            <a:endParaRPr lang="en-CA"/>
          </a:p>
        </p:txBody>
      </p:sp>
    </p:spTree>
    <p:extLst>
      <p:ext uri="{BB962C8B-B14F-4D97-AF65-F5344CB8AC3E}">
        <p14:creationId xmlns:p14="http://schemas.microsoft.com/office/powerpoint/2010/main" val="2083695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77FB04C1-2011-0178-F35A-EB1CD0F1EDF8}"/>
              </a:ext>
            </a:extLst>
          </p:cNvPr>
          <p:cNvSpPr/>
          <p:nvPr/>
        </p:nvSpPr>
        <p:spPr>
          <a:xfrm>
            <a:off x="3288507" y="0"/>
            <a:ext cx="5614987" cy="6858000"/>
          </a:xfrm>
          <a:custGeom>
            <a:avLst/>
            <a:gdLst/>
            <a:ahLst/>
            <a:cxnLst/>
            <a:rect l="l" t="t" r="r" b="b"/>
            <a:pathLst>
              <a:path w="8422481" h="10287000">
                <a:moveTo>
                  <a:pt x="0" y="0"/>
                </a:moveTo>
                <a:lnTo>
                  <a:pt x="8422482" y="0"/>
                </a:lnTo>
                <a:lnTo>
                  <a:pt x="8422482" y="10287000"/>
                </a:lnTo>
                <a:lnTo>
                  <a:pt x="0" y="1028700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9" name="Freeform 4">
            <a:extLst>
              <a:ext uri="{FF2B5EF4-FFF2-40B4-BE49-F238E27FC236}">
                <a16:creationId xmlns:a16="http://schemas.microsoft.com/office/drawing/2014/main" id="{069FDD12-51B0-3480-B40E-C0A9AD1C779B}"/>
              </a:ext>
            </a:extLst>
          </p:cNvPr>
          <p:cNvSpPr/>
          <p:nvPr/>
        </p:nvSpPr>
        <p:spPr>
          <a:xfrm>
            <a:off x="8404585" y="3136865"/>
            <a:ext cx="3787415" cy="3721135"/>
          </a:xfrm>
          <a:custGeom>
            <a:avLst/>
            <a:gdLst/>
            <a:ahLst/>
            <a:cxnLst/>
            <a:rect l="l" t="t" r="r" b="b"/>
            <a:pathLst>
              <a:path w="5681122" h="5581702">
                <a:moveTo>
                  <a:pt x="0" y="0"/>
                </a:moveTo>
                <a:lnTo>
                  <a:pt x="5681122" y="0"/>
                </a:lnTo>
                <a:lnTo>
                  <a:pt x="5681122" y="5581702"/>
                </a:lnTo>
                <a:lnTo>
                  <a:pt x="0" y="55817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grpSp>
        <p:nvGrpSpPr>
          <p:cNvPr id="11" name="Group 6">
            <a:extLst>
              <a:ext uri="{FF2B5EF4-FFF2-40B4-BE49-F238E27FC236}">
                <a16:creationId xmlns:a16="http://schemas.microsoft.com/office/drawing/2014/main" id="{B2270C40-DC0E-D19B-87F7-D3E6D749BF4D}"/>
              </a:ext>
            </a:extLst>
          </p:cNvPr>
          <p:cNvGrpSpPr/>
          <p:nvPr/>
        </p:nvGrpSpPr>
        <p:grpSpPr>
          <a:xfrm>
            <a:off x="9323202" y="72769"/>
            <a:ext cx="2790533" cy="631266"/>
            <a:chOff x="0" y="0"/>
            <a:chExt cx="812800" cy="183869"/>
          </a:xfrm>
        </p:grpSpPr>
        <p:sp>
          <p:nvSpPr>
            <p:cNvPr id="12" name="Freeform 7">
              <a:extLst>
                <a:ext uri="{FF2B5EF4-FFF2-40B4-BE49-F238E27FC236}">
                  <a16:creationId xmlns:a16="http://schemas.microsoft.com/office/drawing/2014/main" id="{EEFB1DC7-AB85-D008-21C0-EBC01623A985}"/>
                </a:ext>
              </a:extLst>
            </p:cNvPr>
            <p:cNvSpPr/>
            <p:nvPr/>
          </p:nvSpPr>
          <p:spPr>
            <a:xfrm>
              <a:off x="0" y="0"/>
              <a:ext cx="812800" cy="183869"/>
            </a:xfrm>
            <a:custGeom>
              <a:avLst/>
              <a:gdLst/>
              <a:ahLst/>
              <a:cxnLst/>
              <a:rect l="l" t="t" r="r" b="b"/>
              <a:pathLst>
                <a:path w="812800" h="183869">
                  <a:moveTo>
                    <a:pt x="733382" y="0"/>
                  </a:moveTo>
                  <a:lnTo>
                    <a:pt x="79418" y="0"/>
                  </a:lnTo>
                  <a:cubicBezTo>
                    <a:pt x="79418" y="43699"/>
                    <a:pt x="44079" y="79418"/>
                    <a:pt x="0" y="79418"/>
                  </a:cubicBezTo>
                  <a:lnTo>
                    <a:pt x="0" y="104451"/>
                  </a:lnTo>
                  <a:cubicBezTo>
                    <a:pt x="43699" y="104451"/>
                    <a:pt x="79418" y="139790"/>
                    <a:pt x="79418" y="183869"/>
                  </a:cubicBezTo>
                  <a:lnTo>
                    <a:pt x="733382" y="183869"/>
                  </a:lnTo>
                  <a:cubicBezTo>
                    <a:pt x="733382" y="140170"/>
                    <a:pt x="768721" y="104451"/>
                    <a:pt x="812800" y="104451"/>
                  </a:cubicBezTo>
                  <a:lnTo>
                    <a:pt x="812800" y="79418"/>
                  </a:lnTo>
                  <a:cubicBezTo>
                    <a:pt x="769101" y="79418"/>
                    <a:pt x="733382" y="44079"/>
                    <a:pt x="733382" y="0"/>
                  </a:cubicBezTo>
                  <a:close/>
                </a:path>
              </a:pathLst>
            </a:custGeom>
            <a:solidFill>
              <a:srgbClr val="004F7C"/>
            </a:solidFill>
          </p:spPr>
          <p:txBody>
            <a:bodyPr/>
            <a:lstStyle/>
            <a:p>
              <a:endParaRPr lang="en-US" sz="1200"/>
            </a:p>
          </p:txBody>
        </p:sp>
        <p:sp>
          <p:nvSpPr>
            <p:cNvPr id="13" name="TextBox 8">
              <a:extLst>
                <a:ext uri="{FF2B5EF4-FFF2-40B4-BE49-F238E27FC236}">
                  <a16:creationId xmlns:a16="http://schemas.microsoft.com/office/drawing/2014/main" id="{7F541944-91CA-691E-8A89-1B31EDB91F52}"/>
                </a:ext>
              </a:extLst>
            </p:cNvPr>
            <p:cNvSpPr txBox="1"/>
            <p:nvPr/>
          </p:nvSpPr>
          <p:spPr>
            <a:xfrm>
              <a:off x="38100" y="-28575"/>
              <a:ext cx="736600" cy="174344"/>
            </a:xfrm>
            <a:prstGeom prst="rect">
              <a:avLst/>
            </a:prstGeom>
          </p:spPr>
          <p:txBody>
            <a:bodyPr lIns="50800" tIns="50800" rIns="50800" bIns="50800" rtlCol="0" anchor="ctr"/>
            <a:lstStyle/>
            <a:p>
              <a:pPr algn="ctr">
                <a:lnSpc>
                  <a:spcPts val="2213"/>
                </a:lnSpc>
              </a:pPr>
              <a:endParaRPr sz="1200"/>
            </a:p>
          </p:txBody>
        </p:sp>
      </p:grpSp>
      <p:sp>
        <p:nvSpPr>
          <p:cNvPr id="14" name="TextBox 9">
            <a:extLst>
              <a:ext uri="{FF2B5EF4-FFF2-40B4-BE49-F238E27FC236}">
                <a16:creationId xmlns:a16="http://schemas.microsoft.com/office/drawing/2014/main" id="{E2512F9C-5FE7-0C6E-D00F-D82E77614C5A}"/>
              </a:ext>
            </a:extLst>
          </p:cNvPr>
          <p:cNvSpPr txBox="1"/>
          <p:nvPr/>
        </p:nvSpPr>
        <p:spPr>
          <a:xfrm>
            <a:off x="9638589" y="219068"/>
            <a:ext cx="2159759" cy="269882"/>
          </a:xfrm>
          <a:prstGeom prst="rect">
            <a:avLst/>
          </a:prstGeom>
        </p:spPr>
        <p:txBody>
          <a:bodyPr lIns="0" tIns="0" rIns="0" bIns="0" rtlCol="0" anchor="t">
            <a:spAutoFit/>
          </a:bodyPr>
          <a:lstStyle/>
          <a:p>
            <a:pPr algn="ctr">
              <a:lnSpc>
                <a:spcPts val="2333"/>
              </a:lnSpc>
            </a:pPr>
            <a:r>
              <a:rPr lang="en-US" sz="1666">
                <a:solidFill>
                  <a:srgbClr val="FFFFFF"/>
                </a:solidFill>
                <a:latin typeface="Helios Extended"/>
                <a:ea typeface="Helios Extended"/>
                <a:cs typeface="Helios Extended"/>
                <a:sym typeface="Helios Extended"/>
              </a:rPr>
              <a:t>www.rgpeo.com</a:t>
            </a:r>
          </a:p>
        </p:txBody>
      </p:sp>
      <p:sp>
        <p:nvSpPr>
          <p:cNvPr id="17" name="TextBox 12">
            <a:extLst>
              <a:ext uri="{FF2B5EF4-FFF2-40B4-BE49-F238E27FC236}">
                <a16:creationId xmlns:a16="http://schemas.microsoft.com/office/drawing/2014/main" id="{ED4B3E6D-DDED-F169-95AA-01359441BBD7}"/>
              </a:ext>
            </a:extLst>
          </p:cNvPr>
          <p:cNvSpPr txBox="1"/>
          <p:nvPr/>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
        <p:nvSpPr>
          <p:cNvPr id="2" name="Title 1">
            <a:extLst>
              <a:ext uri="{FF2B5EF4-FFF2-40B4-BE49-F238E27FC236}">
                <a16:creationId xmlns:a16="http://schemas.microsoft.com/office/drawing/2014/main" id="{EC2AD356-3E18-C0CF-2FAA-5E5438296EE6}"/>
              </a:ext>
            </a:extLst>
          </p:cNvPr>
          <p:cNvSpPr>
            <a:spLocks noGrp="1"/>
          </p:cNvSpPr>
          <p:nvPr>
            <p:ph type="title" hasCustomPrompt="1"/>
          </p:nvPr>
        </p:nvSpPr>
        <p:spPr>
          <a:xfrm>
            <a:off x="838199" y="2605427"/>
            <a:ext cx="10515600" cy="1326091"/>
          </a:xfrm>
          <a:prstGeom prst="rect">
            <a:avLst/>
          </a:prstGeom>
        </p:spPr>
        <p:txBody>
          <a:bodyPr/>
          <a:lstStyle>
            <a:lvl1pPr>
              <a:defRPr sz="8000">
                <a:latin typeface="League Spartan" panose="020B0604020202020204" charset="0"/>
              </a:defRPr>
            </a:lvl1pPr>
          </a:lstStyle>
          <a:p>
            <a:r>
              <a:rPr lang="en-US"/>
              <a:t>TOPIC TITLE</a:t>
            </a:r>
          </a:p>
        </p:txBody>
      </p:sp>
      <p:sp>
        <p:nvSpPr>
          <p:cNvPr id="19" name="Text Placeholder 18">
            <a:extLst>
              <a:ext uri="{FF2B5EF4-FFF2-40B4-BE49-F238E27FC236}">
                <a16:creationId xmlns:a16="http://schemas.microsoft.com/office/drawing/2014/main" id="{97D2E173-2FCC-8B30-B4B2-3ECE163ED5CC}"/>
              </a:ext>
            </a:extLst>
          </p:cNvPr>
          <p:cNvSpPr>
            <a:spLocks noGrp="1"/>
          </p:cNvSpPr>
          <p:nvPr>
            <p:ph type="body" sz="quarter" idx="10" hasCustomPrompt="1"/>
          </p:nvPr>
        </p:nvSpPr>
        <p:spPr>
          <a:xfrm>
            <a:off x="3701652" y="4060587"/>
            <a:ext cx="4788694" cy="609600"/>
          </a:xfrm>
          <a:prstGeom prst="rect">
            <a:avLst/>
          </a:prstGeom>
        </p:spPr>
        <p:txBody>
          <a:bodyPr/>
          <a:lstStyle>
            <a:lvl1pPr marL="0" indent="0" algn="ctr">
              <a:buNone/>
              <a:defRPr sz="2933" b="0">
                <a:latin typeface="Helios Extended" panose="020B0604020202020204" charset="0"/>
              </a:defRPr>
            </a:lvl1pPr>
          </a:lstStyle>
          <a:p>
            <a:pPr lvl="0"/>
            <a:r>
              <a:rPr lang="en-US"/>
              <a:t>AUTHOR(S) NAMES</a:t>
            </a:r>
          </a:p>
        </p:txBody>
      </p:sp>
      <p:pic>
        <p:nvPicPr>
          <p:cNvPr id="5" name="Picture 4" descr="A black background with text and a silhouette of a tree&#10;&#10;Description automatically generated">
            <a:extLst>
              <a:ext uri="{FF2B5EF4-FFF2-40B4-BE49-F238E27FC236}">
                <a16:creationId xmlns:a16="http://schemas.microsoft.com/office/drawing/2014/main" id="{0214367B-4DDC-8EAA-393F-F0B7EF9EA3C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Tree>
    <p:extLst>
      <p:ext uri="{BB962C8B-B14F-4D97-AF65-F5344CB8AC3E}">
        <p14:creationId xmlns:p14="http://schemas.microsoft.com/office/powerpoint/2010/main" val="273059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fographic/Chart">
    <p:spTree>
      <p:nvGrpSpPr>
        <p:cNvPr id="1" name=""/>
        <p:cNvGrpSpPr/>
        <p:nvPr/>
      </p:nvGrpSpPr>
      <p:grpSpPr>
        <a:xfrm>
          <a:off x="0" y="0"/>
          <a:ext cx="0" cy="0"/>
          <a:chOff x="0" y="0"/>
          <a:chExt cx="0" cy="0"/>
        </a:xfrm>
      </p:grpSpPr>
      <p:grpSp>
        <p:nvGrpSpPr>
          <p:cNvPr id="24" name="Group 7">
            <a:extLst>
              <a:ext uri="{FF2B5EF4-FFF2-40B4-BE49-F238E27FC236}">
                <a16:creationId xmlns:a16="http://schemas.microsoft.com/office/drawing/2014/main" id="{3450EE18-1256-F729-9523-47E82C86230C}"/>
              </a:ext>
            </a:extLst>
          </p:cNvPr>
          <p:cNvGrpSpPr/>
          <p:nvPr/>
        </p:nvGrpSpPr>
        <p:grpSpPr>
          <a:xfrm>
            <a:off x="5714" y="4253011"/>
            <a:ext cx="6247535" cy="2604989"/>
            <a:chOff x="0" y="0"/>
            <a:chExt cx="2468162" cy="1029132"/>
          </a:xfrm>
        </p:grpSpPr>
        <p:sp>
          <p:nvSpPr>
            <p:cNvPr id="25" name="Freeform 8">
              <a:extLst>
                <a:ext uri="{FF2B5EF4-FFF2-40B4-BE49-F238E27FC236}">
                  <a16:creationId xmlns:a16="http://schemas.microsoft.com/office/drawing/2014/main" id="{341A7AB4-CF0A-CAC8-EAC0-68603B1DC37D}"/>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1200"/>
            </a:p>
          </p:txBody>
        </p:sp>
        <p:sp>
          <p:nvSpPr>
            <p:cNvPr id="26" name="TextBox 9">
              <a:extLst>
                <a:ext uri="{FF2B5EF4-FFF2-40B4-BE49-F238E27FC236}">
                  <a16:creationId xmlns:a16="http://schemas.microsoft.com/office/drawing/2014/main" id="{509079B3-D2DA-4242-B4BF-0A4E4078586D}"/>
                </a:ext>
              </a:extLst>
            </p:cNvPr>
            <p:cNvSpPr txBox="1"/>
            <p:nvPr/>
          </p:nvSpPr>
          <p:spPr>
            <a:xfrm>
              <a:off x="0" y="-66675"/>
              <a:ext cx="2468162" cy="1095807"/>
            </a:xfrm>
            <a:prstGeom prst="rect">
              <a:avLst/>
            </a:prstGeom>
          </p:spPr>
          <p:txBody>
            <a:bodyPr lIns="50800" tIns="50800" rIns="50800" bIns="50800" rtlCol="0" anchor="ctr"/>
            <a:lstStyle/>
            <a:p>
              <a:pPr algn="ctr">
                <a:lnSpc>
                  <a:spcPts val="2213"/>
                </a:lnSpc>
              </a:pPr>
              <a:endParaRPr sz="1200"/>
            </a:p>
          </p:txBody>
        </p:sp>
      </p:grpSp>
      <p:grpSp>
        <p:nvGrpSpPr>
          <p:cNvPr id="20" name="Group 3">
            <a:extLst>
              <a:ext uri="{FF2B5EF4-FFF2-40B4-BE49-F238E27FC236}">
                <a16:creationId xmlns:a16="http://schemas.microsoft.com/office/drawing/2014/main" id="{4C94D1A2-35E1-31DD-AA22-C0D10F22BB9E}"/>
              </a:ext>
            </a:extLst>
          </p:cNvPr>
          <p:cNvGrpSpPr/>
          <p:nvPr/>
        </p:nvGrpSpPr>
        <p:grpSpPr>
          <a:xfrm>
            <a:off x="4611740" y="0"/>
            <a:ext cx="10973812" cy="6858000"/>
            <a:chOff x="0" y="0"/>
            <a:chExt cx="769039" cy="480605"/>
          </a:xfrm>
        </p:grpSpPr>
        <p:sp>
          <p:nvSpPr>
            <p:cNvPr id="21" name="Freeform 4">
              <a:extLst>
                <a:ext uri="{FF2B5EF4-FFF2-40B4-BE49-F238E27FC236}">
                  <a16:creationId xmlns:a16="http://schemas.microsoft.com/office/drawing/2014/main" id="{F728D59A-2871-196A-CBEE-0AB3FE35EA92}"/>
                </a:ext>
              </a:extLst>
            </p:cNvPr>
            <p:cNvSpPr/>
            <p:nvPr/>
          </p:nvSpPr>
          <p:spPr>
            <a:xfrm>
              <a:off x="0" y="0"/>
              <a:ext cx="769039"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1200"/>
            </a:p>
          </p:txBody>
        </p:sp>
        <p:sp>
          <p:nvSpPr>
            <p:cNvPr id="22" name="TextBox 5">
              <a:extLst>
                <a:ext uri="{FF2B5EF4-FFF2-40B4-BE49-F238E27FC236}">
                  <a16:creationId xmlns:a16="http://schemas.microsoft.com/office/drawing/2014/main" id="{6B4B154A-8DD5-B2C6-E76C-22C35C625807}"/>
                </a:ext>
              </a:extLst>
            </p:cNvPr>
            <p:cNvSpPr txBox="1"/>
            <p:nvPr/>
          </p:nvSpPr>
          <p:spPr>
            <a:xfrm>
              <a:off x="101600" y="-66675"/>
              <a:ext cx="565839" cy="547280"/>
            </a:xfrm>
            <a:prstGeom prst="rect">
              <a:avLst/>
            </a:prstGeom>
          </p:spPr>
          <p:txBody>
            <a:bodyPr lIns="50800" tIns="50800" rIns="50800" bIns="50800" rtlCol="0" anchor="ctr"/>
            <a:lstStyle/>
            <a:p>
              <a:pPr algn="ctr">
                <a:lnSpc>
                  <a:spcPts val="2213"/>
                </a:lnSpc>
              </a:pPr>
              <a:endParaRPr sz="1200"/>
            </a:p>
          </p:txBody>
        </p:sp>
      </p:grpSp>
      <p:sp>
        <p:nvSpPr>
          <p:cNvPr id="2" name="Title 1">
            <a:extLst>
              <a:ext uri="{FF2B5EF4-FFF2-40B4-BE49-F238E27FC236}">
                <a16:creationId xmlns:a16="http://schemas.microsoft.com/office/drawing/2014/main" id="{F84F9C5A-2BEE-4BE4-D29E-884D628E98EB}"/>
              </a:ext>
            </a:extLst>
          </p:cNvPr>
          <p:cNvSpPr>
            <a:spLocks noGrp="1"/>
          </p:cNvSpPr>
          <p:nvPr>
            <p:ph type="title" hasCustomPrompt="1"/>
          </p:nvPr>
        </p:nvSpPr>
        <p:spPr>
          <a:xfrm>
            <a:off x="2946400" y="365126"/>
            <a:ext cx="8407400" cy="828675"/>
          </a:xfrm>
          <a:prstGeom prst="rect">
            <a:avLst/>
          </a:prstGeom>
        </p:spPr>
        <p:txBody>
          <a:bodyPr/>
          <a:lstStyle>
            <a:lvl1pPr algn="l">
              <a:defRPr sz="4534">
                <a:latin typeface="League Spartan" panose="020B0604020202020204" charset="0"/>
              </a:defRPr>
            </a:lvl1pPr>
          </a:lstStyle>
          <a:p>
            <a:r>
              <a:rPr lang="en-US"/>
              <a:t>TITLE</a:t>
            </a:r>
          </a:p>
        </p:txBody>
      </p:sp>
      <p:sp>
        <p:nvSpPr>
          <p:cNvPr id="4" name="Chart Placeholder 3">
            <a:extLst>
              <a:ext uri="{FF2B5EF4-FFF2-40B4-BE49-F238E27FC236}">
                <a16:creationId xmlns:a16="http://schemas.microsoft.com/office/drawing/2014/main" id="{67F40814-3139-3302-EC84-BDFC329626C1}"/>
              </a:ext>
            </a:extLst>
          </p:cNvPr>
          <p:cNvSpPr>
            <a:spLocks noGrp="1"/>
          </p:cNvSpPr>
          <p:nvPr>
            <p:ph type="chart" sz="quarter" idx="10"/>
          </p:nvPr>
        </p:nvSpPr>
        <p:spPr>
          <a:xfrm>
            <a:off x="7924800" y="1498600"/>
            <a:ext cx="4368800" cy="4368800"/>
          </a:xfrm>
          <a:prstGeom prst="rect">
            <a:avLst/>
          </a:prstGeom>
        </p:spPr>
        <p:txBody>
          <a:bodyPr/>
          <a:lstStyle/>
          <a:p>
            <a:r>
              <a:rPr lang="en-US"/>
              <a:t>Click icon to add chart</a:t>
            </a:r>
          </a:p>
        </p:txBody>
      </p:sp>
      <p:sp>
        <p:nvSpPr>
          <p:cNvPr id="6" name="Content Placeholder 5">
            <a:extLst>
              <a:ext uri="{FF2B5EF4-FFF2-40B4-BE49-F238E27FC236}">
                <a16:creationId xmlns:a16="http://schemas.microsoft.com/office/drawing/2014/main" id="{8C8E9C8A-ACBC-0CDD-DDD7-2833DD253862}"/>
              </a:ext>
            </a:extLst>
          </p:cNvPr>
          <p:cNvSpPr>
            <a:spLocks noGrp="1"/>
          </p:cNvSpPr>
          <p:nvPr>
            <p:ph sz="quarter" idx="11" hasCustomPrompt="1"/>
          </p:nvPr>
        </p:nvSpPr>
        <p:spPr>
          <a:xfrm>
            <a:off x="332317" y="1813797"/>
            <a:ext cx="5228167" cy="1961092"/>
          </a:xfrm>
          <a:prstGeom prst="rect">
            <a:avLst/>
          </a:prstGeom>
        </p:spPr>
        <p:txBody>
          <a:bodyPr/>
          <a:lstStyle/>
          <a:p>
            <a:pPr marL="228611" marR="0" lvl="0" indent="-228611" algn="l" defTabSz="609630" rtl="0" eaLnBrk="1" fontAlgn="auto" latinLnBrk="0" hangingPunct="1">
              <a:lnSpc>
                <a:spcPct val="100000"/>
              </a:lnSpc>
              <a:spcBef>
                <a:spcPct val="20000"/>
              </a:spcBef>
              <a:spcAft>
                <a:spcPts val="0"/>
              </a:spcAft>
              <a:buClrTx/>
              <a:buSzTx/>
              <a:buFont typeface="Arial" pitchFamily="34" charset="0"/>
              <a:buChar char="•"/>
              <a:tabLst/>
              <a:defRPr/>
            </a:pPr>
            <a:r>
              <a:rPr lang="en-US" sz="2133">
                <a:solidFill>
                  <a:srgbClr val="0B1320"/>
                </a:solidFill>
                <a:latin typeface="Helios Extended"/>
                <a:ea typeface="Helios Extended"/>
                <a:cs typeface="Helios Extended"/>
                <a:sym typeface="Helios Extended"/>
              </a:rPr>
              <a:t>if you would like to add any charts, you can use this template</a:t>
            </a:r>
          </a:p>
        </p:txBody>
      </p:sp>
      <p:sp>
        <p:nvSpPr>
          <p:cNvPr id="8" name="Content Placeholder 7">
            <a:extLst>
              <a:ext uri="{FF2B5EF4-FFF2-40B4-BE49-F238E27FC236}">
                <a16:creationId xmlns:a16="http://schemas.microsoft.com/office/drawing/2014/main" id="{6FEF9938-3D1B-0920-1867-476F260D7FBC}"/>
              </a:ext>
            </a:extLst>
          </p:cNvPr>
          <p:cNvSpPr>
            <a:spLocks noGrp="1"/>
          </p:cNvSpPr>
          <p:nvPr>
            <p:ph sz="quarter" idx="12" hasCustomPrompt="1"/>
          </p:nvPr>
        </p:nvSpPr>
        <p:spPr>
          <a:xfrm>
            <a:off x="406400" y="4495800"/>
            <a:ext cx="6807200" cy="1879600"/>
          </a:xfrm>
          <a:prstGeom prst="rect">
            <a:avLst/>
          </a:prstGeom>
        </p:spPr>
        <p:txBody>
          <a:bodyPr/>
          <a:lstStyle>
            <a:lvl1pPr algn="just">
              <a:lnSpc>
                <a:spcPts val="2508"/>
              </a:lnSpc>
              <a:defRPr/>
            </a:lvl1pPr>
            <a:lvl5pPr marL="1219261" indent="0">
              <a:buNone/>
              <a:defRPr/>
            </a:lvl5pPr>
          </a:lstStyle>
          <a:p>
            <a:pPr algn="just">
              <a:lnSpc>
                <a:spcPts val="3762"/>
              </a:lnSpc>
            </a:pPr>
            <a:r>
              <a:rPr lang="en-US" sz="2133">
                <a:solidFill>
                  <a:srgbClr val="000000"/>
                </a:solidFill>
                <a:latin typeface="Helios Extended"/>
                <a:ea typeface="Helios Extended"/>
                <a:cs typeface="Helios Extended"/>
                <a:sym typeface="Helios Extended"/>
              </a:rPr>
              <a:t>and replace these texts with your own words and copy-paste your charts.</a:t>
            </a:r>
          </a:p>
          <a:p>
            <a:pPr algn="just">
              <a:lnSpc>
                <a:spcPts val="3762"/>
              </a:lnSpc>
            </a:pPr>
            <a:r>
              <a:rPr lang="en-US" sz="2133">
                <a:solidFill>
                  <a:srgbClr val="000000"/>
                </a:solidFill>
                <a:latin typeface="Helios Extended"/>
                <a:ea typeface="Helios Extended"/>
                <a:cs typeface="Helios Extended"/>
                <a:sym typeface="Helios Extended"/>
              </a:rPr>
              <a:t>I can help with building your own charts too</a:t>
            </a:r>
          </a:p>
        </p:txBody>
      </p:sp>
      <p:pic>
        <p:nvPicPr>
          <p:cNvPr id="3" name="Picture 2" descr="A black background with text and a silhouette of a tree&#10;&#10;Description automatically generated">
            <a:extLst>
              <a:ext uri="{FF2B5EF4-FFF2-40B4-BE49-F238E27FC236}">
                <a16:creationId xmlns:a16="http://schemas.microsoft.com/office/drawing/2014/main" id="{A56C3592-9AC1-0E9F-E175-06AB1690C4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5" name="TextBox 12">
            <a:extLst>
              <a:ext uri="{FF2B5EF4-FFF2-40B4-BE49-F238E27FC236}">
                <a16:creationId xmlns:a16="http://schemas.microsoft.com/office/drawing/2014/main" id="{57FAA142-CD0D-D5EF-AAF0-A4D4DFDBFA09}"/>
              </a:ext>
            </a:extLst>
          </p:cNvPr>
          <p:cNvSpPr txBox="1"/>
          <p:nvPr userDrawn="1"/>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507900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42876" y="6566879"/>
            <a:ext cx="6216649" cy="198388"/>
          </a:xfrm>
          <a:prstGeom prst="rect">
            <a:avLst/>
          </a:prstGeom>
          <a:noFill/>
        </p:spPr>
        <p:txBody>
          <a:bodyPr wrap="square">
            <a:spAutoFit/>
          </a:bodyPr>
          <a:lstStyle/>
          <a:p>
            <a:pPr algn="l">
              <a:lnSpc>
                <a:spcPts val="933"/>
              </a:lnSpc>
              <a:spcBef>
                <a:spcPct val="0"/>
              </a:spcBef>
            </a:pPr>
            <a:r>
              <a:rPr lang="en-US" sz="667">
                <a:solidFill>
                  <a:srgbClr val="000000"/>
                </a:solidFill>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90500" y="2796207"/>
            <a:ext cx="6826667" cy="4176088"/>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1200"/>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2213"/>
                </a:lnSpc>
              </a:pPr>
              <a:endParaRPr sz="1200"/>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2984500" y="0"/>
            <a:ext cx="12255500" cy="7213596"/>
            <a:chOff x="0" y="0"/>
            <a:chExt cx="769039" cy="480605"/>
          </a:xfrm>
        </p:grpSpPr>
        <p:sp>
          <p:nvSpPr>
            <p:cNvPr id="12" name="Freeform 4">
              <a:extLst>
                <a:ext uri="{FF2B5EF4-FFF2-40B4-BE49-F238E27FC236}">
                  <a16:creationId xmlns:a16="http://schemas.microsoft.com/office/drawing/2014/main" id="{09158DE2-A929-69E7-F401-54DE5E2DA906}"/>
                </a:ext>
              </a:extLst>
            </p:cNvPr>
            <p:cNvSpPr/>
            <p:nvPr/>
          </p:nvSpPr>
          <p:spPr>
            <a:xfrm>
              <a:off x="0" y="0"/>
              <a:ext cx="769039"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1200"/>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2213"/>
                </a:lnSpc>
              </a:pPr>
              <a:endParaRPr sz="1200"/>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64128" y="3142940"/>
            <a:ext cx="2516538" cy="2516538"/>
          </a:xfrm>
          <a:prstGeom prst="rect">
            <a:avLst/>
          </a:prstGeom>
        </p:spPr>
      </p:pic>
      <p:sp>
        <p:nvSpPr>
          <p:cNvPr id="2" name="Title 1">
            <a:extLst>
              <a:ext uri="{FF2B5EF4-FFF2-40B4-BE49-F238E27FC236}">
                <a16:creationId xmlns:a16="http://schemas.microsoft.com/office/drawing/2014/main" id="{CF94298C-835A-FD0A-031A-ED328978F60D}"/>
              </a:ext>
            </a:extLst>
          </p:cNvPr>
          <p:cNvSpPr>
            <a:spLocks noGrp="1"/>
          </p:cNvSpPr>
          <p:nvPr>
            <p:ph type="title" hasCustomPrompt="1"/>
          </p:nvPr>
        </p:nvSpPr>
        <p:spPr>
          <a:xfrm>
            <a:off x="609600" y="1583552"/>
            <a:ext cx="5080000" cy="1326091"/>
          </a:xfrm>
          <a:prstGeom prst="rect">
            <a:avLst/>
          </a:prstGeom>
        </p:spPr>
        <p:txBody>
          <a:bodyPr/>
          <a:lstStyle>
            <a:lvl1pPr algn="l">
              <a:defRPr sz="4534">
                <a:latin typeface="League Spartan" panose="020B0604020202020204" charset="0"/>
              </a:defRPr>
            </a:lvl1pPr>
          </a:lstStyle>
          <a:p>
            <a:r>
              <a:rPr lang="en-US"/>
              <a:t>Q/A or Poll</a:t>
            </a:r>
          </a:p>
        </p:txBody>
      </p:sp>
      <p:sp>
        <p:nvSpPr>
          <p:cNvPr id="4" name="Content Placeholder 3">
            <a:extLst>
              <a:ext uri="{FF2B5EF4-FFF2-40B4-BE49-F238E27FC236}">
                <a16:creationId xmlns:a16="http://schemas.microsoft.com/office/drawing/2014/main" id="{F4A59694-284F-9665-1879-ECDE0DE49B2F}"/>
              </a:ext>
            </a:extLst>
          </p:cNvPr>
          <p:cNvSpPr>
            <a:spLocks noGrp="1"/>
          </p:cNvSpPr>
          <p:nvPr>
            <p:ph sz="quarter" idx="10" hasCustomPrompt="1"/>
          </p:nvPr>
        </p:nvSpPr>
        <p:spPr>
          <a:xfrm>
            <a:off x="6248400" y="1583267"/>
            <a:ext cx="5588000" cy="4983692"/>
          </a:xfrm>
          <a:prstGeom prst="rect">
            <a:avLst/>
          </a:prstGeom>
        </p:spPr>
        <p:txBody>
          <a:bodyPr/>
          <a:lstStyle>
            <a:lvl2pPr marL="304815" indent="0">
              <a:buFont typeface="Arial" panose="020B0604020202020204" pitchFamily="34" charset="0"/>
              <a:buNone/>
              <a:defRPr sz="2133">
                <a:latin typeface="Helios Extended" panose="020B0604020202020204" charset="0"/>
              </a:defRPr>
            </a:lvl2pPr>
          </a:lstStyle>
          <a:p>
            <a:pPr lvl="1"/>
            <a:r>
              <a:rPr lang="en-US"/>
              <a:t>Question goes here.</a:t>
            </a:r>
          </a:p>
          <a:p>
            <a:pPr lvl="1"/>
            <a:endParaRPr lang="en-US"/>
          </a:p>
          <a:p>
            <a:pPr lvl="1"/>
            <a:endParaRPr lang="en-US"/>
          </a:p>
          <a:p>
            <a:pPr lvl="1"/>
            <a:r>
              <a:rPr lang="en-US"/>
              <a:t>a. Option 1</a:t>
            </a:r>
          </a:p>
          <a:p>
            <a:pPr lvl="1"/>
            <a:r>
              <a:rPr lang="en-US"/>
              <a:t>b. Option 2</a:t>
            </a:r>
          </a:p>
          <a:p>
            <a:pPr lvl="1"/>
            <a:r>
              <a:rPr lang="en-US"/>
              <a:t>c. Option 3</a:t>
            </a:r>
          </a:p>
          <a:p>
            <a:pPr lvl="1"/>
            <a:r>
              <a:rPr lang="en-US"/>
              <a:t>d. Option 4</a:t>
            </a:r>
          </a:p>
        </p:txBody>
      </p:sp>
      <p:pic>
        <p:nvPicPr>
          <p:cNvPr id="3" name="Picture 2" descr="A black background with text and a silhouette of a tree&#10;&#10;Description automatically generated">
            <a:extLst>
              <a:ext uri="{FF2B5EF4-FFF2-40B4-BE49-F238E27FC236}">
                <a16:creationId xmlns:a16="http://schemas.microsoft.com/office/drawing/2014/main" id="{994E9D86-F600-9F6C-AB46-ECA4631D0A0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5" name="TextBox 12">
            <a:extLst>
              <a:ext uri="{FF2B5EF4-FFF2-40B4-BE49-F238E27FC236}">
                <a16:creationId xmlns:a16="http://schemas.microsoft.com/office/drawing/2014/main" id="{87F8ABA9-7D0D-917D-FA41-15B1DD7A16FC}"/>
              </a:ext>
            </a:extLst>
          </p:cNvPr>
          <p:cNvSpPr txBox="1"/>
          <p:nvPr userDrawn="1"/>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868941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524000" y="1549400"/>
            <a:ext cx="9763963" cy="530860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endParaRPr lang="en-US" sz="1200"/>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algn="ctr">
                <a:lnSpc>
                  <a:spcPts val="2213"/>
                </a:lnSpc>
              </a:pPr>
              <a:endParaRPr sz="1200"/>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5817032" y="0"/>
            <a:ext cx="6374968" cy="68580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a:stretch>
                <a:fillRect l="-39307" r="-39307"/>
              </a:stretch>
            </a:blipFill>
          </p:spPr>
          <p:txBody>
            <a:bodyPr/>
            <a:lstStyle/>
            <a:p>
              <a:endParaRPr lang="en-US" sz="1200"/>
            </a:p>
          </p:txBody>
        </p:sp>
      </p:grpSp>
      <p:sp>
        <p:nvSpPr>
          <p:cNvPr id="35" name="AutoShape 5">
            <a:extLst>
              <a:ext uri="{FF2B5EF4-FFF2-40B4-BE49-F238E27FC236}">
                <a16:creationId xmlns:a16="http://schemas.microsoft.com/office/drawing/2014/main" id="{894C7743-5306-C9E2-615A-F9ED8E9EB671}"/>
              </a:ext>
            </a:extLst>
          </p:cNvPr>
          <p:cNvSpPr/>
          <p:nvPr/>
        </p:nvSpPr>
        <p:spPr>
          <a:xfrm>
            <a:off x="1151432" y="2822440"/>
            <a:ext cx="996185" cy="0"/>
          </a:xfrm>
          <a:prstGeom prst="line">
            <a:avLst/>
          </a:prstGeom>
          <a:ln w="114300" cap="flat">
            <a:solidFill>
              <a:srgbClr val="000000"/>
            </a:solidFill>
            <a:prstDash val="solid"/>
            <a:headEnd type="none" w="sm" len="sm"/>
            <a:tailEnd type="none" w="sm" len="sm"/>
          </a:ln>
        </p:spPr>
        <p:txBody>
          <a:bodyPr/>
          <a:lstStyle/>
          <a:p>
            <a:endParaRPr lang="en-US" sz="1200"/>
          </a:p>
        </p:txBody>
      </p:sp>
      <p:grpSp>
        <p:nvGrpSpPr>
          <p:cNvPr id="36" name="Group 6">
            <a:extLst>
              <a:ext uri="{FF2B5EF4-FFF2-40B4-BE49-F238E27FC236}">
                <a16:creationId xmlns:a16="http://schemas.microsoft.com/office/drawing/2014/main" id="{3BDFDCF8-EB4D-A5D8-1FF1-882DB26E5566}"/>
              </a:ext>
            </a:extLst>
          </p:cNvPr>
          <p:cNvGrpSpPr/>
          <p:nvPr/>
        </p:nvGrpSpPr>
        <p:grpSpPr>
          <a:xfrm>
            <a:off x="1151433" y="4060997"/>
            <a:ext cx="391719" cy="391719"/>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1200"/>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algn="ctr">
                <a:lnSpc>
                  <a:spcPts val="951"/>
                </a:lnSpc>
              </a:pPr>
              <a:endParaRPr sz="1200"/>
            </a:p>
          </p:txBody>
        </p:sp>
      </p:grpSp>
      <p:grpSp>
        <p:nvGrpSpPr>
          <p:cNvPr id="39" name="Group 9">
            <a:extLst>
              <a:ext uri="{FF2B5EF4-FFF2-40B4-BE49-F238E27FC236}">
                <a16:creationId xmlns:a16="http://schemas.microsoft.com/office/drawing/2014/main" id="{BBC6DB1C-9D80-6B31-AA77-5731B2405F16}"/>
              </a:ext>
            </a:extLst>
          </p:cNvPr>
          <p:cNvGrpSpPr/>
          <p:nvPr/>
        </p:nvGrpSpPr>
        <p:grpSpPr>
          <a:xfrm>
            <a:off x="1151433" y="3429001"/>
            <a:ext cx="391719" cy="391719"/>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1200"/>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algn="ctr">
                <a:lnSpc>
                  <a:spcPts val="951"/>
                </a:lnSpc>
              </a:pPr>
              <a:endParaRPr sz="1200"/>
            </a:p>
          </p:txBody>
        </p:sp>
      </p:grpSp>
      <p:sp>
        <p:nvSpPr>
          <p:cNvPr id="42" name="Freeform 12">
            <a:extLst>
              <a:ext uri="{FF2B5EF4-FFF2-40B4-BE49-F238E27FC236}">
                <a16:creationId xmlns:a16="http://schemas.microsoft.com/office/drawing/2014/main" id="{F26E0473-8F6B-5B64-E148-EDBDFA03A061}"/>
              </a:ext>
            </a:extLst>
          </p:cNvPr>
          <p:cNvSpPr/>
          <p:nvPr/>
        </p:nvSpPr>
        <p:spPr>
          <a:xfrm>
            <a:off x="1219553" y="3527938"/>
            <a:ext cx="255478" cy="193844"/>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43" name="Freeform 13">
            <a:extLst>
              <a:ext uri="{FF2B5EF4-FFF2-40B4-BE49-F238E27FC236}">
                <a16:creationId xmlns:a16="http://schemas.microsoft.com/office/drawing/2014/main" id="{733CEFAE-2338-68BF-7B0A-141416EE5E5D}"/>
              </a:ext>
            </a:extLst>
          </p:cNvPr>
          <p:cNvSpPr/>
          <p:nvPr/>
        </p:nvSpPr>
        <p:spPr>
          <a:xfrm>
            <a:off x="1225627" y="4135192"/>
            <a:ext cx="243328" cy="243328"/>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52" name="TextBox 22">
            <a:extLst>
              <a:ext uri="{FF2B5EF4-FFF2-40B4-BE49-F238E27FC236}">
                <a16:creationId xmlns:a16="http://schemas.microsoft.com/office/drawing/2014/main" id="{39E660EC-C5DC-59F0-CD19-A89E7AA01375}"/>
              </a:ext>
            </a:extLst>
          </p:cNvPr>
          <p:cNvSpPr txBox="1"/>
          <p:nvPr/>
        </p:nvSpPr>
        <p:spPr>
          <a:xfrm>
            <a:off x="1151432" y="2004900"/>
            <a:ext cx="4348631" cy="747769"/>
          </a:xfrm>
          <a:prstGeom prst="rect">
            <a:avLst/>
          </a:prstGeom>
        </p:spPr>
        <p:txBody>
          <a:bodyPr lIns="0" tIns="0" rIns="0" bIns="0" rtlCol="0" anchor="t">
            <a:spAutoFit/>
          </a:bodyPr>
          <a:lstStyle/>
          <a:p>
            <a:pPr algn="l">
              <a:lnSpc>
                <a:spcPts val="6314"/>
              </a:lnSpc>
            </a:pPr>
            <a:r>
              <a:rPr lang="en-US" sz="4856">
                <a:solidFill>
                  <a:srgbClr val="004F7C"/>
                </a:solidFill>
                <a:latin typeface="League Spartan"/>
                <a:ea typeface="League Spartan"/>
                <a:cs typeface="League Spartan"/>
                <a:sym typeface="League Spartan"/>
              </a:rPr>
              <a:t>Contact Me</a:t>
            </a:r>
          </a:p>
        </p:txBody>
      </p:sp>
      <p:sp>
        <p:nvSpPr>
          <p:cNvPr id="55" name="TextBox 25">
            <a:extLst>
              <a:ext uri="{FF2B5EF4-FFF2-40B4-BE49-F238E27FC236}">
                <a16:creationId xmlns:a16="http://schemas.microsoft.com/office/drawing/2014/main" id="{4AC93BF6-2910-2D5C-0C76-77C6C42BE778}"/>
              </a:ext>
            </a:extLst>
          </p:cNvPr>
          <p:cNvSpPr txBox="1"/>
          <p:nvPr/>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732396" y="3400806"/>
            <a:ext cx="4348631" cy="419913"/>
          </a:xfrm>
          <a:prstGeom prst="rect">
            <a:avLst/>
          </a:prstGeom>
        </p:spPr>
        <p:txBody>
          <a:bodyPr/>
          <a:lstStyle>
            <a:lvl1pPr marL="0" indent="0">
              <a:buNone/>
              <a:defRPr sz="2133">
                <a:latin typeface="Helios Extended" panose="020B0604020202020204" charset="0"/>
              </a:defRPr>
            </a:lvl1pPr>
          </a:lstStyle>
          <a:p>
            <a:pPr lvl="0"/>
            <a:r>
              <a:rPr lang="en-US"/>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732396" y="4099440"/>
            <a:ext cx="4348631" cy="419913"/>
          </a:xfrm>
          <a:prstGeom prst="rect">
            <a:avLst/>
          </a:prstGeom>
        </p:spPr>
        <p:txBody>
          <a:bodyPr/>
          <a:lstStyle>
            <a:lvl1pPr marL="0" indent="0">
              <a:buNone/>
              <a:defRPr sz="2133">
                <a:latin typeface="Helios Extended" panose="020B0604020202020204" charset="0"/>
              </a:defRPr>
            </a:lvl1pPr>
          </a:lstStyle>
          <a:p>
            <a:pPr lvl="0"/>
            <a:r>
              <a:rPr lang="en-US"/>
              <a:t>Enter organization website</a:t>
            </a:r>
          </a:p>
        </p:txBody>
      </p:sp>
      <p:pic>
        <p:nvPicPr>
          <p:cNvPr id="2" name="Picture 1" descr="A black background with text and a silhouette of a tree&#10;&#10;Description automatically generated">
            <a:extLst>
              <a:ext uri="{FF2B5EF4-FFF2-40B4-BE49-F238E27FC236}">
                <a16:creationId xmlns:a16="http://schemas.microsoft.com/office/drawing/2014/main" id="{7E9E2128-3192-C1BF-9F3A-F1493635842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Tree>
    <p:extLst>
      <p:ext uri="{BB962C8B-B14F-4D97-AF65-F5344CB8AC3E}">
        <p14:creationId xmlns:p14="http://schemas.microsoft.com/office/powerpoint/2010/main" val="2281781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841829" y="243839"/>
            <a:ext cx="10297887" cy="1248465"/>
          </a:xfrm>
          <a:prstGeom prst="rect">
            <a:avLst/>
          </a:prstGeom>
        </p:spPr>
        <p:txBody>
          <a:bodyPr vert="horz" lIns="0" tIns="0" rIns="0" bIns="0" rtlCol="0" anchor="b" anchorCtr="0">
            <a:normAutofit/>
          </a:bodyPr>
          <a:lstStyle>
            <a:lvl1pPr>
              <a:defRPr/>
            </a:lvl1pPr>
          </a:lstStyle>
          <a:p>
            <a:r>
              <a:rPr lang="en-US"/>
              <a:t>Click to edit master title </a:t>
            </a:r>
          </a:p>
        </p:txBody>
      </p:sp>
      <p:sp>
        <p:nvSpPr>
          <p:cNvPr id="14" name="Content Placeholder 2">
            <a:extLst>
              <a:ext uri="{FF2B5EF4-FFF2-40B4-BE49-F238E27FC236}">
                <a16:creationId xmlns:a16="http://schemas.microsoft.com/office/drawing/2014/main" id="{3F6A4310-3946-AF45-BBBE-EBCF3DDF8A8A}"/>
              </a:ext>
            </a:extLst>
          </p:cNvPr>
          <p:cNvSpPr>
            <a:spLocks noGrp="1"/>
          </p:cNvSpPr>
          <p:nvPr>
            <p:ph idx="1"/>
          </p:nvPr>
        </p:nvSpPr>
        <p:spPr>
          <a:xfrm>
            <a:off x="863600" y="1798573"/>
            <a:ext cx="10326915" cy="4517080"/>
          </a:xfrm>
          <a:prstGeom prst="rect">
            <a:avLst/>
          </a:prstGeom>
        </p:spPr>
        <p:txBody>
          <a:bodyPr/>
          <a:lstStyle>
            <a:lvl1pPr>
              <a:buClr>
                <a:srgbClr val="4287A3"/>
              </a:buClr>
              <a:buSzPct val="100000"/>
              <a:defRPr sz="3733">
                <a:solidFill>
                  <a:schemeClr val="tx2">
                    <a:lumMod val="75000"/>
                  </a:schemeClr>
                </a:solidFill>
              </a:defRPr>
            </a:lvl1pPr>
            <a:lvl2pPr>
              <a:buClr>
                <a:srgbClr val="4287A3"/>
              </a:buClr>
              <a:buSzPct val="100000"/>
              <a:defRPr sz="3200">
                <a:solidFill>
                  <a:schemeClr val="tx2">
                    <a:lumMod val="75000"/>
                  </a:schemeClr>
                </a:solidFill>
              </a:defRPr>
            </a:lvl2pPr>
            <a:lvl3pPr>
              <a:buClr>
                <a:srgbClr val="4287A3"/>
              </a:buClr>
              <a:buSzPct val="100000"/>
              <a:defRPr sz="2667">
                <a:solidFill>
                  <a:schemeClr val="tx2">
                    <a:lumMod val="75000"/>
                  </a:schemeClr>
                </a:solidFill>
              </a:defRPr>
            </a:lvl3pPr>
            <a:lvl4pPr>
              <a:buClr>
                <a:srgbClr val="4287A3"/>
              </a:buClr>
              <a:buSzPct val="100000"/>
              <a:defRPr sz="2133">
                <a:solidFill>
                  <a:srgbClr val="707273"/>
                </a:solidFill>
              </a:defRPr>
            </a:lvl4pPr>
            <a:lvl5pPr>
              <a:buClr>
                <a:srgbClr val="4287A3"/>
              </a:buClr>
              <a:buSzPct val="100000"/>
              <a:defRPr sz="1867">
                <a:solidFill>
                  <a:srgbClr val="707273"/>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02409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B949C-5B99-61C1-F7DB-58CF5FE12BF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807CA2B-795A-B2F1-63C0-5A581BAE94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E4E02B9-53AB-0157-6F44-643509435CF9}"/>
              </a:ext>
            </a:extLst>
          </p:cNvPr>
          <p:cNvSpPr>
            <a:spLocks noGrp="1"/>
          </p:cNvSpPr>
          <p:nvPr>
            <p:ph type="dt" sz="half" idx="10"/>
          </p:nvPr>
        </p:nvSpPr>
        <p:spPr/>
        <p:txBody>
          <a:bodyPr/>
          <a:lstStyle/>
          <a:p>
            <a:fld id="{ADBFD9A6-93A2-47E4-98E4-292B0493DCA7}" type="datetimeFigureOut">
              <a:rPr lang="en-CA" smtClean="0"/>
              <a:t>2025-03-12</a:t>
            </a:fld>
            <a:endParaRPr lang="en-CA"/>
          </a:p>
        </p:txBody>
      </p:sp>
      <p:sp>
        <p:nvSpPr>
          <p:cNvPr id="5" name="Footer Placeholder 4">
            <a:extLst>
              <a:ext uri="{FF2B5EF4-FFF2-40B4-BE49-F238E27FC236}">
                <a16:creationId xmlns:a16="http://schemas.microsoft.com/office/drawing/2014/main" id="{9A9A060C-19D2-D53E-1838-70C10B4D4A3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B3859BF-AA40-A2C4-CA23-53371529E42E}"/>
              </a:ext>
            </a:extLst>
          </p:cNvPr>
          <p:cNvSpPr>
            <a:spLocks noGrp="1"/>
          </p:cNvSpPr>
          <p:nvPr>
            <p:ph type="sldNum" sz="quarter" idx="12"/>
          </p:nvPr>
        </p:nvSpPr>
        <p:spPr/>
        <p:txBody>
          <a:bodyPr/>
          <a:lstStyle/>
          <a:p>
            <a:fld id="{F606DAAD-89B1-4E90-B88C-D3C6E55529BD}" type="slidenum">
              <a:rPr lang="en-CA" smtClean="0"/>
              <a:t>‹#›</a:t>
            </a:fld>
            <a:endParaRPr lang="en-CA"/>
          </a:p>
        </p:txBody>
      </p:sp>
    </p:spTree>
    <p:extLst>
      <p:ext uri="{BB962C8B-B14F-4D97-AF65-F5344CB8AC3E}">
        <p14:creationId xmlns:p14="http://schemas.microsoft.com/office/powerpoint/2010/main" val="1680860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 Table of Content">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139A2ECF-3859-E60F-0712-2927CE537F9E}"/>
              </a:ext>
            </a:extLst>
          </p:cNvPr>
          <p:cNvGrpSpPr/>
          <p:nvPr/>
        </p:nvGrpSpPr>
        <p:grpSpPr>
          <a:xfrm>
            <a:off x="-2270963" y="0"/>
            <a:ext cx="7999433" cy="6858000"/>
            <a:chOff x="0" y="0"/>
            <a:chExt cx="711061" cy="609600"/>
          </a:xfrm>
        </p:grpSpPr>
        <p:sp>
          <p:nvSpPr>
            <p:cNvPr id="8" name="Freeform 3">
              <a:extLst>
                <a:ext uri="{FF2B5EF4-FFF2-40B4-BE49-F238E27FC236}">
                  <a16:creationId xmlns:a16="http://schemas.microsoft.com/office/drawing/2014/main" id="{4BA633D2-D60A-051A-4E18-33D35715763A}"/>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1200"/>
            </a:p>
          </p:txBody>
        </p:sp>
        <p:sp>
          <p:nvSpPr>
            <p:cNvPr id="9" name="TextBox 4">
              <a:extLst>
                <a:ext uri="{FF2B5EF4-FFF2-40B4-BE49-F238E27FC236}">
                  <a16:creationId xmlns:a16="http://schemas.microsoft.com/office/drawing/2014/main" id="{F42A3C13-40CB-9B9B-0C30-91BF0146D609}"/>
                </a:ext>
              </a:extLst>
            </p:cNvPr>
            <p:cNvSpPr txBox="1"/>
            <p:nvPr/>
          </p:nvSpPr>
          <p:spPr>
            <a:xfrm>
              <a:off x="101600" y="-66675"/>
              <a:ext cx="507861" cy="676275"/>
            </a:xfrm>
            <a:prstGeom prst="rect">
              <a:avLst/>
            </a:prstGeom>
          </p:spPr>
          <p:txBody>
            <a:bodyPr lIns="50800" tIns="50800" rIns="50800" bIns="50800" rtlCol="0" anchor="ctr"/>
            <a:lstStyle/>
            <a:p>
              <a:pPr algn="ctr">
                <a:lnSpc>
                  <a:spcPts val="2213"/>
                </a:lnSpc>
              </a:pPr>
              <a:endParaRPr sz="1200"/>
            </a:p>
          </p:txBody>
        </p:sp>
      </p:grpSp>
      <p:sp>
        <p:nvSpPr>
          <p:cNvPr id="12" name="AutoShape 7">
            <a:extLst>
              <a:ext uri="{FF2B5EF4-FFF2-40B4-BE49-F238E27FC236}">
                <a16:creationId xmlns:a16="http://schemas.microsoft.com/office/drawing/2014/main" id="{31B929B3-16E6-F2C1-03FA-199725D31EE6}"/>
              </a:ext>
            </a:extLst>
          </p:cNvPr>
          <p:cNvSpPr/>
          <p:nvPr/>
        </p:nvSpPr>
        <p:spPr>
          <a:xfrm>
            <a:off x="5435600" y="2614093"/>
            <a:ext cx="996185" cy="0"/>
          </a:xfrm>
          <a:prstGeom prst="line">
            <a:avLst/>
          </a:prstGeom>
          <a:ln w="114300" cap="flat">
            <a:solidFill>
              <a:srgbClr val="004F7C"/>
            </a:solidFill>
            <a:prstDash val="solid"/>
            <a:headEnd type="none" w="sm" len="sm"/>
            <a:tailEnd type="none" w="sm" len="sm"/>
          </a:ln>
        </p:spPr>
        <p:txBody>
          <a:bodyPr/>
          <a:lstStyle/>
          <a:p>
            <a:endParaRPr lang="en-US" sz="1200"/>
          </a:p>
        </p:txBody>
      </p:sp>
      <p:grpSp>
        <p:nvGrpSpPr>
          <p:cNvPr id="15" name="Group 10">
            <a:extLst>
              <a:ext uri="{FF2B5EF4-FFF2-40B4-BE49-F238E27FC236}">
                <a16:creationId xmlns:a16="http://schemas.microsoft.com/office/drawing/2014/main" id="{F8ACEB4E-2C99-BE9B-CEBD-056F32FEC08D}"/>
              </a:ext>
            </a:extLst>
          </p:cNvPr>
          <p:cNvGrpSpPr/>
          <p:nvPr/>
        </p:nvGrpSpPr>
        <p:grpSpPr>
          <a:xfrm>
            <a:off x="10759380" y="-1985558"/>
            <a:ext cx="3755406" cy="3219551"/>
            <a:chOff x="0" y="0"/>
            <a:chExt cx="711061" cy="609600"/>
          </a:xfrm>
        </p:grpSpPr>
        <p:sp>
          <p:nvSpPr>
            <p:cNvPr id="16" name="Freeform 11">
              <a:extLst>
                <a:ext uri="{FF2B5EF4-FFF2-40B4-BE49-F238E27FC236}">
                  <a16:creationId xmlns:a16="http://schemas.microsoft.com/office/drawing/2014/main" id="{998E84A1-C678-ECDB-C290-BBEA248B0896}"/>
                </a:ext>
              </a:extLst>
            </p:cNvPr>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AFC1D0"/>
            </a:solidFill>
          </p:spPr>
          <p:txBody>
            <a:bodyPr/>
            <a:lstStyle/>
            <a:p>
              <a:endParaRPr lang="en-US" sz="1200"/>
            </a:p>
          </p:txBody>
        </p:sp>
        <p:sp>
          <p:nvSpPr>
            <p:cNvPr id="17" name="TextBox 12">
              <a:extLst>
                <a:ext uri="{FF2B5EF4-FFF2-40B4-BE49-F238E27FC236}">
                  <a16:creationId xmlns:a16="http://schemas.microsoft.com/office/drawing/2014/main" id="{E3FC2B75-56BA-62F7-CE25-F0171EB900D9}"/>
                </a:ext>
              </a:extLst>
            </p:cNvPr>
            <p:cNvSpPr txBox="1"/>
            <p:nvPr/>
          </p:nvSpPr>
          <p:spPr>
            <a:xfrm>
              <a:off x="101600" y="-66675"/>
              <a:ext cx="507861" cy="676275"/>
            </a:xfrm>
            <a:prstGeom prst="rect">
              <a:avLst/>
            </a:prstGeom>
          </p:spPr>
          <p:txBody>
            <a:bodyPr lIns="50800" tIns="50800" rIns="50800" bIns="50800" rtlCol="0" anchor="ctr"/>
            <a:lstStyle/>
            <a:p>
              <a:pPr algn="ctr">
                <a:lnSpc>
                  <a:spcPts val="2213"/>
                </a:lnSpc>
              </a:pPr>
              <a:endParaRPr sz="1200"/>
            </a:p>
          </p:txBody>
        </p:sp>
      </p:grpSp>
      <p:sp>
        <p:nvSpPr>
          <p:cNvPr id="19" name="TextBox 14">
            <a:extLst>
              <a:ext uri="{FF2B5EF4-FFF2-40B4-BE49-F238E27FC236}">
                <a16:creationId xmlns:a16="http://schemas.microsoft.com/office/drawing/2014/main" id="{819FC86D-F668-5404-4F79-381C48D938D5}"/>
              </a:ext>
            </a:extLst>
          </p:cNvPr>
          <p:cNvSpPr txBox="1"/>
          <p:nvPr/>
        </p:nvSpPr>
        <p:spPr>
          <a:xfrm>
            <a:off x="6265989" y="2159303"/>
            <a:ext cx="4755490" cy="663323"/>
          </a:xfrm>
          <a:prstGeom prst="rect">
            <a:avLst/>
          </a:prstGeom>
        </p:spPr>
        <p:txBody>
          <a:bodyPr lIns="0" tIns="0" rIns="0" bIns="0" rtlCol="0" anchor="t">
            <a:spAutoFit/>
          </a:bodyPr>
          <a:lstStyle/>
          <a:p>
            <a:pPr algn="l">
              <a:lnSpc>
                <a:spcPts val="5550"/>
              </a:lnSpc>
            </a:pPr>
            <a:endParaRPr lang="en-US" sz="4269">
              <a:solidFill>
                <a:srgbClr val="365679"/>
              </a:solidFill>
              <a:latin typeface="League Spartan"/>
              <a:ea typeface="League Spartan"/>
              <a:cs typeface="League Spartan"/>
              <a:sym typeface="League Spartan"/>
            </a:endParaRPr>
          </a:p>
        </p:txBody>
      </p:sp>
      <p:sp>
        <p:nvSpPr>
          <p:cNvPr id="20" name="TextBox 15">
            <a:extLst>
              <a:ext uri="{FF2B5EF4-FFF2-40B4-BE49-F238E27FC236}">
                <a16:creationId xmlns:a16="http://schemas.microsoft.com/office/drawing/2014/main" id="{6B64B047-C642-4392-0E24-1BFD6790E03C}"/>
              </a:ext>
            </a:extLst>
          </p:cNvPr>
          <p:cNvSpPr txBox="1"/>
          <p:nvPr/>
        </p:nvSpPr>
        <p:spPr>
          <a:xfrm>
            <a:off x="6265989" y="1459389"/>
            <a:ext cx="4197545" cy="663323"/>
          </a:xfrm>
          <a:prstGeom prst="rect">
            <a:avLst/>
          </a:prstGeom>
        </p:spPr>
        <p:txBody>
          <a:bodyPr lIns="0" tIns="0" rIns="0" bIns="0" rtlCol="0" anchor="t">
            <a:spAutoFit/>
          </a:bodyPr>
          <a:lstStyle/>
          <a:p>
            <a:pPr algn="l">
              <a:lnSpc>
                <a:spcPts val="5550"/>
              </a:lnSpc>
            </a:pPr>
            <a:endParaRPr lang="en-US" sz="4269">
              <a:solidFill>
                <a:srgbClr val="0B1320"/>
              </a:solidFill>
              <a:latin typeface="League Spartan"/>
              <a:ea typeface="League Spartan"/>
              <a:cs typeface="League Spartan"/>
              <a:sym typeface="League Spartan"/>
            </a:endParaRPr>
          </a:p>
        </p:txBody>
      </p:sp>
      <p:sp>
        <p:nvSpPr>
          <p:cNvPr id="2" name="Title 1">
            <a:extLst>
              <a:ext uri="{FF2B5EF4-FFF2-40B4-BE49-F238E27FC236}">
                <a16:creationId xmlns:a16="http://schemas.microsoft.com/office/drawing/2014/main" id="{A75443DD-9218-6FC0-A0A3-17FD54D1D349}"/>
              </a:ext>
            </a:extLst>
          </p:cNvPr>
          <p:cNvSpPr>
            <a:spLocks noGrp="1"/>
          </p:cNvSpPr>
          <p:nvPr>
            <p:ph type="title" hasCustomPrompt="1"/>
          </p:nvPr>
        </p:nvSpPr>
        <p:spPr>
          <a:xfrm>
            <a:off x="5384800" y="1816632"/>
            <a:ext cx="5636679" cy="763463"/>
          </a:xfrm>
          <a:prstGeom prst="rect">
            <a:avLst/>
          </a:prstGeom>
        </p:spPr>
        <p:txBody>
          <a:bodyPr/>
          <a:lstStyle>
            <a:lvl1pPr algn="l">
              <a:lnSpc>
                <a:spcPts val="5550"/>
              </a:lnSpc>
              <a:defRPr sz="3200"/>
            </a:lvl1pPr>
          </a:lstStyle>
          <a:p>
            <a:pPr algn="l">
              <a:lnSpc>
                <a:spcPts val="8324"/>
              </a:lnSpc>
            </a:pPr>
            <a:r>
              <a:rPr lang="en-US" sz="2933">
                <a:solidFill>
                  <a:srgbClr val="0B1320"/>
                </a:solidFill>
                <a:latin typeface="League Spartan"/>
                <a:ea typeface="League Spartan"/>
                <a:cs typeface="League Spartan"/>
                <a:sym typeface="League Spartan"/>
              </a:rPr>
              <a:t>Table Of Contents</a:t>
            </a:r>
          </a:p>
        </p:txBody>
      </p:sp>
      <p:sp>
        <p:nvSpPr>
          <p:cNvPr id="5" name="Text Placeholder 4">
            <a:extLst>
              <a:ext uri="{FF2B5EF4-FFF2-40B4-BE49-F238E27FC236}">
                <a16:creationId xmlns:a16="http://schemas.microsoft.com/office/drawing/2014/main" id="{73F16B58-1FFD-D302-157A-4B77FB226AD0}"/>
              </a:ext>
            </a:extLst>
          </p:cNvPr>
          <p:cNvSpPr>
            <a:spLocks noGrp="1"/>
          </p:cNvSpPr>
          <p:nvPr>
            <p:ph type="body" sz="quarter" idx="10" hasCustomPrompt="1"/>
          </p:nvPr>
        </p:nvSpPr>
        <p:spPr>
          <a:xfrm>
            <a:off x="5341772" y="2868898"/>
            <a:ext cx="5679707" cy="2794000"/>
          </a:xfrm>
          <a:prstGeom prst="rect">
            <a:avLst/>
          </a:prstGeom>
        </p:spPr>
        <p:txBody>
          <a:bodyPr/>
          <a:lstStyle>
            <a:lvl1pPr>
              <a:defRPr>
                <a:latin typeface="Helios Extended" panose="020B0604020202020204" charset="0"/>
              </a:defRPr>
            </a:lvl1pPr>
          </a:lstStyle>
          <a:p>
            <a:pPr lvl="0"/>
            <a:r>
              <a:rPr lang="en-US"/>
              <a:t>List of content</a:t>
            </a:r>
          </a:p>
        </p:txBody>
      </p:sp>
      <p:sp>
        <p:nvSpPr>
          <p:cNvPr id="22" name="Picture Placeholder 21">
            <a:extLst>
              <a:ext uri="{FF2B5EF4-FFF2-40B4-BE49-F238E27FC236}">
                <a16:creationId xmlns:a16="http://schemas.microsoft.com/office/drawing/2014/main" id="{E16ABAA0-9FD7-0166-9E22-06EFF878EB6C}"/>
              </a:ext>
            </a:extLst>
          </p:cNvPr>
          <p:cNvSpPr>
            <a:spLocks noGrp="1"/>
          </p:cNvSpPr>
          <p:nvPr>
            <p:ph type="pic" sz="quarter" idx="11"/>
          </p:nvPr>
        </p:nvSpPr>
        <p:spPr>
          <a:xfrm>
            <a:off x="357875" y="1810802"/>
            <a:ext cx="4675225" cy="3852446"/>
          </a:xfrm>
          <a:prstGeom prst="rect">
            <a:avLst/>
          </a:prstGeom>
        </p:spPr>
        <p:txBody>
          <a:bodyPr/>
          <a:lstStyle/>
          <a:p>
            <a:r>
              <a:rPr lang="en-US"/>
              <a:t>Click icon to add picture</a:t>
            </a:r>
          </a:p>
        </p:txBody>
      </p:sp>
      <p:pic>
        <p:nvPicPr>
          <p:cNvPr id="3" name="Picture 2" descr="A black background with text and a silhouette of a tree&#10;&#10;Description automatically generated">
            <a:extLst>
              <a:ext uri="{FF2B5EF4-FFF2-40B4-BE49-F238E27FC236}">
                <a16:creationId xmlns:a16="http://schemas.microsoft.com/office/drawing/2014/main" id="{9450956A-451D-81CB-18FD-F502A399E4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4" name="TextBox 12">
            <a:extLst>
              <a:ext uri="{FF2B5EF4-FFF2-40B4-BE49-F238E27FC236}">
                <a16:creationId xmlns:a16="http://schemas.microsoft.com/office/drawing/2014/main" id="{4FB18977-7C85-DFAD-A1F6-80108C3AA9BF}"/>
              </a:ext>
            </a:extLst>
          </p:cNvPr>
          <p:cNvSpPr txBox="1"/>
          <p:nvPr userDrawn="1"/>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843442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peaker Slide">
    <p:spTree>
      <p:nvGrpSpPr>
        <p:cNvPr id="1" name=""/>
        <p:cNvGrpSpPr/>
        <p:nvPr/>
      </p:nvGrpSpPr>
      <p:grpSpPr>
        <a:xfrm>
          <a:off x="0" y="0"/>
          <a:ext cx="0" cy="0"/>
          <a:chOff x="0" y="0"/>
          <a:chExt cx="0" cy="0"/>
        </a:xfrm>
      </p:grpSpPr>
      <p:grpSp>
        <p:nvGrpSpPr>
          <p:cNvPr id="35" name="Group 2">
            <a:extLst>
              <a:ext uri="{FF2B5EF4-FFF2-40B4-BE49-F238E27FC236}">
                <a16:creationId xmlns:a16="http://schemas.microsoft.com/office/drawing/2014/main" id="{B9880C3D-957D-B3C1-2137-1CA6721CC5D1}"/>
              </a:ext>
            </a:extLst>
          </p:cNvPr>
          <p:cNvGrpSpPr/>
          <p:nvPr/>
        </p:nvGrpSpPr>
        <p:grpSpPr>
          <a:xfrm>
            <a:off x="0" y="-19431"/>
            <a:ext cx="12192000" cy="3448431"/>
            <a:chOff x="0" y="0"/>
            <a:chExt cx="4816593" cy="1590418"/>
          </a:xfrm>
        </p:grpSpPr>
        <p:sp>
          <p:nvSpPr>
            <p:cNvPr id="36" name="Freeform 3">
              <a:extLst>
                <a:ext uri="{FF2B5EF4-FFF2-40B4-BE49-F238E27FC236}">
                  <a16:creationId xmlns:a16="http://schemas.microsoft.com/office/drawing/2014/main" id="{81164FEE-03A0-6E9C-387F-A8D98E2D6002}"/>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endParaRPr lang="en-US" sz="1200" b="1"/>
            </a:p>
          </p:txBody>
        </p:sp>
        <p:sp>
          <p:nvSpPr>
            <p:cNvPr id="37" name="TextBox 4">
              <a:extLst>
                <a:ext uri="{FF2B5EF4-FFF2-40B4-BE49-F238E27FC236}">
                  <a16:creationId xmlns:a16="http://schemas.microsoft.com/office/drawing/2014/main" id="{8FC6087B-B62F-EF1D-434F-96BD1D20B88C}"/>
                </a:ext>
              </a:extLst>
            </p:cNvPr>
            <p:cNvSpPr txBox="1"/>
            <p:nvPr/>
          </p:nvSpPr>
          <p:spPr>
            <a:xfrm>
              <a:off x="0" y="-66675"/>
              <a:ext cx="4816593" cy="1657093"/>
            </a:xfrm>
            <a:prstGeom prst="rect">
              <a:avLst/>
            </a:prstGeom>
          </p:spPr>
          <p:txBody>
            <a:bodyPr lIns="50800" tIns="50800" rIns="50800" bIns="50800" rtlCol="0" anchor="ctr"/>
            <a:lstStyle/>
            <a:p>
              <a:pPr algn="ctr">
                <a:lnSpc>
                  <a:spcPts val="2213"/>
                </a:lnSpc>
              </a:pPr>
              <a:endParaRPr sz="1200" b="1"/>
            </a:p>
          </p:txBody>
        </p:sp>
      </p:grpSp>
      <p:sp>
        <p:nvSpPr>
          <p:cNvPr id="4" name="Picture Placeholder 3">
            <a:extLst>
              <a:ext uri="{FF2B5EF4-FFF2-40B4-BE49-F238E27FC236}">
                <a16:creationId xmlns:a16="http://schemas.microsoft.com/office/drawing/2014/main" id="{009CFE9B-D953-7E56-196C-90515A83EDAE}"/>
              </a:ext>
            </a:extLst>
          </p:cNvPr>
          <p:cNvSpPr>
            <a:spLocks noGrp="1"/>
          </p:cNvSpPr>
          <p:nvPr>
            <p:ph type="pic" sz="quarter" idx="10"/>
          </p:nvPr>
        </p:nvSpPr>
        <p:spPr>
          <a:xfrm>
            <a:off x="7924800" y="1752600"/>
            <a:ext cx="3505200" cy="2844800"/>
          </a:xfrm>
          <a:prstGeom prst="rect">
            <a:avLst/>
          </a:prstGeom>
        </p:spPr>
        <p:txBody>
          <a:bodyPr/>
          <a:lstStyle/>
          <a:p>
            <a:r>
              <a:rPr lang="en-US"/>
              <a:t>Click icon to add picture</a:t>
            </a:r>
          </a:p>
        </p:txBody>
      </p:sp>
      <p:sp>
        <p:nvSpPr>
          <p:cNvPr id="13" name="Text Placeholder 4">
            <a:extLst>
              <a:ext uri="{FF2B5EF4-FFF2-40B4-BE49-F238E27FC236}">
                <a16:creationId xmlns:a16="http://schemas.microsoft.com/office/drawing/2014/main" id="{34F57794-7FC3-A741-6EDE-74CF66E7166F}"/>
              </a:ext>
            </a:extLst>
          </p:cNvPr>
          <p:cNvSpPr>
            <a:spLocks noGrp="1"/>
          </p:cNvSpPr>
          <p:nvPr>
            <p:ph type="body" sz="quarter" idx="11" hasCustomPrompt="1"/>
          </p:nvPr>
        </p:nvSpPr>
        <p:spPr>
          <a:xfrm>
            <a:off x="685800" y="3625405"/>
            <a:ext cx="6680200" cy="2648395"/>
          </a:xfrm>
          <a:prstGeom prst="rect">
            <a:avLst/>
          </a:prstGeom>
        </p:spPr>
        <p:txBody>
          <a:bodyPr/>
          <a:lstStyle>
            <a:lvl1pPr marL="0" indent="0">
              <a:buNone/>
              <a:defRPr>
                <a:latin typeface="Helios Extended" panose="020B0604020202020204" charset="0"/>
              </a:defRPr>
            </a:lvl1pPr>
          </a:lstStyle>
          <a:p>
            <a:pPr marL="0" marR="0" lvl="0" indent="0" algn="l" defTabSz="609630" rtl="0" eaLnBrk="1" fontAlgn="auto" latinLnBrk="0" hangingPunct="1">
              <a:lnSpc>
                <a:spcPct val="100000"/>
              </a:lnSpc>
              <a:spcBef>
                <a:spcPct val="20000"/>
              </a:spcBef>
              <a:spcAft>
                <a:spcPts val="0"/>
              </a:spcAft>
              <a:buClrTx/>
              <a:buSzTx/>
              <a:buFont typeface="Arial" pitchFamily="34" charset="0"/>
              <a:buNone/>
              <a:tabLst/>
              <a:defRPr/>
            </a:pPr>
            <a:r>
              <a:rPr lang="en-US" sz="2133">
                <a:solidFill>
                  <a:srgbClr val="0B1320"/>
                </a:solidFill>
                <a:latin typeface="Helios Extended"/>
                <a:ea typeface="Helios Extended"/>
                <a:cs typeface="Helios Extended"/>
                <a:sym typeface="Helios Extended"/>
              </a:rPr>
              <a:t>Here you can put a little something to introduce yourself as the speaker. Try and keep this brief (we can add more details in the MC notes)</a:t>
            </a:r>
          </a:p>
        </p:txBody>
      </p:sp>
      <p:sp>
        <p:nvSpPr>
          <p:cNvPr id="15" name="Content Placeholder 2">
            <a:extLst>
              <a:ext uri="{FF2B5EF4-FFF2-40B4-BE49-F238E27FC236}">
                <a16:creationId xmlns:a16="http://schemas.microsoft.com/office/drawing/2014/main" id="{C4151E6A-741F-00D2-56A0-B28D272EF623}"/>
              </a:ext>
            </a:extLst>
          </p:cNvPr>
          <p:cNvSpPr>
            <a:spLocks noGrp="1"/>
          </p:cNvSpPr>
          <p:nvPr>
            <p:ph sz="quarter" idx="12" hasCustomPrompt="1"/>
          </p:nvPr>
        </p:nvSpPr>
        <p:spPr>
          <a:xfrm>
            <a:off x="667829" y="1414717"/>
            <a:ext cx="5029200" cy="609600"/>
          </a:xfrm>
          <a:prstGeom prst="rect">
            <a:avLst/>
          </a:prstGeom>
        </p:spPr>
        <p:txBody>
          <a:bodyPr/>
          <a:lstStyle>
            <a:lvl1pPr marL="0" indent="0">
              <a:buNone/>
              <a:defRPr sz="4534">
                <a:solidFill>
                  <a:srgbClr val="000000"/>
                </a:solidFill>
                <a:latin typeface="League Spartan" panose="020B0604020202020204" charset="0"/>
              </a:defRPr>
            </a:lvl1pPr>
          </a:lstStyle>
          <a:p>
            <a:pPr lvl="0"/>
            <a:r>
              <a:rPr lang="en-US" err="1"/>
              <a:t>firstname</a:t>
            </a:r>
            <a:endParaRPr lang="en-US"/>
          </a:p>
        </p:txBody>
      </p:sp>
      <p:sp>
        <p:nvSpPr>
          <p:cNvPr id="16" name="Content Placeholder 6">
            <a:extLst>
              <a:ext uri="{FF2B5EF4-FFF2-40B4-BE49-F238E27FC236}">
                <a16:creationId xmlns:a16="http://schemas.microsoft.com/office/drawing/2014/main" id="{D2E5E45B-6E05-E05C-E65E-0F185614318F}"/>
              </a:ext>
            </a:extLst>
          </p:cNvPr>
          <p:cNvSpPr>
            <a:spLocks noGrp="1"/>
          </p:cNvSpPr>
          <p:nvPr>
            <p:ph sz="quarter" idx="13" hasCustomPrompt="1"/>
          </p:nvPr>
        </p:nvSpPr>
        <p:spPr>
          <a:xfrm>
            <a:off x="667829" y="2152392"/>
            <a:ext cx="5029200" cy="673935"/>
          </a:xfrm>
          <a:prstGeom prst="rect">
            <a:avLst/>
          </a:prstGeom>
        </p:spPr>
        <p:txBody>
          <a:bodyPr/>
          <a:lstStyle>
            <a:lvl1pPr marL="0" indent="0">
              <a:buNone/>
              <a:defRPr sz="4534">
                <a:latin typeface="League Spartan" panose="020B0604020202020204" charset="0"/>
              </a:defRPr>
            </a:lvl1pPr>
          </a:lstStyle>
          <a:p>
            <a:pPr lvl="0"/>
            <a:r>
              <a:rPr lang="en-US" err="1"/>
              <a:t>lastname</a:t>
            </a:r>
            <a:endParaRPr lang="en-US"/>
          </a:p>
        </p:txBody>
      </p:sp>
      <p:sp>
        <p:nvSpPr>
          <p:cNvPr id="17" name="Content Placeholder 2">
            <a:extLst>
              <a:ext uri="{FF2B5EF4-FFF2-40B4-BE49-F238E27FC236}">
                <a16:creationId xmlns:a16="http://schemas.microsoft.com/office/drawing/2014/main" id="{C3D94373-A1DD-0086-F4B4-EF38F0305071}"/>
              </a:ext>
            </a:extLst>
          </p:cNvPr>
          <p:cNvSpPr>
            <a:spLocks noGrp="1"/>
          </p:cNvSpPr>
          <p:nvPr>
            <p:ph sz="quarter" idx="14" hasCustomPrompt="1"/>
          </p:nvPr>
        </p:nvSpPr>
        <p:spPr>
          <a:xfrm>
            <a:off x="7924800" y="4850139"/>
            <a:ext cx="3581400" cy="966461"/>
          </a:xfrm>
          <a:prstGeom prst="rect">
            <a:avLst/>
          </a:prstGeom>
        </p:spPr>
        <p:txBody>
          <a:bodyPr/>
          <a:lstStyle>
            <a:lvl1pPr marL="0" indent="0" algn="ctr">
              <a:buNone/>
              <a:defRPr sz="2133" b="1">
                <a:solidFill>
                  <a:srgbClr val="000000"/>
                </a:solidFill>
                <a:latin typeface="League Spartan" panose="020B0604020202020204" charset="0"/>
              </a:defRPr>
            </a:lvl1pPr>
          </a:lstStyle>
          <a:p>
            <a:pPr lvl="0"/>
            <a:r>
              <a:rPr lang="en-US"/>
              <a:t>POSITION</a:t>
            </a:r>
          </a:p>
        </p:txBody>
      </p:sp>
      <p:sp>
        <p:nvSpPr>
          <p:cNvPr id="18" name="Content Placeholder 6">
            <a:extLst>
              <a:ext uri="{FF2B5EF4-FFF2-40B4-BE49-F238E27FC236}">
                <a16:creationId xmlns:a16="http://schemas.microsoft.com/office/drawing/2014/main" id="{39334D1D-7D1C-4550-2055-2565D67F1659}"/>
              </a:ext>
            </a:extLst>
          </p:cNvPr>
          <p:cNvSpPr>
            <a:spLocks noGrp="1"/>
          </p:cNvSpPr>
          <p:nvPr>
            <p:ph sz="quarter" idx="15" hasCustomPrompt="1"/>
          </p:nvPr>
        </p:nvSpPr>
        <p:spPr>
          <a:xfrm>
            <a:off x="7924800" y="5981052"/>
            <a:ext cx="3581400" cy="292748"/>
          </a:xfrm>
          <a:prstGeom prst="rect">
            <a:avLst/>
          </a:prstGeom>
        </p:spPr>
        <p:txBody>
          <a:bodyPr/>
          <a:lstStyle>
            <a:lvl1pPr marL="0" indent="0" algn="ctr">
              <a:buNone/>
              <a:defRPr sz="1333">
                <a:solidFill>
                  <a:srgbClr val="000000"/>
                </a:solidFill>
                <a:latin typeface="Helios Extended" panose="020B0604020202020204" charset="0"/>
              </a:defRPr>
            </a:lvl1pPr>
          </a:lstStyle>
          <a:p>
            <a:pPr lvl="0"/>
            <a:r>
              <a:rPr lang="en-US"/>
              <a:t>ORANIZATION</a:t>
            </a:r>
          </a:p>
        </p:txBody>
      </p:sp>
      <p:pic>
        <p:nvPicPr>
          <p:cNvPr id="2" name="Picture 1" descr="A black background with text and a silhouette of a tree&#10;&#10;Description automatically generated">
            <a:extLst>
              <a:ext uri="{FF2B5EF4-FFF2-40B4-BE49-F238E27FC236}">
                <a16:creationId xmlns:a16="http://schemas.microsoft.com/office/drawing/2014/main" id="{487A6364-A000-9694-D752-3E5DEC43DD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3" name="TextBox 12">
            <a:extLst>
              <a:ext uri="{FF2B5EF4-FFF2-40B4-BE49-F238E27FC236}">
                <a16:creationId xmlns:a16="http://schemas.microsoft.com/office/drawing/2014/main" id="{920DB77C-513D-C80D-2224-0BFE7BE7FB0C}"/>
              </a:ext>
            </a:extLst>
          </p:cNvPr>
          <p:cNvSpPr txBox="1"/>
          <p:nvPr userDrawn="1"/>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79196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1">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5BCCC556-84A9-38AF-21D3-F73F8FE45E81}"/>
              </a:ext>
            </a:extLst>
          </p:cNvPr>
          <p:cNvGrpSpPr/>
          <p:nvPr/>
        </p:nvGrpSpPr>
        <p:grpSpPr>
          <a:xfrm>
            <a:off x="7681015" y="0"/>
            <a:ext cx="7435563" cy="6858000"/>
            <a:chOff x="0" y="0"/>
            <a:chExt cx="521080" cy="480605"/>
          </a:xfrm>
        </p:grpSpPr>
        <p:sp>
          <p:nvSpPr>
            <p:cNvPr id="33" name="Freeform 3">
              <a:extLst>
                <a:ext uri="{FF2B5EF4-FFF2-40B4-BE49-F238E27FC236}">
                  <a16:creationId xmlns:a16="http://schemas.microsoft.com/office/drawing/2014/main" id="{8C329448-08EF-A84D-F669-B034F72A6614}"/>
                </a:ext>
              </a:extLst>
            </p:cNvPr>
            <p:cNvSpPr/>
            <p:nvPr/>
          </p:nvSpPr>
          <p:spPr>
            <a:xfrm>
              <a:off x="0" y="0"/>
              <a:ext cx="521080" cy="480605"/>
            </a:xfrm>
            <a:custGeom>
              <a:avLst/>
              <a:gdLst/>
              <a:ahLst/>
              <a:cxnLst/>
              <a:rect l="l" t="t" r="r" b="b"/>
              <a:pathLst>
                <a:path w="521080" h="480605">
                  <a:moveTo>
                    <a:pt x="203200" y="0"/>
                  </a:moveTo>
                  <a:lnTo>
                    <a:pt x="521080" y="0"/>
                  </a:lnTo>
                  <a:lnTo>
                    <a:pt x="317880" y="480605"/>
                  </a:lnTo>
                  <a:lnTo>
                    <a:pt x="0" y="480605"/>
                  </a:lnTo>
                  <a:lnTo>
                    <a:pt x="203200" y="0"/>
                  </a:lnTo>
                  <a:close/>
                </a:path>
              </a:pathLst>
            </a:custGeom>
            <a:solidFill>
              <a:srgbClr val="AFC1D0"/>
            </a:solidFill>
          </p:spPr>
          <p:txBody>
            <a:bodyPr/>
            <a:lstStyle/>
            <a:p>
              <a:endParaRPr lang="en-US" sz="1200"/>
            </a:p>
          </p:txBody>
        </p:sp>
        <p:sp>
          <p:nvSpPr>
            <p:cNvPr id="34" name="TextBox 4">
              <a:extLst>
                <a:ext uri="{FF2B5EF4-FFF2-40B4-BE49-F238E27FC236}">
                  <a16:creationId xmlns:a16="http://schemas.microsoft.com/office/drawing/2014/main" id="{A791BC1B-0CC0-847F-57C4-CAA464CB8C55}"/>
                </a:ext>
              </a:extLst>
            </p:cNvPr>
            <p:cNvSpPr txBox="1"/>
            <p:nvPr/>
          </p:nvSpPr>
          <p:spPr>
            <a:xfrm>
              <a:off x="101600" y="-66675"/>
              <a:ext cx="317880" cy="547280"/>
            </a:xfrm>
            <a:prstGeom prst="rect">
              <a:avLst/>
            </a:prstGeom>
          </p:spPr>
          <p:txBody>
            <a:bodyPr lIns="50800" tIns="50800" rIns="50800" bIns="50800" rtlCol="0" anchor="ctr"/>
            <a:lstStyle/>
            <a:p>
              <a:pPr algn="ctr">
                <a:lnSpc>
                  <a:spcPts val="2213"/>
                </a:lnSpc>
              </a:pPr>
              <a:endParaRPr sz="1200"/>
            </a:p>
          </p:txBody>
        </p:sp>
      </p:grpSp>
      <p:grpSp>
        <p:nvGrpSpPr>
          <p:cNvPr id="35" name="Group 5">
            <a:extLst>
              <a:ext uri="{FF2B5EF4-FFF2-40B4-BE49-F238E27FC236}">
                <a16:creationId xmlns:a16="http://schemas.microsoft.com/office/drawing/2014/main" id="{3C950F6C-A9A4-23B7-24FA-F37870E5FA98}"/>
              </a:ext>
            </a:extLst>
          </p:cNvPr>
          <p:cNvGrpSpPr/>
          <p:nvPr/>
        </p:nvGrpSpPr>
        <p:grpSpPr>
          <a:xfrm>
            <a:off x="667829" y="3084764"/>
            <a:ext cx="7256971" cy="3087435"/>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1200"/>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algn="l">
                <a:lnSpc>
                  <a:spcPts val="2213"/>
                </a:lnSpc>
              </a:pPr>
              <a:endParaRPr sz="1200"/>
            </a:p>
          </p:txBody>
        </p:sp>
      </p:grpSp>
      <p:sp>
        <p:nvSpPr>
          <p:cNvPr id="41" name="AutoShape 11">
            <a:extLst>
              <a:ext uri="{FF2B5EF4-FFF2-40B4-BE49-F238E27FC236}">
                <a16:creationId xmlns:a16="http://schemas.microsoft.com/office/drawing/2014/main" id="{6A29EE8A-F94A-7AB7-96EA-0D796F6025FF}"/>
              </a:ext>
            </a:extLst>
          </p:cNvPr>
          <p:cNvSpPr/>
          <p:nvPr/>
        </p:nvSpPr>
        <p:spPr>
          <a:xfrm>
            <a:off x="685800" y="2935579"/>
            <a:ext cx="996185" cy="0"/>
          </a:xfrm>
          <a:prstGeom prst="line">
            <a:avLst/>
          </a:prstGeom>
          <a:ln w="114300" cap="flat">
            <a:solidFill>
              <a:srgbClr val="004F7C"/>
            </a:solidFill>
            <a:prstDash val="solid"/>
            <a:headEnd type="none" w="sm" len="sm"/>
            <a:tailEnd type="none" w="sm" len="sm"/>
          </a:ln>
        </p:spPr>
        <p:txBody>
          <a:bodyPr/>
          <a:lstStyle/>
          <a:p>
            <a:endParaRPr lang="en-US" sz="1200"/>
          </a:p>
        </p:txBody>
      </p:sp>
      <p:sp>
        <p:nvSpPr>
          <p:cNvPr id="43" name="TextBox 13">
            <a:extLst>
              <a:ext uri="{FF2B5EF4-FFF2-40B4-BE49-F238E27FC236}">
                <a16:creationId xmlns:a16="http://schemas.microsoft.com/office/drawing/2014/main" id="{7A576B38-2032-90A4-620D-643036FCE99F}"/>
              </a:ext>
            </a:extLst>
          </p:cNvPr>
          <p:cNvSpPr txBox="1"/>
          <p:nvPr/>
        </p:nvSpPr>
        <p:spPr>
          <a:xfrm>
            <a:off x="685801" y="1423973"/>
            <a:ext cx="5303095" cy="663323"/>
          </a:xfrm>
          <a:prstGeom prst="rect">
            <a:avLst/>
          </a:prstGeom>
        </p:spPr>
        <p:txBody>
          <a:bodyPr wrap="square" lIns="0" tIns="0" rIns="0" bIns="0" rtlCol="0" anchor="t">
            <a:spAutoFit/>
          </a:bodyPr>
          <a:lstStyle/>
          <a:p>
            <a:pPr algn="l">
              <a:lnSpc>
                <a:spcPts val="5550"/>
              </a:lnSpc>
            </a:pPr>
            <a:endParaRPr lang="en-US" sz="4269">
              <a:solidFill>
                <a:srgbClr val="0B1320"/>
              </a:solidFill>
              <a:latin typeface="League Spartan"/>
              <a:ea typeface="League Spartan"/>
              <a:cs typeface="League Spartan"/>
              <a:sym typeface="League Spartan"/>
            </a:endParaRPr>
          </a:p>
        </p:txBody>
      </p:sp>
      <p:sp>
        <p:nvSpPr>
          <p:cNvPr id="44" name="TextBox 14">
            <a:extLst>
              <a:ext uri="{FF2B5EF4-FFF2-40B4-BE49-F238E27FC236}">
                <a16:creationId xmlns:a16="http://schemas.microsoft.com/office/drawing/2014/main" id="{AD71668B-6140-5212-370C-84D0A8FB48FB}"/>
              </a:ext>
            </a:extLst>
          </p:cNvPr>
          <p:cNvSpPr txBox="1"/>
          <p:nvPr/>
        </p:nvSpPr>
        <p:spPr>
          <a:xfrm>
            <a:off x="97832" y="6636180"/>
            <a:ext cx="5382897" cy="105991"/>
          </a:xfrm>
          <a:prstGeom prst="rect">
            <a:avLst/>
          </a:prstGeom>
        </p:spPr>
        <p:txBody>
          <a:bodyPr lIns="0" tIns="0" rIns="0" bIns="0" rtlCol="0" anchor="t">
            <a:spAutoFit/>
          </a:bodyPr>
          <a:lstStyle/>
          <a:p>
            <a:pPr algn="l">
              <a:lnSpc>
                <a:spcPts val="933"/>
              </a:lnSpc>
              <a:spcBef>
                <a:spcPct val="0"/>
              </a:spcBef>
            </a:pPr>
            <a:r>
              <a:rPr lang="en-US" sz="666">
                <a:solidFill>
                  <a:srgbClr val="000000"/>
                </a:solidFill>
                <a:latin typeface="Helios Extended"/>
                <a:ea typeface="Helios Extended"/>
                <a:cs typeface="Helios Extended"/>
                <a:sym typeface="Helios Extended"/>
              </a:rPr>
              <a:t>© 2024 Regional Geriatric Program of Eastern Ontario</a:t>
            </a:r>
          </a:p>
        </p:txBody>
      </p:sp>
      <p:sp>
        <p:nvSpPr>
          <p:cNvPr id="3" name="Content Placeholder 2">
            <a:extLst>
              <a:ext uri="{FF2B5EF4-FFF2-40B4-BE49-F238E27FC236}">
                <a16:creationId xmlns:a16="http://schemas.microsoft.com/office/drawing/2014/main" id="{5878C0A5-6E3C-E50F-D655-39CDE32623FC}"/>
              </a:ext>
            </a:extLst>
          </p:cNvPr>
          <p:cNvSpPr>
            <a:spLocks noGrp="1"/>
          </p:cNvSpPr>
          <p:nvPr>
            <p:ph sz="quarter" idx="10" hasCustomPrompt="1"/>
          </p:nvPr>
        </p:nvSpPr>
        <p:spPr>
          <a:xfrm>
            <a:off x="667829" y="1414717"/>
            <a:ext cx="5029200" cy="609600"/>
          </a:xfrm>
          <a:prstGeom prst="rect">
            <a:avLst/>
          </a:prstGeom>
        </p:spPr>
        <p:txBody>
          <a:bodyPr/>
          <a:lstStyle>
            <a:lvl1pPr marL="0" indent="0">
              <a:buNone/>
              <a:defRPr sz="4534">
                <a:solidFill>
                  <a:srgbClr val="000000"/>
                </a:solidFill>
                <a:latin typeface="League Spartan" panose="020B0604020202020204" charset="0"/>
              </a:defRPr>
            </a:lvl1pPr>
          </a:lstStyle>
          <a:p>
            <a:pPr lvl="0"/>
            <a:r>
              <a:rPr lang="en-US"/>
              <a:t>Section Header</a:t>
            </a:r>
          </a:p>
        </p:txBody>
      </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667829" y="2152392"/>
            <a:ext cx="5029200" cy="673935"/>
          </a:xfrm>
          <a:prstGeom prst="rect">
            <a:avLst/>
          </a:prstGeom>
        </p:spPr>
        <p:txBody>
          <a:bodyPr/>
          <a:lstStyle>
            <a:lvl1pPr marL="0" indent="0">
              <a:buNone/>
              <a:defRPr sz="4534">
                <a:latin typeface="League Spartan" panose="020B0604020202020204" charset="0"/>
              </a:defRPr>
            </a:lvl1pPr>
          </a:lstStyle>
          <a:p>
            <a:pPr lvl="0"/>
            <a:r>
              <a:rPr lang="en-US"/>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812800" y="3429000"/>
            <a:ext cx="6705600" cy="2591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C85A2CD0-ADD0-88C2-01A6-CAA2A6D76551}"/>
              </a:ext>
            </a:extLst>
          </p:cNvPr>
          <p:cNvSpPr>
            <a:spLocks noGrp="1"/>
          </p:cNvSpPr>
          <p:nvPr>
            <p:ph type="pic" sz="quarter" idx="13"/>
          </p:nvPr>
        </p:nvSpPr>
        <p:spPr>
          <a:xfrm>
            <a:off x="7906809" y="838200"/>
            <a:ext cx="4785783" cy="5334000"/>
          </a:xfrm>
          <a:prstGeom prst="rect">
            <a:avLst/>
          </a:prstGeom>
        </p:spPr>
        <p:txBody>
          <a:bodyPr/>
          <a:lstStyle/>
          <a:p>
            <a:r>
              <a:rPr lang="en-US"/>
              <a:t>Click icon to add picture</a:t>
            </a:r>
          </a:p>
        </p:txBody>
      </p:sp>
      <p:pic>
        <p:nvPicPr>
          <p:cNvPr id="2" name="Picture 1" descr="A black background with text and a silhouette of a tree&#10;&#10;Description automatically generated">
            <a:extLst>
              <a:ext uri="{FF2B5EF4-FFF2-40B4-BE49-F238E27FC236}">
                <a16:creationId xmlns:a16="http://schemas.microsoft.com/office/drawing/2014/main" id="{EE6E18CC-CA52-9161-6476-9B0286C38A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Tree>
    <p:extLst>
      <p:ext uri="{BB962C8B-B14F-4D97-AF65-F5344CB8AC3E}">
        <p14:creationId xmlns:p14="http://schemas.microsoft.com/office/powerpoint/2010/main" val="171049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grpSp>
        <p:nvGrpSpPr>
          <p:cNvPr id="38" name="Group 2">
            <a:extLst>
              <a:ext uri="{FF2B5EF4-FFF2-40B4-BE49-F238E27FC236}">
                <a16:creationId xmlns:a16="http://schemas.microsoft.com/office/drawing/2014/main" id="{70A379F1-86A7-F810-4F73-C81C5A94B309}"/>
              </a:ext>
            </a:extLst>
          </p:cNvPr>
          <p:cNvGrpSpPr/>
          <p:nvPr/>
        </p:nvGrpSpPr>
        <p:grpSpPr>
          <a:xfrm>
            <a:off x="3943604" y="-14236"/>
            <a:ext cx="8248397" cy="6886471"/>
            <a:chOff x="0" y="0"/>
            <a:chExt cx="973546" cy="812800"/>
          </a:xfrm>
        </p:grpSpPr>
        <p:sp>
          <p:nvSpPr>
            <p:cNvPr id="39" name="Freeform 3">
              <a:extLst>
                <a:ext uri="{FF2B5EF4-FFF2-40B4-BE49-F238E27FC236}">
                  <a16:creationId xmlns:a16="http://schemas.microsoft.com/office/drawing/2014/main" id="{03E87F88-799D-6FA2-D8D3-F8A166E5A1A5}"/>
                </a:ext>
              </a:extLst>
            </p:cNvPr>
            <p:cNvSpPr/>
            <p:nvPr/>
          </p:nvSpPr>
          <p:spPr>
            <a:xfrm>
              <a:off x="0" y="0"/>
              <a:ext cx="973546" cy="812800"/>
            </a:xfrm>
            <a:custGeom>
              <a:avLst/>
              <a:gdLst/>
              <a:ahLst/>
              <a:cxnLst/>
              <a:rect l="l" t="t" r="r" b="b"/>
              <a:pathLst>
                <a:path w="973546" h="812800">
                  <a:moveTo>
                    <a:pt x="0" y="0"/>
                  </a:moveTo>
                  <a:lnTo>
                    <a:pt x="973546" y="0"/>
                  </a:lnTo>
                  <a:lnTo>
                    <a:pt x="973546" y="812800"/>
                  </a:lnTo>
                  <a:lnTo>
                    <a:pt x="0" y="812800"/>
                  </a:lnTo>
                  <a:close/>
                </a:path>
              </a:pathLst>
            </a:custGeom>
            <a:solidFill>
              <a:srgbClr val="AFC1D0"/>
            </a:solidFill>
          </p:spPr>
          <p:txBody>
            <a:bodyPr/>
            <a:lstStyle/>
            <a:p>
              <a:endParaRPr lang="en-US" sz="1200"/>
            </a:p>
          </p:txBody>
        </p:sp>
        <p:sp>
          <p:nvSpPr>
            <p:cNvPr id="40" name="TextBox 4">
              <a:extLst>
                <a:ext uri="{FF2B5EF4-FFF2-40B4-BE49-F238E27FC236}">
                  <a16:creationId xmlns:a16="http://schemas.microsoft.com/office/drawing/2014/main" id="{A3975389-8A38-CCAF-8D2E-173C32232396}"/>
                </a:ext>
              </a:extLst>
            </p:cNvPr>
            <p:cNvSpPr txBox="1"/>
            <p:nvPr/>
          </p:nvSpPr>
          <p:spPr>
            <a:xfrm>
              <a:off x="0" y="-66675"/>
              <a:ext cx="973546" cy="879475"/>
            </a:xfrm>
            <a:prstGeom prst="rect">
              <a:avLst/>
            </a:prstGeom>
          </p:spPr>
          <p:txBody>
            <a:bodyPr lIns="50800" tIns="50800" rIns="50800" bIns="50800" rtlCol="0" anchor="ctr"/>
            <a:lstStyle/>
            <a:p>
              <a:pPr algn="l">
                <a:lnSpc>
                  <a:spcPts val="2213"/>
                </a:lnSpc>
              </a:pPr>
              <a:endParaRPr sz="1200"/>
            </a:p>
          </p:txBody>
        </p:sp>
      </p:grpSp>
      <p:grpSp>
        <p:nvGrpSpPr>
          <p:cNvPr id="45" name="Group 9">
            <a:extLst>
              <a:ext uri="{FF2B5EF4-FFF2-40B4-BE49-F238E27FC236}">
                <a16:creationId xmlns:a16="http://schemas.microsoft.com/office/drawing/2014/main" id="{BA1117A3-7DFF-E840-BD4F-4936BD3FA695}"/>
              </a:ext>
            </a:extLst>
          </p:cNvPr>
          <p:cNvGrpSpPr/>
          <p:nvPr/>
        </p:nvGrpSpPr>
        <p:grpSpPr>
          <a:xfrm>
            <a:off x="-244580" y="3342310"/>
            <a:ext cx="5725308" cy="3515690"/>
            <a:chOff x="0" y="0"/>
            <a:chExt cx="812800" cy="609600"/>
          </a:xfrm>
        </p:grpSpPr>
        <p:sp>
          <p:nvSpPr>
            <p:cNvPr id="46" name="Freeform 10">
              <a:extLst>
                <a:ext uri="{FF2B5EF4-FFF2-40B4-BE49-F238E27FC236}">
                  <a16:creationId xmlns:a16="http://schemas.microsoft.com/office/drawing/2014/main" id="{630B0F10-BD50-923B-9404-A62238CD6463}"/>
                </a:ext>
              </a:extLst>
            </p:cNvPr>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FC1D0"/>
            </a:solidFill>
          </p:spPr>
          <p:txBody>
            <a:bodyPr/>
            <a:lstStyle/>
            <a:p>
              <a:endParaRPr lang="en-US" sz="1200"/>
            </a:p>
          </p:txBody>
        </p:sp>
        <p:sp>
          <p:nvSpPr>
            <p:cNvPr id="47" name="TextBox 11">
              <a:extLst>
                <a:ext uri="{FF2B5EF4-FFF2-40B4-BE49-F238E27FC236}">
                  <a16:creationId xmlns:a16="http://schemas.microsoft.com/office/drawing/2014/main" id="{891D68EB-D19D-62C0-5CD8-95EBB20C816B}"/>
                </a:ext>
              </a:extLst>
            </p:cNvPr>
            <p:cNvSpPr txBox="1"/>
            <p:nvPr/>
          </p:nvSpPr>
          <p:spPr>
            <a:xfrm>
              <a:off x="101600" y="-66675"/>
              <a:ext cx="609600" cy="676275"/>
            </a:xfrm>
            <a:prstGeom prst="rect">
              <a:avLst/>
            </a:prstGeom>
          </p:spPr>
          <p:txBody>
            <a:bodyPr lIns="50800" tIns="50800" rIns="50800" bIns="50800" rtlCol="0" anchor="ctr"/>
            <a:lstStyle/>
            <a:p>
              <a:pPr algn="l">
                <a:lnSpc>
                  <a:spcPts val="2213"/>
                </a:lnSpc>
              </a:pPr>
              <a:endParaRPr sz="1200"/>
            </a:p>
          </p:txBody>
        </p:sp>
      </p:grpSp>
      <p:sp>
        <p:nvSpPr>
          <p:cNvPr id="3" name="Content Placeholder 2">
            <a:extLst>
              <a:ext uri="{FF2B5EF4-FFF2-40B4-BE49-F238E27FC236}">
                <a16:creationId xmlns:a16="http://schemas.microsoft.com/office/drawing/2014/main" id="{877670F2-A5DA-E2FE-E921-18B1840E1125}"/>
              </a:ext>
            </a:extLst>
          </p:cNvPr>
          <p:cNvSpPr>
            <a:spLocks noGrp="1"/>
          </p:cNvSpPr>
          <p:nvPr>
            <p:ph sz="quarter" idx="10"/>
          </p:nvPr>
        </p:nvSpPr>
        <p:spPr>
          <a:xfrm>
            <a:off x="4165600" y="330200"/>
            <a:ext cx="7823200" cy="629179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AutoShape 11">
            <a:extLst>
              <a:ext uri="{FF2B5EF4-FFF2-40B4-BE49-F238E27FC236}">
                <a16:creationId xmlns:a16="http://schemas.microsoft.com/office/drawing/2014/main" id="{7A264E0B-4732-AF96-BFA8-D1C487632BE2}"/>
              </a:ext>
            </a:extLst>
          </p:cNvPr>
          <p:cNvSpPr/>
          <p:nvPr/>
        </p:nvSpPr>
        <p:spPr>
          <a:xfrm>
            <a:off x="685800" y="2935579"/>
            <a:ext cx="996185" cy="0"/>
          </a:xfrm>
          <a:prstGeom prst="line">
            <a:avLst/>
          </a:prstGeom>
          <a:ln w="114300" cap="flat">
            <a:solidFill>
              <a:srgbClr val="004F7C"/>
            </a:solidFill>
            <a:prstDash val="solid"/>
            <a:headEnd type="none" w="sm" len="sm"/>
            <a:tailEnd type="none" w="sm" len="sm"/>
          </a:ln>
        </p:spPr>
        <p:txBody>
          <a:bodyPr/>
          <a:lstStyle/>
          <a:p>
            <a:endParaRPr lang="en-US" sz="1200"/>
          </a:p>
        </p:txBody>
      </p:sp>
      <p:sp>
        <p:nvSpPr>
          <p:cNvPr id="5" name="Content Placeholder 2">
            <a:extLst>
              <a:ext uri="{FF2B5EF4-FFF2-40B4-BE49-F238E27FC236}">
                <a16:creationId xmlns:a16="http://schemas.microsoft.com/office/drawing/2014/main" id="{5300160D-F14C-AD16-5416-A4EBE2392151}"/>
              </a:ext>
            </a:extLst>
          </p:cNvPr>
          <p:cNvSpPr>
            <a:spLocks noGrp="1"/>
          </p:cNvSpPr>
          <p:nvPr>
            <p:ph sz="quarter" idx="11" hasCustomPrompt="1"/>
          </p:nvPr>
        </p:nvSpPr>
        <p:spPr>
          <a:xfrm>
            <a:off x="667830" y="1414717"/>
            <a:ext cx="3192971" cy="609600"/>
          </a:xfrm>
          <a:prstGeom prst="rect">
            <a:avLst/>
          </a:prstGeom>
        </p:spPr>
        <p:txBody>
          <a:bodyPr/>
          <a:lstStyle>
            <a:lvl1pPr marL="0" indent="0">
              <a:buNone/>
              <a:defRPr sz="4534">
                <a:solidFill>
                  <a:srgbClr val="000000"/>
                </a:solidFill>
                <a:latin typeface="League Spartan" panose="020B0604020202020204" charset="0"/>
              </a:defRPr>
            </a:lvl1pPr>
          </a:lstStyle>
          <a:p>
            <a:pPr lvl="0"/>
            <a:r>
              <a:rPr lang="en-US"/>
              <a:t>Section</a:t>
            </a:r>
          </a:p>
        </p:txBody>
      </p:sp>
      <p:sp>
        <p:nvSpPr>
          <p:cNvPr id="6" name="Content Placeholder 6">
            <a:extLst>
              <a:ext uri="{FF2B5EF4-FFF2-40B4-BE49-F238E27FC236}">
                <a16:creationId xmlns:a16="http://schemas.microsoft.com/office/drawing/2014/main" id="{56E485E8-AD71-74AD-CC8C-1E088923B844}"/>
              </a:ext>
            </a:extLst>
          </p:cNvPr>
          <p:cNvSpPr>
            <a:spLocks noGrp="1"/>
          </p:cNvSpPr>
          <p:nvPr>
            <p:ph sz="quarter" idx="12" hasCustomPrompt="1"/>
          </p:nvPr>
        </p:nvSpPr>
        <p:spPr>
          <a:xfrm>
            <a:off x="667829" y="2152392"/>
            <a:ext cx="3192971" cy="673935"/>
          </a:xfrm>
          <a:prstGeom prst="rect">
            <a:avLst/>
          </a:prstGeom>
        </p:spPr>
        <p:txBody>
          <a:bodyPr/>
          <a:lstStyle>
            <a:lvl1pPr marL="0" indent="0">
              <a:buNone/>
              <a:defRPr sz="4534">
                <a:latin typeface="League Spartan" panose="020B0604020202020204" charset="0"/>
              </a:defRPr>
            </a:lvl1pPr>
          </a:lstStyle>
          <a:p>
            <a:pPr lvl="0"/>
            <a:r>
              <a:rPr lang="en-US"/>
              <a:t>Header 2</a:t>
            </a:r>
          </a:p>
        </p:txBody>
      </p:sp>
      <p:pic>
        <p:nvPicPr>
          <p:cNvPr id="2" name="Picture 1" descr="A black background with text and a silhouette of a tree&#10;&#10;Description automatically generated">
            <a:extLst>
              <a:ext uri="{FF2B5EF4-FFF2-40B4-BE49-F238E27FC236}">
                <a16:creationId xmlns:a16="http://schemas.microsoft.com/office/drawing/2014/main" id="{5077A34A-F92C-A538-41BA-E39A9E75A8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7" name="TextBox 12">
            <a:extLst>
              <a:ext uri="{FF2B5EF4-FFF2-40B4-BE49-F238E27FC236}">
                <a16:creationId xmlns:a16="http://schemas.microsoft.com/office/drawing/2014/main" id="{26EB2C7C-D3DB-EACE-F37B-D73D3800812A}"/>
              </a:ext>
            </a:extLst>
          </p:cNvPr>
          <p:cNvSpPr txBox="1"/>
          <p:nvPr userDrawn="1"/>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69224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Slide">
    <p:spTree>
      <p:nvGrpSpPr>
        <p:cNvPr id="1" name=""/>
        <p:cNvGrpSpPr/>
        <p:nvPr/>
      </p:nvGrpSpPr>
      <p:grpSpPr>
        <a:xfrm>
          <a:off x="0" y="0"/>
          <a:ext cx="0" cy="0"/>
          <a:chOff x="0" y="0"/>
          <a:chExt cx="0" cy="0"/>
        </a:xfrm>
      </p:grpSpPr>
      <p:grpSp>
        <p:nvGrpSpPr>
          <p:cNvPr id="10" name="Group 5">
            <a:extLst>
              <a:ext uri="{FF2B5EF4-FFF2-40B4-BE49-F238E27FC236}">
                <a16:creationId xmlns:a16="http://schemas.microsoft.com/office/drawing/2014/main" id="{600B0B91-25BE-D825-12FE-234BB31F44CA}"/>
              </a:ext>
            </a:extLst>
          </p:cNvPr>
          <p:cNvGrpSpPr/>
          <p:nvPr/>
        </p:nvGrpSpPr>
        <p:grpSpPr>
          <a:xfrm>
            <a:off x="357301" y="1339196"/>
            <a:ext cx="5738699" cy="5187803"/>
            <a:chOff x="0" y="0"/>
            <a:chExt cx="2422979" cy="857550"/>
          </a:xfrm>
        </p:grpSpPr>
        <p:sp>
          <p:nvSpPr>
            <p:cNvPr id="11" name="Freeform 6">
              <a:extLst>
                <a:ext uri="{FF2B5EF4-FFF2-40B4-BE49-F238E27FC236}">
                  <a16:creationId xmlns:a16="http://schemas.microsoft.com/office/drawing/2014/main" id="{83EC32C6-471E-4378-AD1D-029192143A9A}"/>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1200"/>
            </a:p>
          </p:txBody>
        </p:sp>
        <p:sp>
          <p:nvSpPr>
            <p:cNvPr id="12" name="TextBox 7">
              <a:extLst>
                <a:ext uri="{FF2B5EF4-FFF2-40B4-BE49-F238E27FC236}">
                  <a16:creationId xmlns:a16="http://schemas.microsoft.com/office/drawing/2014/main" id="{ABCE235B-1A9D-AE0A-5D9C-1FE5A8E12C1A}"/>
                </a:ext>
              </a:extLst>
            </p:cNvPr>
            <p:cNvSpPr txBox="1"/>
            <p:nvPr/>
          </p:nvSpPr>
          <p:spPr>
            <a:xfrm>
              <a:off x="0" y="-66675"/>
              <a:ext cx="2422979" cy="924225"/>
            </a:xfrm>
            <a:prstGeom prst="rect">
              <a:avLst/>
            </a:prstGeom>
          </p:spPr>
          <p:txBody>
            <a:bodyPr lIns="50800" tIns="50800" rIns="50800" bIns="50800" rtlCol="0" anchor="ctr"/>
            <a:lstStyle/>
            <a:p>
              <a:pPr algn="l">
                <a:lnSpc>
                  <a:spcPts val="2213"/>
                </a:lnSpc>
              </a:pPr>
              <a:endParaRPr sz="1200"/>
            </a:p>
          </p:txBody>
        </p:sp>
      </p:grpSp>
      <p:grpSp>
        <p:nvGrpSpPr>
          <p:cNvPr id="17" name="Group 5">
            <a:extLst>
              <a:ext uri="{FF2B5EF4-FFF2-40B4-BE49-F238E27FC236}">
                <a16:creationId xmlns:a16="http://schemas.microsoft.com/office/drawing/2014/main" id="{A808627F-3817-0743-692B-7B1D9383A830}"/>
              </a:ext>
            </a:extLst>
          </p:cNvPr>
          <p:cNvGrpSpPr/>
          <p:nvPr/>
        </p:nvGrpSpPr>
        <p:grpSpPr>
          <a:xfrm>
            <a:off x="6261099" y="1339195"/>
            <a:ext cx="5573601" cy="5187803"/>
            <a:chOff x="0" y="0"/>
            <a:chExt cx="2422979" cy="857550"/>
          </a:xfrm>
        </p:grpSpPr>
        <p:sp>
          <p:nvSpPr>
            <p:cNvPr id="18" name="Freeform 6">
              <a:extLst>
                <a:ext uri="{FF2B5EF4-FFF2-40B4-BE49-F238E27FC236}">
                  <a16:creationId xmlns:a16="http://schemas.microsoft.com/office/drawing/2014/main" id="{635442CB-2958-CBF8-AE09-711308390C2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1200"/>
            </a:p>
          </p:txBody>
        </p:sp>
        <p:sp>
          <p:nvSpPr>
            <p:cNvPr id="19" name="TextBox 7">
              <a:extLst>
                <a:ext uri="{FF2B5EF4-FFF2-40B4-BE49-F238E27FC236}">
                  <a16:creationId xmlns:a16="http://schemas.microsoft.com/office/drawing/2014/main" id="{11D3A344-3DDE-7F5C-9E12-BB2E01C8230F}"/>
                </a:ext>
              </a:extLst>
            </p:cNvPr>
            <p:cNvSpPr txBox="1"/>
            <p:nvPr/>
          </p:nvSpPr>
          <p:spPr>
            <a:xfrm>
              <a:off x="0" y="-66675"/>
              <a:ext cx="2422979" cy="924225"/>
            </a:xfrm>
            <a:prstGeom prst="rect">
              <a:avLst/>
            </a:prstGeom>
          </p:spPr>
          <p:txBody>
            <a:bodyPr lIns="50800" tIns="50800" rIns="50800" bIns="50800" rtlCol="0" anchor="ctr"/>
            <a:lstStyle/>
            <a:p>
              <a:pPr algn="l">
                <a:lnSpc>
                  <a:spcPts val="2213"/>
                </a:lnSpc>
              </a:pPr>
              <a:endParaRPr sz="1200"/>
            </a:p>
          </p:txBody>
        </p:sp>
      </p:grpSp>
      <p:sp>
        <p:nvSpPr>
          <p:cNvPr id="2" name="Title 1">
            <a:extLst>
              <a:ext uri="{FF2B5EF4-FFF2-40B4-BE49-F238E27FC236}">
                <a16:creationId xmlns:a16="http://schemas.microsoft.com/office/drawing/2014/main" id="{3F6861B5-2863-A0BA-6FA1-5105781D62A1}"/>
              </a:ext>
            </a:extLst>
          </p:cNvPr>
          <p:cNvSpPr>
            <a:spLocks noGrp="1"/>
          </p:cNvSpPr>
          <p:nvPr>
            <p:ph type="title" hasCustomPrompt="1"/>
          </p:nvPr>
        </p:nvSpPr>
        <p:spPr>
          <a:xfrm>
            <a:off x="2946400" y="365126"/>
            <a:ext cx="8407400" cy="828675"/>
          </a:xfrm>
          <a:prstGeom prst="rect">
            <a:avLst/>
          </a:prstGeom>
        </p:spPr>
        <p:txBody>
          <a:bodyPr/>
          <a:lstStyle>
            <a:lvl1pPr algn="l">
              <a:defRPr sz="4534">
                <a:latin typeface="League Spartan" panose="020B0604020202020204" charset="0"/>
              </a:defRPr>
            </a:lvl1pPr>
          </a:lstStyle>
          <a:p>
            <a:r>
              <a:rPr lang="en-US"/>
              <a:t>TITLE</a:t>
            </a:r>
          </a:p>
        </p:txBody>
      </p:sp>
      <p:sp>
        <p:nvSpPr>
          <p:cNvPr id="4" name="Content Placeholder 3">
            <a:extLst>
              <a:ext uri="{FF2B5EF4-FFF2-40B4-BE49-F238E27FC236}">
                <a16:creationId xmlns:a16="http://schemas.microsoft.com/office/drawing/2014/main" id="{A1BF316A-109D-9409-1B57-66C52FDD84B4}"/>
              </a:ext>
            </a:extLst>
          </p:cNvPr>
          <p:cNvSpPr>
            <a:spLocks noGrp="1"/>
          </p:cNvSpPr>
          <p:nvPr>
            <p:ph sz="quarter" idx="10"/>
          </p:nvPr>
        </p:nvSpPr>
        <p:spPr>
          <a:xfrm>
            <a:off x="457200" y="1447800"/>
            <a:ext cx="5537200" cy="4978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45A21FE-DE52-BEB9-8EE9-39B443B3E979}"/>
              </a:ext>
            </a:extLst>
          </p:cNvPr>
          <p:cNvSpPr>
            <a:spLocks noGrp="1"/>
          </p:cNvSpPr>
          <p:nvPr>
            <p:ph sz="quarter" idx="11"/>
          </p:nvPr>
        </p:nvSpPr>
        <p:spPr>
          <a:xfrm>
            <a:off x="6350000" y="1447800"/>
            <a:ext cx="5384800" cy="4978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black background with text and a silhouette of a tree&#10;&#10;Description automatically generated">
            <a:extLst>
              <a:ext uri="{FF2B5EF4-FFF2-40B4-BE49-F238E27FC236}">
                <a16:creationId xmlns:a16="http://schemas.microsoft.com/office/drawing/2014/main" id="{E3577683-7E9C-D451-B5E5-C423CA797B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5" name="TextBox 12">
            <a:extLst>
              <a:ext uri="{FF2B5EF4-FFF2-40B4-BE49-F238E27FC236}">
                <a16:creationId xmlns:a16="http://schemas.microsoft.com/office/drawing/2014/main" id="{3D5B9611-38F3-89B2-67C2-4B114D912542}"/>
              </a:ext>
            </a:extLst>
          </p:cNvPr>
          <p:cNvSpPr txBox="1"/>
          <p:nvPr userDrawn="1"/>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3865187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96897-8B1A-A78C-C705-CF5226681F06}"/>
              </a:ext>
            </a:extLst>
          </p:cNvPr>
          <p:cNvSpPr>
            <a:spLocks noGrp="1"/>
          </p:cNvSpPr>
          <p:nvPr>
            <p:ph type="title" hasCustomPrompt="1"/>
          </p:nvPr>
        </p:nvSpPr>
        <p:spPr>
          <a:xfrm>
            <a:off x="2946400" y="365126"/>
            <a:ext cx="8407400" cy="828675"/>
          </a:xfrm>
          <a:prstGeom prst="rect">
            <a:avLst/>
          </a:prstGeom>
        </p:spPr>
        <p:txBody>
          <a:bodyPr/>
          <a:lstStyle>
            <a:lvl1pPr algn="l">
              <a:defRPr sz="4534">
                <a:latin typeface="League Spartan" panose="020B0604020202020204" charset="0"/>
              </a:defRPr>
            </a:lvl1pPr>
          </a:lstStyle>
          <a:p>
            <a:r>
              <a:rPr lang="en-US"/>
              <a:t>TITLE</a:t>
            </a:r>
          </a:p>
        </p:txBody>
      </p:sp>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711200" y="1651000"/>
            <a:ext cx="10642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black background with text and a silhouette of a tree&#10;&#10;Description automatically generated">
            <a:extLst>
              <a:ext uri="{FF2B5EF4-FFF2-40B4-BE49-F238E27FC236}">
                <a16:creationId xmlns:a16="http://schemas.microsoft.com/office/drawing/2014/main" id="{4F2452CB-8E8F-1DD6-C4B0-8FCAC5E965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5" name="TextBox 12">
            <a:extLst>
              <a:ext uri="{FF2B5EF4-FFF2-40B4-BE49-F238E27FC236}">
                <a16:creationId xmlns:a16="http://schemas.microsoft.com/office/drawing/2014/main" id="{0DFE044C-381A-F0B7-A404-0FBB8BAE7B85}"/>
              </a:ext>
            </a:extLst>
          </p:cNvPr>
          <p:cNvSpPr txBox="1"/>
          <p:nvPr userDrawn="1"/>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578021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 2 Column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A44ECCF-3A50-C69E-F44F-0B3F95D440F1}"/>
              </a:ext>
            </a:extLst>
          </p:cNvPr>
          <p:cNvSpPr>
            <a:spLocks noGrp="1"/>
          </p:cNvSpPr>
          <p:nvPr>
            <p:ph type="title" hasCustomPrompt="1"/>
          </p:nvPr>
        </p:nvSpPr>
        <p:spPr>
          <a:xfrm>
            <a:off x="2946400" y="365126"/>
            <a:ext cx="8407400" cy="828675"/>
          </a:xfrm>
          <a:prstGeom prst="rect">
            <a:avLst/>
          </a:prstGeom>
        </p:spPr>
        <p:txBody>
          <a:bodyPr/>
          <a:lstStyle>
            <a:lvl1pPr algn="l">
              <a:defRPr sz="4534">
                <a:latin typeface="League Spartan" panose="020B0604020202020204" charset="0"/>
              </a:defRPr>
            </a:lvl1pPr>
          </a:lstStyle>
          <a:p>
            <a:r>
              <a:rPr lang="en-US"/>
              <a:t>TITLE</a:t>
            </a:r>
          </a:p>
        </p:txBody>
      </p:sp>
      <p:sp>
        <p:nvSpPr>
          <p:cNvPr id="5" name="Content Placeholder 3">
            <a:extLst>
              <a:ext uri="{FF2B5EF4-FFF2-40B4-BE49-F238E27FC236}">
                <a16:creationId xmlns:a16="http://schemas.microsoft.com/office/drawing/2014/main" id="{69D37978-5969-D005-C45D-ECEF39D49B8F}"/>
              </a:ext>
            </a:extLst>
          </p:cNvPr>
          <p:cNvSpPr>
            <a:spLocks noGrp="1"/>
          </p:cNvSpPr>
          <p:nvPr>
            <p:ph sz="quarter" idx="10"/>
          </p:nvPr>
        </p:nvSpPr>
        <p:spPr>
          <a:xfrm>
            <a:off x="711200" y="1651000"/>
            <a:ext cx="51816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a:extLst>
              <a:ext uri="{FF2B5EF4-FFF2-40B4-BE49-F238E27FC236}">
                <a16:creationId xmlns:a16="http://schemas.microsoft.com/office/drawing/2014/main" id="{17137629-FAA5-6B57-4BDD-1347AE6AE4DE}"/>
              </a:ext>
            </a:extLst>
          </p:cNvPr>
          <p:cNvSpPr>
            <a:spLocks noGrp="1"/>
          </p:cNvSpPr>
          <p:nvPr>
            <p:ph sz="quarter" idx="11"/>
          </p:nvPr>
        </p:nvSpPr>
        <p:spPr>
          <a:xfrm>
            <a:off x="6096000" y="1651000"/>
            <a:ext cx="5257800" cy="4724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black background with text and a silhouette of a tree&#10;&#10;Description automatically generated">
            <a:extLst>
              <a:ext uri="{FF2B5EF4-FFF2-40B4-BE49-F238E27FC236}">
                <a16:creationId xmlns:a16="http://schemas.microsoft.com/office/drawing/2014/main" id="{4ED81FE3-960F-96D4-2C1C-ADDC8760FD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2" name="TextBox 12">
            <a:extLst>
              <a:ext uri="{FF2B5EF4-FFF2-40B4-BE49-F238E27FC236}">
                <a16:creationId xmlns:a16="http://schemas.microsoft.com/office/drawing/2014/main" id="{56CFC138-E276-4E13-4F00-DC816463A2EC}"/>
              </a:ext>
            </a:extLst>
          </p:cNvPr>
          <p:cNvSpPr txBox="1"/>
          <p:nvPr userDrawn="1"/>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581347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 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AD441589-1801-0A1A-AF37-5AFA77C3F830}"/>
              </a:ext>
            </a:extLst>
          </p:cNvPr>
          <p:cNvSpPr>
            <a:spLocks noGrp="1"/>
          </p:cNvSpPr>
          <p:nvPr>
            <p:ph type="title" hasCustomPrompt="1"/>
          </p:nvPr>
        </p:nvSpPr>
        <p:spPr>
          <a:xfrm>
            <a:off x="2946400" y="365126"/>
            <a:ext cx="8407400" cy="828675"/>
          </a:xfrm>
          <a:prstGeom prst="rect">
            <a:avLst/>
          </a:prstGeom>
        </p:spPr>
        <p:txBody>
          <a:bodyPr/>
          <a:lstStyle>
            <a:lvl1pPr algn="l">
              <a:defRPr sz="4534">
                <a:latin typeface="League Spartan" panose="020B0604020202020204" charset="0"/>
              </a:defRPr>
            </a:lvl1pPr>
          </a:lstStyle>
          <a:p>
            <a:r>
              <a:rPr lang="en-US"/>
              <a:t>TITLE</a:t>
            </a:r>
          </a:p>
        </p:txBody>
      </p:sp>
      <p:sp>
        <p:nvSpPr>
          <p:cNvPr id="19" name="Table Placeholder 18">
            <a:extLst>
              <a:ext uri="{FF2B5EF4-FFF2-40B4-BE49-F238E27FC236}">
                <a16:creationId xmlns:a16="http://schemas.microsoft.com/office/drawing/2014/main" id="{9B5F70C3-FE10-E72D-6132-22868861CE7D}"/>
              </a:ext>
            </a:extLst>
          </p:cNvPr>
          <p:cNvSpPr>
            <a:spLocks noGrp="1"/>
          </p:cNvSpPr>
          <p:nvPr>
            <p:ph type="tbl" sz="quarter" idx="11"/>
          </p:nvPr>
        </p:nvSpPr>
        <p:spPr>
          <a:xfrm>
            <a:off x="762000" y="1651000"/>
            <a:ext cx="10591800" cy="4470400"/>
          </a:xfrm>
          <a:prstGeom prst="rect">
            <a:avLst/>
          </a:prstGeom>
        </p:spPr>
        <p:txBody>
          <a:bodyPr/>
          <a:lstStyle/>
          <a:p>
            <a:r>
              <a:rPr lang="en-US"/>
              <a:t>Click icon to add table</a:t>
            </a:r>
          </a:p>
        </p:txBody>
      </p:sp>
      <p:pic>
        <p:nvPicPr>
          <p:cNvPr id="2" name="Picture 1" descr="A black background with text and a silhouette of a tree&#10;&#10;Description automatically generated">
            <a:extLst>
              <a:ext uri="{FF2B5EF4-FFF2-40B4-BE49-F238E27FC236}">
                <a16:creationId xmlns:a16="http://schemas.microsoft.com/office/drawing/2014/main" id="{26366964-04EC-8E5D-F0C5-0A7132B9F7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3" name="TextBox 12">
            <a:extLst>
              <a:ext uri="{FF2B5EF4-FFF2-40B4-BE49-F238E27FC236}">
                <a16:creationId xmlns:a16="http://schemas.microsoft.com/office/drawing/2014/main" id="{D18E0875-5DFC-A3D3-6848-267A6EF19D9F}"/>
              </a:ext>
            </a:extLst>
          </p:cNvPr>
          <p:cNvSpPr txBox="1"/>
          <p:nvPr userDrawn="1"/>
        </p:nvSpPr>
        <p:spPr>
          <a:xfrm>
            <a:off x="97832" y="6636180"/>
            <a:ext cx="5382897" cy="109132"/>
          </a:xfrm>
          <a:prstGeom prst="rect">
            <a:avLst/>
          </a:prstGeom>
        </p:spPr>
        <p:txBody>
          <a:bodyPr lIns="0" tIns="0" rIns="0" bIns="0" rtlCol="0" anchor="t">
            <a:spAutoFit/>
          </a:bodyPr>
          <a:lstStyle/>
          <a:p>
            <a:pPr algn="l">
              <a:lnSpc>
                <a:spcPts val="933"/>
              </a:lnSpc>
              <a:spcBef>
                <a:spcPct val="0"/>
              </a:spcBef>
            </a:pPr>
            <a:r>
              <a:rPr lang="en-US" sz="666"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304054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372438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80" r:id="rId13"/>
    <p:sldLayoutId id="2147483681" r:id="rId14"/>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41cMkvsaOOM&amp;t=22s"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rgps.on.ca/resources/holistic-approach-to-frailty-for-ontario-health-team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fn-nce.ca/frailty-matters/"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35.svg"/><Relationship Id="rId5" Type="http://schemas.openxmlformats.org/officeDocument/2006/relationships/image" Target="../media/image27.png"/><Relationship Id="rId4" Type="http://schemas.openxmlformats.org/officeDocument/2006/relationships/image" Target="../media/image34.svg"/></Relationships>
</file>

<file path=ppt/slides/_rels/slide2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37.sv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35.svg"/><Relationship Id="rId5" Type="http://schemas.openxmlformats.org/officeDocument/2006/relationships/image" Target="../media/image27.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34.sv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42.png"/><Relationship Id="rId4" Type="http://schemas.openxmlformats.org/officeDocument/2006/relationships/image" Target="../media/image41.sv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hyperlink" Target="https://en.oxforddictionaries.com/definition/risk"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doi.org/10.12927/hcq.2019.25841" TargetMode="External"/><Relationship Id="rId2" Type="http://schemas.openxmlformats.org/officeDocument/2006/relationships/hyperlink" Target="https://www.mcmasterforum.org/find-evidence/products/project/strengthening-care-for-frail-older-adults-in-canada" TargetMode="External"/><Relationship Id="rId1" Type="http://schemas.openxmlformats.org/officeDocument/2006/relationships/slideLayout" Target="../slideLayouts/slideLayout7.xml"/><Relationship Id="rId5" Type="http://schemas.openxmlformats.org/officeDocument/2006/relationships/hyperlink" Target="https://www.rgps.on.ca/" TargetMode="External"/><Relationship Id="rId4" Type="http://schemas.openxmlformats.org/officeDocument/2006/relationships/hyperlink" Target="https://skillsforhealth.org.uk/wp-content/uploads/2021/01/Frailty-framework.pdf"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48.png"/><Relationship Id="rId1" Type="http://schemas.openxmlformats.org/officeDocument/2006/relationships/slideLayout" Target="../slideLayouts/slideLayout1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57.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hyperlink" Target="https://creativecommons.org/licenses/by-sa/3.0/" TargetMode="External"/><Relationship Id="rId2" Type="http://schemas.openxmlformats.org/officeDocument/2006/relationships/notesSlide" Target="../notesSlides/notesSlide47.xml"/><Relationship Id="rId1" Type="http://schemas.openxmlformats.org/officeDocument/2006/relationships/slideLayout" Target="../slideLayouts/slideLayout9.xml"/><Relationship Id="rId6" Type="http://schemas.openxmlformats.org/officeDocument/2006/relationships/hyperlink" Target="http://stackoverflow.com/questions/11027969/how-can-i-create-an-animated-numerical-dial-indicator-with-opencv" TargetMode="External"/><Relationship Id="rId5" Type="http://schemas.openxmlformats.org/officeDocument/2006/relationships/image" Target="../media/image50.jpeg"/><Relationship Id="rId4" Type="http://schemas.openxmlformats.org/officeDocument/2006/relationships/image" Target="../media/image24.png"/></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8.xml"/><Relationship Id="rId1" Type="http://schemas.openxmlformats.org/officeDocument/2006/relationships/slideLayout" Target="../slideLayouts/slideLayout1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FF022-479F-42DD-FBD7-ABEB9D4CEB0D}"/>
              </a:ext>
            </a:extLst>
          </p:cNvPr>
          <p:cNvSpPr>
            <a:spLocks noGrp="1"/>
          </p:cNvSpPr>
          <p:nvPr>
            <p:ph type="body" sz="quarter" idx="11"/>
          </p:nvPr>
        </p:nvSpPr>
        <p:spPr>
          <a:xfrm>
            <a:off x="498744" y="3535285"/>
            <a:ext cx="6867256" cy="2844800"/>
          </a:xfrm>
        </p:spPr>
        <p:txBody>
          <a:bodyPr/>
          <a:lstStyle/>
          <a:p>
            <a:pPr marL="0" marR="0">
              <a:spcBef>
                <a:spcPts val="0"/>
              </a:spcBef>
              <a:spcAft>
                <a:spcPts val="1200"/>
              </a:spcAft>
            </a:pPr>
            <a:r>
              <a:rPr lang="en-CA" sz="1300">
                <a:effectLst/>
                <a:latin typeface="League Spartan" panose="020B0604020202020204" charset="0"/>
                <a:ea typeface="Calibri" panose="020F0502020204030204" pitchFamily="34" charset="0"/>
                <a:cs typeface="League Spartan" panose="020B0604020202020204" charset="0"/>
              </a:rPr>
              <a:t>Courteney Munch graduated from the University of Ottawa in 2009 with a Bachelor of Science in Nursing, completed her Advanced Studies in Critical Care Nursing Certificate in 2017, and completed her Master of Science in Nursing in 2023.  Courteney has worked at The Ottawa Hospital since 2007 in various roles including as a Registered Nurse in Medical Oncology, Intensive Care and Post-Anesthesia Care, as the Nurse Educator in Peri-anesthesia and Intensive Care, a Corporate Nurse Educator within Nursing Professional Practice, and as a Nurse Specialist with the Geriatric Medicine Consult Team (GMCT).  </a:t>
            </a:r>
            <a:endParaRPr lang="en-US" sz="1300">
              <a:effectLst/>
              <a:latin typeface="League Spartan" panose="020B0604020202020204" charset="0"/>
              <a:ea typeface="Calibri" panose="020F0502020204030204" pitchFamily="34" charset="0"/>
              <a:cs typeface="League Spartan" panose="020B0604020202020204" charset="0"/>
            </a:endParaRPr>
          </a:p>
          <a:p>
            <a:r>
              <a:rPr lang="en-CA" sz="1300">
                <a:effectLst/>
                <a:latin typeface="League Spartan" panose="020B0604020202020204" charset="0"/>
                <a:ea typeface="Calibri" panose="020F0502020204030204" pitchFamily="34" charset="0"/>
                <a:cs typeface="League Spartan" panose="020B0604020202020204" charset="0"/>
              </a:rPr>
              <a:t>Currently, as the Advanced Practice Nurse for the Geriatric Emergency Management (GEM) team and the Geriatric Medicine Consult Team (GMCT) of the Ottawa Hospital, Courteney shares her knowledge and expertise in the assessment and management of frail older adults across the spectrum of care, leads the GEM and GMCT team members, and supports the Geriatric Medicine team to continue to lead and advocate for exemplary care for older adults.</a:t>
            </a:r>
            <a:endParaRPr lang="en-US" sz="1300">
              <a:latin typeface="League Spartan" panose="020B0604020202020204" charset="0"/>
              <a:cs typeface="League Spartan" panose="020B0604020202020204" charset="0"/>
            </a:endParaRPr>
          </a:p>
        </p:txBody>
      </p:sp>
      <p:sp>
        <p:nvSpPr>
          <p:cNvPr id="4" name="Content Placeholder 3">
            <a:extLst>
              <a:ext uri="{FF2B5EF4-FFF2-40B4-BE49-F238E27FC236}">
                <a16:creationId xmlns:a16="http://schemas.microsoft.com/office/drawing/2014/main" id="{7B6F21A1-4B5F-5953-4874-BF8299EF39AD}"/>
              </a:ext>
            </a:extLst>
          </p:cNvPr>
          <p:cNvSpPr>
            <a:spLocks noGrp="1"/>
          </p:cNvSpPr>
          <p:nvPr>
            <p:ph sz="quarter" idx="12"/>
          </p:nvPr>
        </p:nvSpPr>
        <p:spPr>
          <a:xfrm>
            <a:off x="498744" y="1651005"/>
            <a:ext cx="5029200" cy="609600"/>
          </a:xfrm>
        </p:spPr>
        <p:txBody>
          <a:bodyPr/>
          <a:lstStyle/>
          <a:p>
            <a:r>
              <a:rPr lang="en-US"/>
              <a:t>Courteney</a:t>
            </a:r>
          </a:p>
        </p:txBody>
      </p:sp>
      <p:sp>
        <p:nvSpPr>
          <p:cNvPr id="5" name="Content Placeholder 4">
            <a:extLst>
              <a:ext uri="{FF2B5EF4-FFF2-40B4-BE49-F238E27FC236}">
                <a16:creationId xmlns:a16="http://schemas.microsoft.com/office/drawing/2014/main" id="{D51954FC-08E5-BC00-DA86-9E23BA2F3E3A}"/>
              </a:ext>
            </a:extLst>
          </p:cNvPr>
          <p:cNvSpPr>
            <a:spLocks noGrp="1"/>
          </p:cNvSpPr>
          <p:nvPr>
            <p:ph sz="quarter" idx="13"/>
          </p:nvPr>
        </p:nvSpPr>
        <p:spPr>
          <a:xfrm>
            <a:off x="498744" y="2217392"/>
            <a:ext cx="5029200" cy="673936"/>
          </a:xfrm>
        </p:spPr>
        <p:txBody>
          <a:bodyPr/>
          <a:lstStyle/>
          <a:p>
            <a:r>
              <a:rPr lang="en-US"/>
              <a:t>Munch</a:t>
            </a:r>
          </a:p>
        </p:txBody>
      </p:sp>
      <p:sp>
        <p:nvSpPr>
          <p:cNvPr id="6" name="Content Placeholder 5">
            <a:extLst>
              <a:ext uri="{FF2B5EF4-FFF2-40B4-BE49-F238E27FC236}">
                <a16:creationId xmlns:a16="http://schemas.microsoft.com/office/drawing/2014/main" id="{90B2321E-35FC-A50A-E22D-C2FFD0FA985E}"/>
              </a:ext>
            </a:extLst>
          </p:cNvPr>
          <p:cNvSpPr>
            <a:spLocks noGrp="1"/>
          </p:cNvSpPr>
          <p:nvPr>
            <p:ph sz="quarter" idx="14"/>
          </p:nvPr>
        </p:nvSpPr>
        <p:spPr/>
        <p:txBody>
          <a:bodyPr/>
          <a:lstStyle/>
          <a:p>
            <a:r>
              <a:rPr lang="en-US"/>
              <a:t>ADVANCED PRACTICE NURSE</a:t>
            </a:r>
          </a:p>
        </p:txBody>
      </p:sp>
      <p:sp>
        <p:nvSpPr>
          <p:cNvPr id="7" name="Content Placeholder 6">
            <a:extLst>
              <a:ext uri="{FF2B5EF4-FFF2-40B4-BE49-F238E27FC236}">
                <a16:creationId xmlns:a16="http://schemas.microsoft.com/office/drawing/2014/main" id="{04A08E5E-00E6-90BA-75C3-E50985B711AD}"/>
              </a:ext>
            </a:extLst>
          </p:cNvPr>
          <p:cNvSpPr>
            <a:spLocks noGrp="1"/>
          </p:cNvSpPr>
          <p:nvPr>
            <p:ph sz="quarter" idx="15"/>
          </p:nvPr>
        </p:nvSpPr>
        <p:spPr>
          <a:xfrm>
            <a:off x="7924800" y="5591551"/>
            <a:ext cx="3581400" cy="966460"/>
          </a:xfrm>
        </p:spPr>
        <p:txBody>
          <a:bodyPr/>
          <a:lstStyle/>
          <a:p>
            <a:r>
              <a:rPr lang="en-US"/>
              <a:t>REGIONAL GERIATRIC PROGRAM</a:t>
            </a:r>
          </a:p>
          <a:p>
            <a:r>
              <a:rPr lang="en-US"/>
              <a:t>OF EASTERN ONTARIO</a:t>
            </a:r>
          </a:p>
        </p:txBody>
      </p:sp>
      <p:sp>
        <p:nvSpPr>
          <p:cNvPr id="15" name="Title 1">
            <a:extLst>
              <a:ext uri="{FF2B5EF4-FFF2-40B4-BE49-F238E27FC236}">
                <a16:creationId xmlns:a16="http://schemas.microsoft.com/office/drawing/2014/main" id="{0479DE37-4EFD-DD4D-0C91-4C3BC55C5410}"/>
              </a:ext>
            </a:extLst>
          </p:cNvPr>
          <p:cNvSpPr txBox="1">
            <a:spLocks/>
          </p:cNvSpPr>
          <p:nvPr/>
        </p:nvSpPr>
        <p:spPr>
          <a:xfrm>
            <a:off x="948267" y="20850"/>
            <a:ext cx="10814493" cy="1104900"/>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7200">
                <a:latin typeface="Helios Extended" panose="020B0604020202020204" charset="0"/>
                <a:cs typeface="Helios Extended" panose="020B0604020202020204" charset="0"/>
              </a:rPr>
              <a:t>INTRODUCING</a:t>
            </a:r>
          </a:p>
        </p:txBody>
      </p:sp>
      <p:cxnSp>
        <p:nvCxnSpPr>
          <p:cNvPr id="16" name="Straight Connector 15">
            <a:extLst>
              <a:ext uri="{FF2B5EF4-FFF2-40B4-BE49-F238E27FC236}">
                <a16:creationId xmlns:a16="http://schemas.microsoft.com/office/drawing/2014/main" id="{16A5B89E-FFA5-1190-9445-0356573AC56C}"/>
              </a:ext>
            </a:extLst>
          </p:cNvPr>
          <p:cNvCxnSpPr>
            <a:cxnSpLocks/>
          </p:cNvCxnSpPr>
          <p:nvPr/>
        </p:nvCxnSpPr>
        <p:spPr>
          <a:xfrm>
            <a:off x="2280357" y="1224451"/>
            <a:ext cx="9149644"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197F8E8C-1451-DE69-D2CC-8071FB30A97A}"/>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2" name="Straight Connector 1">
            <a:extLst>
              <a:ext uri="{FF2B5EF4-FFF2-40B4-BE49-F238E27FC236}">
                <a16:creationId xmlns:a16="http://schemas.microsoft.com/office/drawing/2014/main" id="{3345C2BA-9A76-1916-2A4C-A1F4837FADFE}"/>
              </a:ext>
            </a:extLst>
          </p:cNvPr>
          <p:cNvCxnSpPr>
            <a:cxnSpLocks/>
          </p:cNvCxnSpPr>
          <p:nvPr/>
        </p:nvCxnSpPr>
        <p:spPr>
          <a:xfrm>
            <a:off x="616313" y="3057370"/>
            <a:ext cx="6871882" cy="0"/>
          </a:xfrm>
          <a:prstGeom prst="line">
            <a:avLst/>
          </a:prstGeom>
        </p:spPr>
        <p:style>
          <a:lnRef idx="1">
            <a:schemeClr val="dk1"/>
          </a:lnRef>
          <a:fillRef idx="0">
            <a:schemeClr val="dk1"/>
          </a:fillRef>
          <a:effectRef idx="0">
            <a:schemeClr val="dk1"/>
          </a:effectRef>
          <a:fontRef idx="minor">
            <a:schemeClr val="tx1"/>
          </a:fontRef>
        </p:style>
      </p:cxnSp>
      <p:pic>
        <p:nvPicPr>
          <p:cNvPr id="13" name="Picture Placeholder 12" descr="A person wearing glasses and a black shirt&#10;&#10;Description automatically generated">
            <a:extLst>
              <a:ext uri="{FF2B5EF4-FFF2-40B4-BE49-F238E27FC236}">
                <a16:creationId xmlns:a16="http://schemas.microsoft.com/office/drawing/2014/main" id="{A3FD6306-97F1-1A2E-02AD-A3B2A0F2564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929" r="8929"/>
          <a:stretch>
            <a:fillRect/>
          </a:stretch>
        </p:blipFill>
        <p:spPr>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87297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2332489" y="365125"/>
            <a:ext cx="9237211" cy="888051"/>
          </a:xfrm>
        </p:spPr>
        <p:txBody>
          <a:bodyPr lIns="91440" tIns="45720" rIns="91440" bIns="45720" anchor="t"/>
          <a:lstStyle/>
          <a:p>
            <a:r>
              <a:rPr lang="en-US" sz="4800" b="1">
                <a:latin typeface="League Spartan"/>
              </a:rPr>
              <a:t>SERVICES AND RESOURCES</a:t>
            </a:r>
            <a:endParaRPr lang="en-US"/>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711200" y="1307805"/>
            <a:ext cx="10642600"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Content Placeholder 4" descr="Graphical user interface, website&#10;&#10;Description automatically generated">
            <a:extLst>
              <a:ext uri="{FF2B5EF4-FFF2-40B4-BE49-F238E27FC236}">
                <a16:creationId xmlns:a16="http://schemas.microsoft.com/office/drawing/2014/main" id="{0D1F19E2-2A5F-6B9C-A199-C88DBF69CB9F}"/>
              </a:ext>
            </a:extLst>
          </p:cNvPr>
          <p:cNvPicPr>
            <a:picLocks noChangeAspect="1"/>
          </p:cNvPicPr>
          <p:nvPr/>
        </p:nvPicPr>
        <p:blipFill>
          <a:blip r:embed="rId3"/>
          <a:stretch>
            <a:fillRect/>
          </a:stretch>
        </p:blipFill>
        <p:spPr>
          <a:xfrm>
            <a:off x="139531" y="1501142"/>
            <a:ext cx="6206797" cy="3605854"/>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363E2791-599E-95A0-E373-28CD09947856}"/>
              </a:ext>
            </a:extLst>
          </p:cNvPr>
          <p:cNvSpPr txBox="1"/>
          <p:nvPr/>
        </p:nvSpPr>
        <p:spPr>
          <a:xfrm>
            <a:off x="6346328" y="6492875"/>
            <a:ext cx="5845672" cy="338554"/>
          </a:xfrm>
          <a:prstGeom prst="rect">
            <a:avLst/>
          </a:prstGeom>
          <a:noFill/>
        </p:spPr>
        <p:txBody>
          <a:bodyPr wrap="square" lIns="91440" tIns="45720" rIns="91440" bIns="45720" anchor="t">
            <a:spAutoFit/>
          </a:bodyPr>
          <a:lstStyle/>
          <a:p>
            <a:r>
              <a:rPr lang="en-US" sz="1600">
                <a:latin typeface="Helios Extended" panose="020B0604020202020204"/>
              </a:rPr>
              <a:t>www.champlainhealthline.ca; https://www.caredove.com/accesscss</a:t>
            </a:r>
          </a:p>
        </p:txBody>
      </p:sp>
      <p:pic>
        <p:nvPicPr>
          <p:cNvPr id="5" name="Picture 4">
            <a:extLst>
              <a:ext uri="{FF2B5EF4-FFF2-40B4-BE49-F238E27FC236}">
                <a16:creationId xmlns:a16="http://schemas.microsoft.com/office/drawing/2014/main" id="{9FF0397C-B5D3-8C30-DAC8-06797B5106F7}"/>
              </a:ext>
            </a:extLst>
          </p:cNvPr>
          <p:cNvPicPr>
            <a:picLocks noChangeAspect="1"/>
          </p:cNvPicPr>
          <p:nvPr/>
        </p:nvPicPr>
        <p:blipFill>
          <a:blip r:embed="rId4"/>
          <a:stretch>
            <a:fillRect/>
          </a:stretch>
        </p:blipFill>
        <p:spPr>
          <a:xfrm>
            <a:off x="5913120" y="3059668"/>
            <a:ext cx="6089116" cy="3429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80832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text, application&#10;&#10;Description automatically generated">
            <a:extLst>
              <a:ext uri="{FF2B5EF4-FFF2-40B4-BE49-F238E27FC236}">
                <a16:creationId xmlns:a16="http://schemas.microsoft.com/office/drawing/2014/main" id="{49DD007E-468D-60E6-277B-53D0D89EB084}"/>
              </a:ext>
            </a:extLst>
          </p:cNvPr>
          <p:cNvPicPr>
            <a:picLocks noChangeAspect="1"/>
          </p:cNvPicPr>
          <p:nvPr/>
        </p:nvPicPr>
        <p:blipFill rotWithShape="1">
          <a:blip r:embed="rId3"/>
          <a:srcRect l="3895" t="17407" r="1967" b="5386"/>
          <a:stretch/>
        </p:blipFill>
        <p:spPr>
          <a:xfrm>
            <a:off x="3162300" y="1265145"/>
            <a:ext cx="5867400" cy="5043770"/>
          </a:xfrm>
          <a:prstGeom prst="rect">
            <a:avLst/>
          </a:prstGeom>
          <a:ln w="38100">
            <a:solidFill>
              <a:schemeClr val="tx1"/>
            </a:solid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292B7C1A-4A8F-9EFE-9E0D-A04030AF9CDE}"/>
              </a:ext>
            </a:extLst>
          </p:cNvPr>
          <p:cNvSpPr txBox="1">
            <a:spLocks/>
          </p:cNvSpPr>
          <p:nvPr/>
        </p:nvSpPr>
        <p:spPr>
          <a:xfrm>
            <a:off x="2097871" y="218235"/>
            <a:ext cx="9842875"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000" b="1">
                <a:latin typeface="Helios Extended" panose="020B0604020202020204" charset="0"/>
                <a:cs typeface="Helios Extended" panose="020B0604020202020204" charset="0"/>
              </a:rPr>
              <a:t>SPECIALIZED GERIATRIC SERVCES</a:t>
            </a:r>
          </a:p>
        </p:txBody>
      </p:sp>
      <p:cxnSp>
        <p:nvCxnSpPr>
          <p:cNvPr id="8" name="Straight Connector 7">
            <a:extLst>
              <a:ext uri="{FF2B5EF4-FFF2-40B4-BE49-F238E27FC236}">
                <a16:creationId xmlns:a16="http://schemas.microsoft.com/office/drawing/2014/main" id="{70B4BCE5-0EAD-CF63-383C-74A46C00B5DF}"/>
              </a:ext>
            </a:extLst>
          </p:cNvPr>
          <p:cNvCxnSpPr>
            <a:cxnSpLocks/>
          </p:cNvCxnSpPr>
          <p:nvPr/>
        </p:nvCxnSpPr>
        <p:spPr>
          <a:xfrm>
            <a:off x="1703754" y="949460"/>
            <a:ext cx="998573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88519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Content Placeholder 4">
            <a:extLst>
              <a:ext uri="{FF2B5EF4-FFF2-40B4-BE49-F238E27FC236}">
                <a16:creationId xmlns:a16="http://schemas.microsoft.com/office/drawing/2014/main" id="{7B636CC8-C2F8-E3F6-E479-E1A74A8C3171}"/>
              </a:ext>
            </a:extLst>
          </p:cNvPr>
          <p:cNvPicPr>
            <a:picLocks noChangeAspect="1"/>
          </p:cNvPicPr>
          <p:nvPr/>
        </p:nvPicPr>
        <p:blipFill>
          <a:blip r:embed="rId3"/>
          <a:stretch>
            <a:fillRect/>
          </a:stretch>
        </p:blipFill>
        <p:spPr>
          <a:xfrm>
            <a:off x="1890186" y="1558925"/>
            <a:ext cx="8411628" cy="4831003"/>
          </a:xfrm>
          <a:prstGeom prst="rect">
            <a:avLst/>
          </a:prstGeom>
          <a:ln w="38100">
            <a:solidFill>
              <a:schemeClr val="tx1"/>
            </a:solidFill>
          </a:ln>
        </p:spPr>
      </p:pic>
      <p:sp>
        <p:nvSpPr>
          <p:cNvPr id="4" name="TextBox 3">
            <a:extLst>
              <a:ext uri="{FF2B5EF4-FFF2-40B4-BE49-F238E27FC236}">
                <a16:creationId xmlns:a16="http://schemas.microsoft.com/office/drawing/2014/main" id="{EDD92958-32C6-BF59-4148-CE274DB9F39D}"/>
              </a:ext>
            </a:extLst>
          </p:cNvPr>
          <p:cNvSpPr txBox="1"/>
          <p:nvPr/>
        </p:nvSpPr>
        <p:spPr>
          <a:xfrm>
            <a:off x="9286996" y="6453104"/>
            <a:ext cx="3386665" cy="369332"/>
          </a:xfrm>
          <a:prstGeom prst="rect">
            <a:avLst/>
          </a:prstGeom>
          <a:noFill/>
        </p:spPr>
        <p:txBody>
          <a:bodyPr wrap="square" rtlCol="0">
            <a:spAutoFit/>
          </a:bodyPr>
          <a:lstStyle/>
          <a:p>
            <a:r>
              <a:rPr lang="en-US">
                <a:latin typeface="Helios Extended" panose="020B0604020202020204"/>
              </a:rPr>
              <a:t>(Kay, </a:t>
            </a:r>
            <a:r>
              <a:rPr lang="en-US" err="1">
                <a:latin typeface="Helios Extended" panose="020B0604020202020204"/>
              </a:rPr>
              <a:t>Corsi</a:t>
            </a:r>
            <a:r>
              <a:rPr lang="en-US">
                <a:latin typeface="Helios Extended" panose="020B0604020202020204"/>
              </a:rPr>
              <a:t> &amp; Morrison, 2021)</a:t>
            </a:r>
          </a:p>
        </p:txBody>
      </p:sp>
      <p:sp>
        <p:nvSpPr>
          <p:cNvPr id="6" name="Title 1">
            <a:extLst>
              <a:ext uri="{FF2B5EF4-FFF2-40B4-BE49-F238E27FC236}">
                <a16:creationId xmlns:a16="http://schemas.microsoft.com/office/drawing/2014/main" id="{88E9CC99-44A6-2ABF-1CB7-41193686B2AE}"/>
              </a:ext>
            </a:extLst>
          </p:cNvPr>
          <p:cNvSpPr txBox="1">
            <a:spLocks/>
          </p:cNvSpPr>
          <p:nvPr/>
        </p:nvSpPr>
        <p:spPr>
          <a:xfrm>
            <a:off x="2097871" y="218235"/>
            <a:ext cx="9842875"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000" b="1">
                <a:latin typeface="Helios Extended" panose="020B0604020202020204" charset="0"/>
                <a:cs typeface="Helios Extended" panose="020B0604020202020204" charset="0"/>
              </a:rPr>
              <a:t>SPECIALIZED GERIATRIC SERVCES</a:t>
            </a:r>
          </a:p>
        </p:txBody>
      </p:sp>
      <p:cxnSp>
        <p:nvCxnSpPr>
          <p:cNvPr id="7" name="Straight Connector 6">
            <a:extLst>
              <a:ext uri="{FF2B5EF4-FFF2-40B4-BE49-F238E27FC236}">
                <a16:creationId xmlns:a16="http://schemas.microsoft.com/office/drawing/2014/main" id="{3170D71B-22FB-78C6-FD17-872C443ECCB4}"/>
              </a:ext>
            </a:extLst>
          </p:cNvPr>
          <p:cNvCxnSpPr>
            <a:cxnSpLocks/>
          </p:cNvCxnSpPr>
          <p:nvPr/>
        </p:nvCxnSpPr>
        <p:spPr>
          <a:xfrm>
            <a:off x="1703754" y="949460"/>
            <a:ext cx="998573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56771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A764B29-D9F1-86F4-ECF1-DB920EA36E68}"/>
              </a:ext>
            </a:extLst>
          </p:cNvPr>
          <p:cNvSpPr txBox="1">
            <a:spLocks noChangeArrowheads="1"/>
          </p:cNvSpPr>
          <p:nvPr/>
        </p:nvSpPr>
        <p:spPr>
          <a:xfrm>
            <a:off x="3585148" y="5710471"/>
            <a:ext cx="5021702" cy="513603"/>
          </a:xfrm>
          <a:prstGeom prst="rect">
            <a:avLst/>
          </a:prstGeom>
        </p:spPr>
        <p:txBody>
          <a:bodyPr lIns="91440" tIns="45720" rIns="91440" bIns="45720" anchor="t"/>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r>
              <a:rPr lang="en-US" altLang="en-US" sz="2600" dirty="0">
                <a:latin typeface="Helios Extended" panose="020B0604020202020204"/>
              </a:rPr>
              <a:t>Frailty: Every Step you Take Matters</a:t>
            </a:r>
          </a:p>
        </p:txBody>
      </p:sp>
      <p:sp>
        <p:nvSpPr>
          <p:cNvPr id="6" name="TextBox 5">
            <a:extLst>
              <a:ext uri="{FF2B5EF4-FFF2-40B4-BE49-F238E27FC236}">
                <a16:creationId xmlns:a16="http://schemas.microsoft.com/office/drawing/2014/main" id="{1B439048-62DF-5B9D-E136-E717031E1368}"/>
              </a:ext>
            </a:extLst>
          </p:cNvPr>
          <p:cNvSpPr txBox="1"/>
          <p:nvPr/>
        </p:nvSpPr>
        <p:spPr>
          <a:xfrm>
            <a:off x="2602620" y="6459213"/>
            <a:ext cx="9589380" cy="318100"/>
          </a:xfrm>
          <a:prstGeom prst="rect">
            <a:avLst/>
          </a:prstGeom>
          <a:noFill/>
        </p:spPr>
        <p:txBody>
          <a:bodyPr wrap="square">
            <a:spAutoFit/>
          </a:bodyPr>
          <a:lstStyle/>
          <a:p>
            <a:pPr algn="r"/>
            <a:r>
              <a:rPr lang="en-US" sz="1467" dirty="0">
                <a:solidFill>
                  <a:srgbClr val="0089A2"/>
                </a:solidFill>
                <a:latin typeface="Helios Extended" panose="020B0604020202020204"/>
              </a:rPr>
              <a:t>Archibald, Mandy; retrieved from: https://www.youtube.com/watch?v=41cMkvsaOOM&amp;t=22s</a:t>
            </a:r>
          </a:p>
        </p:txBody>
      </p:sp>
      <p:sp>
        <p:nvSpPr>
          <p:cNvPr id="7" name="Title 1">
            <a:extLst>
              <a:ext uri="{FF2B5EF4-FFF2-40B4-BE49-F238E27FC236}">
                <a16:creationId xmlns:a16="http://schemas.microsoft.com/office/drawing/2014/main" id="{74660DFC-9C8A-7291-C26E-9734755E60B2}"/>
              </a:ext>
            </a:extLst>
          </p:cNvPr>
          <p:cNvSpPr txBox="1">
            <a:spLocks/>
          </p:cNvSpPr>
          <p:nvPr/>
        </p:nvSpPr>
        <p:spPr>
          <a:xfrm>
            <a:off x="2204962" y="147119"/>
            <a:ext cx="8110870"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800" b="1">
                <a:latin typeface="Helios Extended" panose="020B0604020202020204" charset="0"/>
                <a:cs typeface="Helios Extended" panose="020B0604020202020204" charset="0"/>
              </a:rPr>
              <a:t>WHAT IS FRAILTY?</a:t>
            </a:r>
          </a:p>
        </p:txBody>
      </p:sp>
      <p:cxnSp>
        <p:nvCxnSpPr>
          <p:cNvPr id="8" name="Straight Connector 7">
            <a:extLst>
              <a:ext uri="{FF2B5EF4-FFF2-40B4-BE49-F238E27FC236}">
                <a16:creationId xmlns:a16="http://schemas.microsoft.com/office/drawing/2014/main" id="{24DD5F49-612C-5A90-E2AF-51E783CB6458}"/>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pic>
        <p:nvPicPr>
          <p:cNvPr id="4" name="Picture 3">
            <a:hlinkClick r:id="rId3"/>
            <a:extLst>
              <a:ext uri="{FF2B5EF4-FFF2-40B4-BE49-F238E27FC236}">
                <a16:creationId xmlns:a16="http://schemas.microsoft.com/office/drawing/2014/main" id="{5FF7FC53-0503-F4D3-F45D-2E63A6F5D3B1}"/>
              </a:ext>
            </a:extLst>
          </p:cNvPr>
          <p:cNvPicPr>
            <a:picLocks noChangeAspect="1"/>
          </p:cNvPicPr>
          <p:nvPr/>
        </p:nvPicPr>
        <p:blipFill>
          <a:blip r:embed="rId4"/>
          <a:stretch>
            <a:fillRect/>
          </a:stretch>
        </p:blipFill>
        <p:spPr>
          <a:xfrm>
            <a:off x="2368334" y="1175370"/>
            <a:ext cx="7455329" cy="43821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0850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A764B29-D9F1-86F4-ECF1-DB920EA36E68}"/>
              </a:ext>
            </a:extLst>
          </p:cNvPr>
          <p:cNvSpPr txBox="1">
            <a:spLocks noChangeArrowheads="1"/>
          </p:cNvSpPr>
          <p:nvPr/>
        </p:nvSpPr>
        <p:spPr>
          <a:xfrm>
            <a:off x="483239" y="1641533"/>
            <a:ext cx="5940612" cy="4561239"/>
          </a:xfrm>
          <a:prstGeom prst="rect">
            <a:avLst/>
          </a:prstGeom>
        </p:spPr>
        <p:txBody>
          <a:bodyPr lIns="91440" tIns="45720" rIns="91440" bIns="45720" anchor="t"/>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r>
              <a:rPr lang="en-US" altLang="en-US" sz="2600" b="1">
                <a:solidFill>
                  <a:schemeClr val="tx1">
                    <a:lumMod val="50000"/>
                  </a:schemeClr>
                </a:solidFill>
                <a:latin typeface="Helios Extended" panose="020B0604020202020204"/>
              </a:rPr>
              <a:t>Common descriptions:</a:t>
            </a:r>
          </a:p>
          <a:p>
            <a:pPr marL="228600" indent="-228600">
              <a:buFontTx/>
              <a:buChar char="-"/>
            </a:pPr>
            <a:r>
              <a:rPr lang="en-US" altLang="en-US" sz="2600">
                <a:latin typeface="Helios Extended" panose="020B0604020202020204"/>
              </a:rPr>
              <a:t>Vulnerability to physical, emotional and social factors</a:t>
            </a:r>
          </a:p>
          <a:p>
            <a:pPr marL="228600" indent="-228600">
              <a:buFontTx/>
              <a:buChar char="-"/>
            </a:pPr>
            <a:r>
              <a:rPr lang="en-US" altLang="en-US" sz="2600">
                <a:latin typeface="Helios Extended" panose="020B0604020202020204"/>
              </a:rPr>
              <a:t>General lack of strength</a:t>
            </a:r>
          </a:p>
          <a:p>
            <a:pPr marL="228600" indent="-228600">
              <a:buFontTx/>
              <a:buChar char="-"/>
            </a:pPr>
            <a:r>
              <a:rPr lang="en-US" altLang="en-US" sz="2600">
                <a:latin typeface="Helios Extended" panose="020B0604020202020204"/>
              </a:rPr>
              <a:t>More vulnerable to disease and/or disability</a:t>
            </a:r>
          </a:p>
          <a:p>
            <a:pPr marL="228600" indent="-228600">
              <a:buFontTx/>
              <a:buChar char="-"/>
            </a:pPr>
            <a:r>
              <a:rPr lang="en-US" altLang="en-US" sz="2600">
                <a:latin typeface="Helios Extended" panose="020B0604020202020204"/>
              </a:rPr>
              <a:t>⬇ health more quickly / ⬆ difficulty with recovery</a:t>
            </a:r>
          </a:p>
        </p:txBody>
      </p:sp>
      <p:pic>
        <p:nvPicPr>
          <p:cNvPr id="5" name="Content Placeholder 2">
            <a:extLst>
              <a:ext uri="{FF2B5EF4-FFF2-40B4-BE49-F238E27FC236}">
                <a16:creationId xmlns:a16="http://schemas.microsoft.com/office/drawing/2014/main" id="{0FF49685-722E-58C3-9288-4CE14891AC9D}"/>
              </a:ext>
            </a:extLst>
          </p:cNvPr>
          <p:cNvPicPr>
            <a:picLocks noChangeAspect="1"/>
          </p:cNvPicPr>
          <p:nvPr/>
        </p:nvPicPr>
        <p:blipFill>
          <a:blip r:embed="rId3"/>
          <a:stretch>
            <a:fillRect/>
          </a:stretch>
        </p:blipFill>
        <p:spPr>
          <a:xfrm>
            <a:off x="6756535" y="1510615"/>
            <a:ext cx="4664075" cy="454448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1B439048-62DF-5B9D-E136-E717031E1368}"/>
              </a:ext>
            </a:extLst>
          </p:cNvPr>
          <p:cNvSpPr txBox="1"/>
          <p:nvPr/>
        </p:nvSpPr>
        <p:spPr>
          <a:xfrm>
            <a:off x="2602620" y="6459213"/>
            <a:ext cx="9589380" cy="318100"/>
          </a:xfrm>
          <a:prstGeom prst="rect">
            <a:avLst/>
          </a:prstGeom>
          <a:noFill/>
        </p:spPr>
        <p:txBody>
          <a:bodyPr wrap="square">
            <a:spAutoFit/>
          </a:bodyPr>
          <a:lstStyle/>
          <a:p>
            <a:pPr algn="r"/>
            <a:r>
              <a:rPr lang="en-US" sz="1467">
                <a:solidFill>
                  <a:srgbClr val="0089A2"/>
                </a:solidFill>
                <a:latin typeface="Helios Extended" panose="020B0604020202020204"/>
                <a:hlinkClick r:id="rId4">
                  <a:extLst>
                    <a:ext uri="{A12FA001-AC4F-418D-AE19-62706E023703}">
                      <ahyp:hlinkClr xmlns:ahyp="http://schemas.microsoft.com/office/drawing/2018/hyperlinkcolor" val="tx"/>
                    </a:ext>
                  </a:extLst>
                </a:hlinkClick>
              </a:rPr>
              <a:t>Holistic Approach to Frailty for Ontario Health Teams - Provincial Geriatrics Leadership Ontario (rgps.on.ca)</a:t>
            </a:r>
            <a:endParaRPr lang="en-US" sz="1467">
              <a:solidFill>
                <a:srgbClr val="0089A2"/>
              </a:solidFill>
              <a:latin typeface="Helios Extended" panose="020B0604020202020204"/>
            </a:endParaRPr>
          </a:p>
        </p:txBody>
      </p:sp>
      <p:sp>
        <p:nvSpPr>
          <p:cNvPr id="7" name="Title 1">
            <a:extLst>
              <a:ext uri="{FF2B5EF4-FFF2-40B4-BE49-F238E27FC236}">
                <a16:creationId xmlns:a16="http://schemas.microsoft.com/office/drawing/2014/main" id="{74660DFC-9C8A-7291-C26E-9734755E60B2}"/>
              </a:ext>
            </a:extLst>
          </p:cNvPr>
          <p:cNvSpPr txBox="1">
            <a:spLocks/>
          </p:cNvSpPr>
          <p:nvPr/>
        </p:nvSpPr>
        <p:spPr>
          <a:xfrm>
            <a:off x="2204962" y="147119"/>
            <a:ext cx="8110870"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800" b="1">
                <a:latin typeface="Helios Extended" panose="020B0604020202020204" charset="0"/>
                <a:cs typeface="Helios Extended" panose="020B0604020202020204" charset="0"/>
              </a:rPr>
              <a:t>WHAT IS FRAILTY?</a:t>
            </a:r>
          </a:p>
        </p:txBody>
      </p:sp>
      <p:cxnSp>
        <p:nvCxnSpPr>
          <p:cNvPr id="8" name="Straight Connector 7">
            <a:extLst>
              <a:ext uri="{FF2B5EF4-FFF2-40B4-BE49-F238E27FC236}">
                <a16:creationId xmlns:a16="http://schemas.microsoft.com/office/drawing/2014/main" id="{24DD5F49-612C-5A90-E2AF-51E783CB6458}"/>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1858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1779979" y="931753"/>
            <a:ext cx="10642600"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7">
            <a:extLst>
              <a:ext uri="{FF2B5EF4-FFF2-40B4-BE49-F238E27FC236}">
                <a16:creationId xmlns:a16="http://schemas.microsoft.com/office/drawing/2014/main" id="{00BC52AC-6A6B-DB5B-4134-160FDF5A2222}"/>
              </a:ext>
            </a:extLst>
          </p:cNvPr>
          <p:cNvSpPr txBox="1">
            <a:spLocks noChangeArrowheads="1"/>
          </p:cNvSpPr>
          <p:nvPr/>
        </p:nvSpPr>
        <p:spPr bwMode="auto">
          <a:xfrm>
            <a:off x="5420445" y="6478855"/>
            <a:ext cx="66547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ClrTx/>
              <a:buFontTx/>
              <a:buNone/>
            </a:pPr>
            <a:r>
              <a:rPr lang="en-US" altLang="en-US" sz="1600">
                <a:latin typeface="Helios Extended" panose="020B0604020202020204"/>
              </a:rPr>
              <a:t>Infographic from: </a:t>
            </a:r>
            <a:r>
              <a:rPr lang="en-US" altLang="en-US" sz="1600">
                <a:latin typeface="Helios Extended" panose="020B0604020202020204"/>
                <a:hlinkClick r:id="rId3"/>
              </a:rPr>
              <a:t>https://www.cfn-nce.ca/frailty-matters/</a:t>
            </a:r>
            <a:r>
              <a:rPr lang="en-US" altLang="en-US" sz="1600">
                <a:latin typeface="Helios Extended" panose="020B0604020202020204"/>
              </a:rPr>
              <a:t> </a:t>
            </a:r>
          </a:p>
        </p:txBody>
      </p:sp>
      <p:pic>
        <p:nvPicPr>
          <p:cNvPr id="8" name="Picture 2" descr="A picture containing diagram&#10;&#10;Description automatically generated">
            <a:extLst>
              <a:ext uri="{FF2B5EF4-FFF2-40B4-BE49-F238E27FC236}">
                <a16:creationId xmlns:a16="http://schemas.microsoft.com/office/drawing/2014/main" id="{3F6AB830-3A6A-4F24-9354-363B5F70CA4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32000"/>
                    </a14:imgEffect>
                  </a14:imgLayer>
                </a14:imgProps>
              </a:ext>
              <a:ext uri="{28A0092B-C50C-407E-A947-70E740481C1C}">
                <a14:useLocalDpi xmlns:a14="http://schemas.microsoft.com/office/drawing/2010/main" val="0"/>
              </a:ext>
            </a:extLst>
          </a:blip>
          <a:srcRect/>
          <a:stretch>
            <a:fillRect/>
          </a:stretch>
        </p:blipFill>
        <p:spPr bwMode="auto">
          <a:xfrm>
            <a:off x="2261077" y="1421810"/>
            <a:ext cx="7669845" cy="49344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a:extLst>
              <a:ext uri="{FF2B5EF4-FFF2-40B4-BE49-F238E27FC236}">
                <a16:creationId xmlns:a16="http://schemas.microsoft.com/office/drawing/2014/main" id="{99319846-33FC-1B1F-10A0-6928ECED2E2C}"/>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r>
              <a:rPr lang="en-US"/>
              <a:t>		</a:t>
            </a:r>
          </a:p>
        </p:txBody>
      </p:sp>
      <p:sp>
        <p:nvSpPr>
          <p:cNvPr id="5" name="Title 1">
            <a:extLst>
              <a:ext uri="{FF2B5EF4-FFF2-40B4-BE49-F238E27FC236}">
                <a16:creationId xmlns:a16="http://schemas.microsoft.com/office/drawing/2014/main" id="{A12829C0-0063-AB5D-3C79-2E47DA9FE7F7}"/>
              </a:ext>
            </a:extLst>
          </p:cNvPr>
          <p:cNvSpPr txBox="1">
            <a:spLocks/>
          </p:cNvSpPr>
          <p:nvPr/>
        </p:nvSpPr>
        <p:spPr>
          <a:xfrm>
            <a:off x="2204961" y="147119"/>
            <a:ext cx="9299179"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800" b="1">
                <a:latin typeface="Helios Extended" panose="020B0604020202020204" charset="0"/>
                <a:cs typeface="Helios Extended" panose="020B0604020202020204" charset="0"/>
              </a:rPr>
              <a:t>WHAT ARE THE NUMBERS?</a:t>
            </a:r>
          </a:p>
        </p:txBody>
      </p:sp>
    </p:spTree>
    <p:extLst>
      <p:ext uri="{BB962C8B-B14F-4D97-AF65-F5344CB8AC3E}">
        <p14:creationId xmlns:p14="http://schemas.microsoft.com/office/powerpoint/2010/main" val="4137118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brochure with text&#10;&#10;Description automatically generated">
            <a:extLst>
              <a:ext uri="{FF2B5EF4-FFF2-40B4-BE49-F238E27FC236}">
                <a16:creationId xmlns:a16="http://schemas.microsoft.com/office/drawing/2014/main" id="{A8E4625F-331A-BB0D-B1ED-B5CD23A00E8F}"/>
              </a:ext>
            </a:extLst>
          </p:cNvPr>
          <p:cNvPicPr>
            <a:picLocks noChangeAspect="1"/>
          </p:cNvPicPr>
          <p:nvPr/>
        </p:nvPicPr>
        <p:blipFill>
          <a:blip r:embed="rId3"/>
          <a:stretch>
            <a:fillRect/>
          </a:stretch>
        </p:blipFill>
        <p:spPr>
          <a:xfrm>
            <a:off x="2836832" y="-116341"/>
            <a:ext cx="9224776" cy="7090682"/>
          </a:xfrm>
          <a:prstGeom prst="rect">
            <a:avLst/>
          </a:prstGeom>
        </p:spPr>
      </p:pic>
      <p:sp>
        <p:nvSpPr>
          <p:cNvPr id="7" name="Title 1">
            <a:extLst>
              <a:ext uri="{FF2B5EF4-FFF2-40B4-BE49-F238E27FC236}">
                <a16:creationId xmlns:a16="http://schemas.microsoft.com/office/drawing/2014/main" id="{B2D2F785-CF1C-4C42-E5AD-03FEB1B2E56F}"/>
              </a:ext>
            </a:extLst>
          </p:cNvPr>
          <p:cNvSpPr>
            <a:spLocks noGrp="1" noChangeArrowheads="1"/>
          </p:cNvSpPr>
          <p:nvPr>
            <p:ph type="title"/>
          </p:nvPr>
        </p:nvSpPr>
        <p:spPr>
          <a:xfrm>
            <a:off x="76639" y="6197121"/>
            <a:ext cx="2683554" cy="262946"/>
          </a:xfrm>
        </p:spPr>
        <p:txBody>
          <a:bodyPr/>
          <a:lstStyle/>
          <a:p>
            <a:r>
              <a:rPr lang="en-US" altLang="en-US" sz="1600">
                <a:latin typeface="Helios Extended" panose="020B0604020202020204"/>
              </a:rPr>
              <a:t>Rockwood et al. 2005-2020</a:t>
            </a:r>
          </a:p>
        </p:txBody>
      </p:sp>
      <p:pic>
        <p:nvPicPr>
          <p:cNvPr id="8" name="Content Placeholder 3">
            <a:extLst>
              <a:ext uri="{FF2B5EF4-FFF2-40B4-BE49-F238E27FC236}">
                <a16:creationId xmlns:a16="http://schemas.microsoft.com/office/drawing/2014/main" id="{FAFCC99C-4B09-5CA2-02D1-D1963CFDB48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0" y="0"/>
            <a:ext cx="0" cy="0"/>
          </a:xfrm>
        </p:spPr>
      </p:pic>
      <p:pic>
        <p:nvPicPr>
          <p:cNvPr id="9" name="Content Placeholder 3">
            <a:extLst>
              <a:ext uri="{FF2B5EF4-FFF2-40B4-BE49-F238E27FC236}">
                <a16:creationId xmlns:a16="http://schemas.microsoft.com/office/drawing/2014/main" id="{5E1A8392-0DE7-518B-E54A-56724001FC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77664" y="745067"/>
            <a:ext cx="10991849" cy="5791200"/>
          </a:xfrm>
        </p:spPr>
      </p:pic>
      <p:pic>
        <p:nvPicPr>
          <p:cNvPr id="10" name="Content Placeholder 3">
            <a:extLst>
              <a:ext uri="{FF2B5EF4-FFF2-40B4-BE49-F238E27FC236}">
                <a16:creationId xmlns:a16="http://schemas.microsoft.com/office/drawing/2014/main" id="{AA898720-EDDA-2A6D-880B-E1AC0BD7FC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22489" y="1066800"/>
            <a:ext cx="10991849" cy="5791200"/>
          </a:xfrm>
        </p:spPr>
      </p:pic>
      <p:sp>
        <p:nvSpPr>
          <p:cNvPr id="11" name="Rectangle 3">
            <a:extLst>
              <a:ext uri="{FF2B5EF4-FFF2-40B4-BE49-F238E27FC236}">
                <a16:creationId xmlns:a16="http://schemas.microsoft.com/office/drawing/2014/main" id="{A2C03F95-20C4-CBE7-E395-0F96D61A52EC}"/>
              </a:ext>
            </a:extLst>
          </p:cNvPr>
          <p:cNvSpPr>
            <a:spLocks noChangeArrowheads="1"/>
          </p:cNvSpPr>
          <p:nvPr/>
        </p:nvSpPr>
        <p:spPr bwMode="auto">
          <a:xfrm>
            <a:off x="3005019" y="3191345"/>
            <a:ext cx="4444202" cy="3268722"/>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n-US" altLang="en-US" sz="2400"/>
          </a:p>
        </p:txBody>
      </p:sp>
      <p:sp>
        <p:nvSpPr>
          <p:cNvPr id="12" name="Folded Corner 3">
            <a:extLst>
              <a:ext uri="{FF2B5EF4-FFF2-40B4-BE49-F238E27FC236}">
                <a16:creationId xmlns:a16="http://schemas.microsoft.com/office/drawing/2014/main" id="{B1FAE115-6AA0-43A8-0147-76FB225271B2}"/>
              </a:ext>
            </a:extLst>
          </p:cNvPr>
          <p:cNvSpPr/>
          <p:nvPr/>
        </p:nvSpPr>
        <p:spPr>
          <a:xfrm>
            <a:off x="4385659" y="4027941"/>
            <a:ext cx="2795909" cy="484701"/>
          </a:xfrm>
          <a:prstGeom prst="foldedCorner">
            <a:avLst/>
          </a:prstGeom>
          <a:gradFill>
            <a:gsLst>
              <a:gs pos="0">
                <a:srgbClr val="CEE4E6"/>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TextBox 12">
            <a:extLst>
              <a:ext uri="{FF2B5EF4-FFF2-40B4-BE49-F238E27FC236}">
                <a16:creationId xmlns:a16="http://schemas.microsoft.com/office/drawing/2014/main" id="{4B80C7AC-DF8C-5733-6B1C-2B2C873D84EC}"/>
              </a:ext>
            </a:extLst>
          </p:cNvPr>
          <p:cNvSpPr txBox="1"/>
          <p:nvPr/>
        </p:nvSpPr>
        <p:spPr>
          <a:xfrm>
            <a:off x="4525057" y="4101014"/>
            <a:ext cx="2924163" cy="338554"/>
          </a:xfrm>
          <a:prstGeom prst="rect">
            <a:avLst/>
          </a:prstGeom>
          <a:noFill/>
        </p:spPr>
        <p:txBody>
          <a:bodyPr wrap="square" rtlCol="0">
            <a:spAutoFit/>
          </a:bodyPr>
          <a:lstStyle/>
          <a:p>
            <a:r>
              <a:rPr lang="en-US" sz="1600" b="1">
                <a:solidFill>
                  <a:srgbClr val="C00000"/>
                </a:solidFill>
                <a:latin typeface="Helios Extended" panose="020B0604020202020204"/>
              </a:rPr>
              <a:t>    difficulty with activities</a:t>
            </a:r>
          </a:p>
        </p:txBody>
      </p:sp>
      <p:cxnSp>
        <p:nvCxnSpPr>
          <p:cNvPr id="14" name="Straight Arrow Connector 13">
            <a:extLst>
              <a:ext uri="{FF2B5EF4-FFF2-40B4-BE49-F238E27FC236}">
                <a16:creationId xmlns:a16="http://schemas.microsoft.com/office/drawing/2014/main" id="{610003A7-640F-7F98-791F-70B0EF96E3AD}"/>
              </a:ext>
            </a:extLst>
          </p:cNvPr>
          <p:cNvCxnSpPr>
            <a:cxnSpLocks/>
          </p:cNvCxnSpPr>
          <p:nvPr/>
        </p:nvCxnSpPr>
        <p:spPr>
          <a:xfrm flipV="1">
            <a:off x="4504889" y="4122517"/>
            <a:ext cx="0" cy="29554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5" name="Folded Corner 17">
            <a:extLst>
              <a:ext uri="{FF2B5EF4-FFF2-40B4-BE49-F238E27FC236}">
                <a16:creationId xmlns:a16="http://schemas.microsoft.com/office/drawing/2014/main" id="{E24438B0-1297-F15D-E784-D42396463157}"/>
              </a:ext>
            </a:extLst>
          </p:cNvPr>
          <p:cNvSpPr/>
          <p:nvPr/>
        </p:nvSpPr>
        <p:spPr>
          <a:xfrm>
            <a:off x="4385659" y="5783628"/>
            <a:ext cx="2795909" cy="484701"/>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extBox 15">
            <a:extLst>
              <a:ext uri="{FF2B5EF4-FFF2-40B4-BE49-F238E27FC236}">
                <a16:creationId xmlns:a16="http://schemas.microsoft.com/office/drawing/2014/main" id="{ACEA6794-4291-5429-2EA9-C0571BE3DF56}"/>
              </a:ext>
            </a:extLst>
          </p:cNvPr>
          <p:cNvSpPr txBox="1"/>
          <p:nvPr/>
        </p:nvSpPr>
        <p:spPr>
          <a:xfrm>
            <a:off x="4756331" y="5856701"/>
            <a:ext cx="2924163" cy="338554"/>
          </a:xfrm>
          <a:prstGeom prst="rect">
            <a:avLst/>
          </a:prstGeom>
          <a:noFill/>
        </p:spPr>
        <p:txBody>
          <a:bodyPr wrap="square" rtlCol="0">
            <a:spAutoFit/>
          </a:bodyPr>
          <a:lstStyle/>
          <a:p>
            <a:r>
              <a:rPr lang="en-US" sz="1600" b="1">
                <a:solidFill>
                  <a:schemeClr val="bg2"/>
                </a:solidFill>
                <a:latin typeface="Helios Extended" panose="020B0604020202020204"/>
              </a:rPr>
              <a:t>help with IADLS</a:t>
            </a:r>
          </a:p>
        </p:txBody>
      </p:sp>
      <p:sp>
        <p:nvSpPr>
          <p:cNvPr id="17" name="Folded Corner 19">
            <a:extLst>
              <a:ext uri="{FF2B5EF4-FFF2-40B4-BE49-F238E27FC236}">
                <a16:creationId xmlns:a16="http://schemas.microsoft.com/office/drawing/2014/main" id="{F9ADF204-4F75-C46C-BE8B-00A997BE9688}"/>
              </a:ext>
            </a:extLst>
          </p:cNvPr>
          <p:cNvSpPr/>
          <p:nvPr/>
        </p:nvSpPr>
        <p:spPr>
          <a:xfrm>
            <a:off x="8796016" y="708108"/>
            <a:ext cx="2795909" cy="484701"/>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a:extLst>
              <a:ext uri="{FF2B5EF4-FFF2-40B4-BE49-F238E27FC236}">
                <a16:creationId xmlns:a16="http://schemas.microsoft.com/office/drawing/2014/main" id="{6C440A37-A282-D4A8-D60D-60F829035A5F}"/>
              </a:ext>
            </a:extLst>
          </p:cNvPr>
          <p:cNvSpPr txBox="1"/>
          <p:nvPr/>
        </p:nvSpPr>
        <p:spPr>
          <a:xfrm>
            <a:off x="8954613" y="781181"/>
            <a:ext cx="2862066" cy="338554"/>
          </a:xfrm>
          <a:prstGeom prst="rect">
            <a:avLst/>
          </a:prstGeom>
          <a:noFill/>
        </p:spPr>
        <p:txBody>
          <a:bodyPr wrap="square" rtlCol="0" anchor="ctr">
            <a:spAutoFit/>
          </a:bodyPr>
          <a:lstStyle/>
          <a:p>
            <a:r>
              <a:rPr lang="en-US" sz="1600" b="1">
                <a:solidFill>
                  <a:schemeClr val="bg2"/>
                </a:solidFill>
                <a:latin typeface="Helios Extended" panose="020B0604020202020204"/>
              </a:rPr>
              <a:t>help with ADLS &amp; IADLS</a:t>
            </a:r>
          </a:p>
        </p:txBody>
      </p:sp>
      <p:sp>
        <p:nvSpPr>
          <p:cNvPr id="20" name="Title 1">
            <a:extLst>
              <a:ext uri="{FF2B5EF4-FFF2-40B4-BE49-F238E27FC236}">
                <a16:creationId xmlns:a16="http://schemas.microsoft.com/office/drawing/2014/main" id="{7245B316-53E6-543C-BE52-CF4D7290F10F}"/>
              </a:ext>
            </a:extLst>
          </p:cNvPr>
          <p:cNvSpPr txBox="1">
            <a:spLocks/>
          </p:cNvSpPr>
          <p:nvPr/>
        </p:nvSpPr>
        <p:spPr>
          <a:xfrm>
            <a:off x="199081" y="2779229"/>
            <a:ext cx="2561112" cy="1101905"/>
          </a:xfrm>
          <a:prstGeom prst="rect">
            <a:avLst/>
          </a:prstGeom>
        </p:spPr>
        <p:txBody>
          <a:bodyPr vert="horz" anchor="ct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pPr algn="ctr"/>
            <a:r>
              <a:rPr lang="en-US" sz="3600" b="1">
                <a:latin typeface="Helios Extended" panose="020B0604020202020204" charset="0"/>
                <a:cs typeface="Helios Extended" panose="020B0604020202020204" charset="0"/>
              </a:rPr>
              <a:t>IDENTIFY</a:t>
            </a:r>
          </a:p>
        </p:txBody>
      </p:sp>
      <p:cxnSp>
        <p:nvCxnSpPr>
          <p:cNvPr id="3" name="Straight Connector 2">
            <a:extLst>
              <a:ext uri="{FF2B5EF4-FFF2-40B4-BE49-F238E27FC236}">
                <a16:creationId xmlns:a16="http://schemas.microsoft.com/office/drawing/2014/main" id="{487F0A59-12ED-6EB5-6DEA-4BD313413E88}"/>
              </a:ext>
            </a:extLst>
          </p:cNvPr>
          <p:cNvCxnSpPr>
            <a:cxnSpLocks/>
          </p:cNvCxnSpPr>
          <p:nvPr/>
        </p:nvCxnSpPr>
        <p:spPr>
          <a:xfrm>
            <a:off x="199081" y="3751655"/>
            <a:ext cx="2561112" cy="0"/>
          </a:xfrm>
          <a:prstGeom prst="line">
            <a:avLst/>
          </a:prstGeom>
        </p:spPr>
        <p:style>
          <a:lnRef idx="1">
            <a:schemeClr val="dk1"/>
          </a:lnRef>
          <a:fillRef idx="0">
            <a:schemeClr val="dk1"/>
          </a:fillRef>
          <a:effectRef idx="0">
            <a:schemeClr val="dk1"/>
          </a:effectRef>
          <a:fontRef idx="minor">
            <a:schemeClr val="tx1"/>
          </a:fontRef>
        </p:style>
      </p:cxnSp>
      <p:sp>
        <p:nvSpPr>
          <p:cNvPr id="2" name="Rectangle 1">
            <a:extLst>
              <a:ext uri="{FF2B5EF4-FFF2-40B4-BE49-F238E27FC236}">
                <a16:creationId xmlns:a16="http://schemas.microsoft.com/office/drawing/2014/main" id="{6EBDC0AB-529D-BED4-2FAC-3A3B64FFAFDF}"/>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3">
            <a:extLst>
              <a:ext uri="{FF2B5EF4-FFF2-40B4-BE49-F238E27FC236}">
                <a16:creationId xmlns:a16="http://schemas.microsoft.com/office/drawing/2014/main" id="{65C8BFFA-DCDE-453E-AEF4-977F12EB7C20}"/>
              </a:ext>
            </a:extLst>
          </p:cNvPr>
          <p:cNvSpPr>
            <a:spLocks noChangeArrowheads="1"/>
          </p:cNvSpPr>
          <p:nvPr/>
        </p:nvSpPr>
        <p:spPr bwMode="auto">
          <a:xfrm>
            <a:off x="7535843" y="61459"/>
            <a:ext cx="4444202" cy="1225803"/>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n-US" altLang="en-US" sz="2400"/>
          </a:p>
        </p:txBody>
      </p:sp>
    </p:spTree>
    <p:extLst>
      <p:ext uri="{BB962C8B-B14F-4D97-AF65-F5344CB8AC3E}">
        <p14:creationId xmlns:p14="http://schemas.microsoft.com/office/powerpoint/2010/main" val="38580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5" grpId="0" animBg="1"/>
      <p:bldP spid="16" grpId="0"/>
      <p:bldP spid="17" grpId="0" animBg="1"/>
      <p:bldP spid="18"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5C3F9-AEED-1CEF-9ABA-080FDD274194}"/>
              </a:ext>
            </a:extLst>
          </p:cNvPr>
          <p:cNvSpPr>
            <a:spLocks noGrp="1"/>
          </p:cNvSpPr>
          <p:nvPr>
            <p:ph type="title"/>
          </p:nvPr>
        </p:nvSpPr>
        <p:spPr>
          <a:xfrm>
            <a:off x="571500" y="1215252"/>
            <a:ext cx="3961999" cy="1326091"/>
          </a:xfrm>
        </p:spPr>
        <p:txBody>
          <a:bodyPr/>
          <a:lstStyle/>
          <a:p>
            <a:pPr algn="ctr"/>
            <a:r>
              <a:rPr lang="en-US" sz="8800" b="1">
                <a:latin typeface="Helios Extended" panose="020B0604020202020204"/>
              </a:rPr>
              <a:t>Q&amp;A</a:t>
            </a:r>
            <a:endParaRPr lang="en-US" sz="8000" b="1">
              <a:latin typeface="Helios Extended" panose="020B0604020202020204"/>
            </a:endParaRPr>
          </a:p>
        </p:txBody>
      </p:sp>
      <p:sp>
        <p:nvSpPr>
          <p:cNvPr id="3" name="Content Placeholder 2">
            <a:extLst>
              <a:ext uri="{FF2B5EF4-FFF2-40B4-BE49-F238E27FC236}">
                <a16:creationId xmlns:a16="http://schemas.microsoft.com/office/drawing/2014/main" id="{3E1307C3-AD8D-8023-0BD1-533B3FE1840C}"/>
              </a:ext>
            </a:extLst>
          </p:cNvPr>
          <p:cNvSpPr>
            <a:spLocks noGrp="1"/>
          </p:cNvSpPr>
          <p:nvPr>
            <p:ph sz="quarter" idx="10"/>
          </p:nvPr>
        </p:nvSpPr>
        <p:spPr>
          <a:xfrm>
            <a:off x="6248400" y="1054100"/>
            <a:ext cx="5588000" cy="5512859"/>
          </a:xfrm>
        </p:spPr>
        <p:txBody>
          <a:bodyPr lIns="91440" tIns="45720" rIns="91440" bIns="45720" anchor="t"/>
          <a:lstStyle/>
          <a:p>
            <a:pPr marL="0" indent="0">
              <a:buNone/>
            </a:pPr>
            <a:r>
              <a:rPr lang="en-US" sz="3200">
                <a:latin typeface="Helios Extended" panose="020B0604020202020204"/>
              </a:rPr>
              <a:t>Which level on the clinical frailty scale are the clients/patients that you work with? </a:t>
            </a:r>
          </a:p>
          <a:p>
            <a:pPr marL="0" indent="0">
              <a:buNone/>
            </a:pPr>
            <a:endParaRPr lang="en-US" sz="3200">
              <a:latin typeface="Helios Extended" panose="020B0604020202020204"/>
            </a:endParaRPr>
          </a:p>
          <a:p>
            <a:pPr marL="0" indent="0">
              <a:buNone/>
            </a:pPr>
            <a:endParaRPr lang="en-US" sz="3200">
              <a:latin typeface="Helios Extended" panose="020B0604020202020204"/>
            </a:endParaRPr>
          </a:p>
          <a:p>
            <a:pPr marL="0" indent="0">
              <a:buNone/>
            </a:pPr>
            <a:r>
              <a:rPr lang="en-US" sz="3200" b="1">
                <a:latin typeface="Helios Extended" panose="020B0604020202020204"/>
              </a:rPr>
              <a:t>Put your answers in the chat.</a:t>
            </a:r>
          </a:p>
        </p:txBody>
      </p:sp>
      <p:cxnSp>
        <p:nvCxnSpPr>
          <p:cNvPr id="4" name="Straight Connector 3">
            <a:extLst>
              <a:ext uri="{FF2B5EF4-FFF2-40B4-BE49-F238E27FC236}">
                <a16:creationId xmlns:a16="http://schemas.microsoft.com/office/drawing/2014/main" id="{C54D6E43-AE46-055C-CAA5-64B9546C062A}"/>
              </a:ext>
            </a:extLst>
          </p:cNvPr>
          <p:cNvCxnSpPr>
            <a:cxnSpLocks/>
          </p:cNvCxnSpPr>
          <p:nvPr/>
        </p:nvCxnSpPr>
        <p:spPr>
          <a:xfrm flipV="1">
            <a:off x="5257800" y="3655143"/>
            <a:ext cx="6216651" cy="3810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2228958-3239-A473-86A6-0C7F915BAA18}"/>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699373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2254144" y="183696"/>
            <a:ext cx="8326770" cy="828675"/>
          </a:xfrm>
        </p:spPr>
        <p:txBody>
          <a:bodyPr lIns="91440" tIns="45720" rIns="91440" bIns="45720" anchor="t"/>
          <a:lstStyle/>
          <a:p>
            <a:r>
              <a:rPr lang="en-US" sz="4400" b="1">
                <a:latin typeface="Helios Extended"/>
                <a:cs typeface="Helios Extended" panose="020B0604020202020204" charset="0"/>
              </a:rPr>
              <a:t>WHY IDENTIFY FRAILTY?</a:t>
            </a:r>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1781629" y="899591"/>
            <a:ext cx="10642600"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a:extLst>
              <a:ext uri="{FF2B5EF4-FFF2-40B4-BE49-F238E27FC236}">
                <a16:creationId xmlns:a16="http://schemas.microsoft.com/office/drawing/2014/main" id="{F2441B12-34CC-F8B8-A158-6731C98D7B63}"/>
              </a:ext>
            </a:extLst>
          </p:cNvPr>
          <p:cNvGraphicFramePr/>
          <p:nvPr>
            <p:extLst>
              <p:ext uri="{D42A27DB-BD31-4B8C-83A1-F6EECF244321}">
                <p14:modId xmlns:p14="http://schemas.microsoft.com/office/powerpoint/2010/main" val="2884434032"/>
              </p:ext>
            </p:extLst>
          </p:nvPr>
        </p:nvGraphicFramePr>
        <p:xfrm>
          <a:off x="1005840" y="1268461"/>
          <a:ext cx="10180320" cy="5333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1338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CCBD562-EE46-9C95-4E7C-3DEF9BE2C920}"/>
              </a:ext>
            </a:extLst>
          </p:cNvPr>
          <p:cNvSpPr txBox="1">
            <a:spLocks/>
          </p:cNvSpPr>
          <p:nvPr/>
        </p:nvSpPr>
        <p:spPr>
          <a:xfrm>
            <a:off x="408024" y="2208491"/>
            <a:ext cx="4869225" cy="1101905"/>
          </a:xfrm>
          <a:prstGeom prst="rect">
            <a:avLst/>
          </a:prstGeom>
        </p:spPr>
        <p:txBody>
          <a:bodyPr vert="horz"/>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pPr algn="ctr"/>
            <a:r>
              <a:rPr lang="en-US" altLang="en-US" sz="4400"/>
              <a:t>BEST PRACTICE </a:t>
            </a:r>
            <a:br>
              <a:rPr lang="en-US" altLang="en-US" sz="4400"/>
            </a:br>
            <a:r>
              <a:rPr lang="en-US" altLang="en-US" sz="4400"/>
              <a:t>GUIDELINES</a:t>
            </a:r>
            <a:br>
              <a:rPr lang="en-US" altLang="en-US" sz="4400"/>
            </a:br>
            <a:endParaRPr lang="en-US" sz="4400">
              <a:latin typeface="Helios Extended" panose="020B0604020202020204" charset="0"/>
              <a:cs typeface="Helios Extended" panose="020B0604020202020204" charset="0"/>
            </a:endParaRPr>
          </a:p>
        </p:txBody>
      </p:sp>
      <p:pic>
        <p:nvPicPr>
          <p:cNvPr id="5" name="Content Placeholder 4" descr="Graphical user interface&#10;&#10;Description automatically generated with low confidence">
            <a:extLst>
              <a:ext uri="{FF2B5EF4-FFF2-40B4-BE49-F238E27FC236}">
                <a16:creationId xmlns:a16="http://schemas.microsoft.com/office/drawing/2014/main" id="{9FE0154E-E2CF-450C-3607-861AD6B9157B}"/>
              </a:ext>
            </a:extLst>
          </p:cNvPr>
          <p:cNvPicPr>
            <a:picLocks noChangeAspect="1"/>
          </p:cNvPicPr>
          <p:nvPr/>
        </p:nvPicPr>
        <p:blipFill>
          <a:blip r:embed="rId3"/>
          <a:stretch>
            <a:fillRect/>
          </a:stretch>
        </p:blipFill>
        <p:spPr>
          <a:xfrm>
            <a:off x="5729324" y="52442"/>
            <a:ext cx="6462676" cy="6753116"/>
          </a:xfrm>
          <a:prstGeom prst="rect">
            <a:avLst/>
          </a:prstGeom>
          <a:ln w="38100">
            <a:solidFill>
              <a:schemeClr val="tx1"/>
            </a:solidFill>
          </a:ln>
        </p:spPr>
      </p:pic>
      <p:cxnSp>
        <p:nvCxnSpPr>
          <p:cNvPr id="6" name="Straight Connector 5">
            <a:extLst>
              <a:ext uri="{FF2B5EF4-FFF2-40B4-BE49-F238E27FC236}">
                <a16:creationId xmlns:a16="http://schemas.microsoft.com/office/drawing/2014/main" id="{8BF71B67-AFCC-48D2-12AB-1D9A278C8089}"/>
              </a:ext>
            </a:extLst>
          </p:cNvPr>
          <p:cNvCxnSpPr>
            <a:cxnSpLocks/>
          </p:cNvCxnSpPr>
          <p:nvPr/>
        </p:nvCxnSpPr>
        <p:spPr>
          <a:xfrm>
            <a:off x="408024" y="3894484"/>
            <a:ext cx="4773575" cy="0"/>
          </a:xfrm>
          <a:prstGeom prst="line">
            <a:avLst/>
          </a:prstGeom>
        </p:spPr>
        <p:style>
          <a:lnRef idx="1">
            <a:schemeClr val="dk1"/>
          </a:lnRef>
          <a:fillRef idx="0">
            <a:schemeClr val="dk1"/>
          </a:fillRef>
          <a:effectRef idx="0">
            <a:schemeClr val="dk1"/>
          </a:effectRef>
          <a:fontRef idx="minor">
            <a:schemeClr val="tx1"/>
          </a:fontRef>
        </p:style>
      </p:cxnSp>
      <p:pic>
        <p:nvPicPr>
          <p:cNvPr id="8" name="Picture 7" descr="Graphical user interface, text, application&#10;&#10;Description automatically generated">
            <a:extLst>
              <a:ext uri="{FF2B5EF4-FFF2-40B4-BE49-F238E27FC236}">
                <a16:creationId xmlns:a16="http://schemas.microsoft.com/office/drawing/2014/main" id="{B52F8742-B1C6-12A1-FD8D-CBA0A94BFF59}"/>
              </a:ext>
            </a:extLst>
          </p:cNvPr>
          <p:cNvPicPr>
            <a:picLocks noChangeAspect="1"/>
          </p:cNvPicPr>
          <p:nvPr/>
        </p:nvPicPr>
        <p:blipFill>
          <a:blip r:embed="rId4"/>
          <a:stretch>
            <a:fillRect/>
          </a:stretch>
        </p:blipFill>
        <p:spPr>
          <a:xfrm>
            <a:off x="442414" y="4354822"/>
            <a:ext cx="4609143" cy="1101895"/>
          </a:xfrm>
          <a:prstGeom prst="rect">
            <a:avLst/>
          </a:prstGeom>
        </p:spPr>
      </p:pic>
      <p:sp>
        <p:nvSpPr>
          <p:cNvPr id="2" name="Rectangle 1">
            <a:extLst>
              <a:ext uri="{FF2B5EF4-FFF2-40B4-BE49-F238E27FC236}">
                <a16:creationId xmlns:a16="http://schemas.microsoft.com/office/drawing/2014/main" id="{43465A42-BDE9-8759-D186-A6CC3063A775}"/>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961182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2C9F14-DD31-7669-CF37-9C7106003DAF}"/>
              </a:ext>
            </a:extLst>
          </p:cNvPr>
          <p:cNvSpPr>
            <a:spLocks noGrp="1"/>
          </p:cNvSpPr>
          <p:nvPr>
            <p:ph type="title"/>
          </p:nvPr>
        </p:nvSpPr>
        <p:spPr/>
        <p:txBody>
          <a:bodyPr/>
          <a:lstStyle/>
          <a:p>
            <a:r>
              <a:rPr lang="en-US"/>
              <a:t>Introduction to Frailty</a:t>
            </a:r>
            <a:endParaRPr lang="en-CA"/>
          </a:p>
        </p:txBody>
      </p:sp>
      <p:sp>
        <p:nvSpPr>
          <p:cNvPr id="5" name="Text Placeholder 4">
            <a:extLst>
              <a:ext uri="{FF2B5EF4-FFF2-40B4-BE49-F238E27FC236}">
                <a16:creationId xmlns:a16="http://schemas.microsoft.com/office/drawing/2014/main" id="{A06629B8-09BB-92F9-3FAF-D1E3E5669C06}"/>
              </a:ext>
            </a:extLst>
          </p:cNvPr>
          <p:cNvSpPr>
            <a:spLocks noGrp="1"/>
          </p:cNvSpPr>
          <p:nvPr>
            <p:ph type="body" sz="quarter" idx="10"/>
          </p:nvPr>
        </p:nvSpPr>
        <p:spPr>
          <a:xfrm>
            <a:off x="840558" y="4060587"/>
            <a:ext cx="10395863" cy="595223"/>
          </a:xfrm>
        </p:spPr>
        <p:txBody>
          <a:bodyPr lIns="91440" tIns="45720" rIns="91440" bIns="45720" anchor="t"/>
          <a:lstStyle/>
          <a:p>
            <a:r>
              <a:rPr lang="en-US" sz="2900">
                <a:latin typeface="Helios Extended"/>
              </a:rPr>
              <a:t>Courteney Munch, APN Geriatrics TOH</a:t>
            </a:r>
            <a:endParaRPr lang="en-CA"/>
          </a:p>
        </p:txBody>
      </p:sp>
      <p:sp>
        <p:nvSpPr>
          <p:cNvPr id="2" name="Rectangle 1">
            <a:extLst>
              <a:ext uri="{FF2B5EF4-FFF2-40B4-BE49-F238E27FC236}">
                <a16:creationId xmlns:a16="http://schemas.microsoft.com/office/drawing/2014/main" id="{74F904EF-DCE3-98A1-199A-B958A85D9C69}"/>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9353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3242930" y="365125"/>
            <a:ext cx="8326770" cy="828675"/>
          </a:xfrm>
        </p:spPr>
        <p:txBody>
          <a:bodyPr/>
          <a:lstStyle/>
          <a:p>
            <a:r>
              <a:rPr lang="en-US" altLang="en-US" sz="4400">
                <a:latin typeface="Helios Extended" panose="020B0604020202020204"/>
              </a:rPr>
              <a:t>BEST PRACTICE GUIDELINES </a:t>
            </a:r>
            <a:br>
              <a:rPr lang="en-US" altLang="en-US" sz="4400">
                <a:latin typeface="Helios Extended" panose="020B0604020202020204"/>
              </a:rPr>
            </a:br>
            <a:r>
              <a:rPr lang="en-US" altLang="en-US" sz="2400">
                <a:latin typeface="Helios Extended" panose="020B0604020202020204"/>
              </a:rPr>
              <a:t>(McMaster Health Forum, 2016)</a:t>
            </a:r>
            <a:endParaRPr lang="en-US" sz="2400">
              <a:latin typeface="Helios Extended" panose="020B0604020202020204"/>
              <a:cs typeface="Helios Extended" panose="020B0604020202020204" charset="0"/>
            </a:endParaRPr>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711200" y="1561805"/>
            <a:ext cx="10642600"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5588E4E9-3E56-BBB0-6975-1DCDA4199EE9}"/>
              </a:ext>
            </a:extLst>
          </p:cNvPr>
          <p:cNvSpPr/>
          <p:nvPr/>
        </p:nvSpPr>
        <p:spPr>
          <a:xfrm>
            <a:off x="1282700" y="1929811"/>
            <a:ext cx="3009900" cy="1257272"/>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latin typeface="Helios Extended" panose="020B0604020202020204"/>
              </a:rPr>
              <a:t>PREVENT </a:t>
            </a:r>
          </a:p>
          <a:p>
            <a:pPr algn="ctr"/>
            <a:r>
              <a:rPr lang="en-US" sz="3200" b="1">
                <a:latin typeface="Helios Extended" panose="020B0604020202020204"/>
              </a:rPr>
              <a:t>FRAILTY</a:t>
            </a:r>
          </a:p>
        </p:txBody>
      </p:sp>
      <p:sp>
        <p:nvSpPr>
          <p:cNvPr id="6" name="Rectangle: Rounded Corners 5">
            <a:extLst>
              <a:ext uri="{FF2B5EF4-FFF2-40B4-BE49-F238E27FC236}">
                <a16:creationId xmlns:a16="http://schemas.microsoft.com/office/drawing/2014/main" id="{579175F0-4149-53C9-9D18-101320BCB34F}"/>
              </a:ext>
            </a:extLst>
          </p:cNvPr>
          <p:cNvSpPr/>
          <p:nvPr/>
        </p:nvSpPr>
        <p:spPr>
          <a:xfrm>
            <a:off x="1282700" y="3473141"/>
            <a:ext cx="3009900" cy="1257272"/>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latin typeface="Helios Extended" panose="020B0604020202020204"/>
              </a:rPr>
              <a:t>MANAGE</a:t>
            </a:r>
          </a:p>
          <a:p>
            <a:pPr algn="ctr"/>
            <a:r>
              <a:rPr lang="en-US" sz="3200" b="1">
                <a:latin typeface="Helios Extended" panose="020B0604020202020204"/>
              </a:rPr>
              <a:t>BURDEN</a:t>
            </a:r>
          </a:p>
        </p:txBody>
      </p:sp>
      <p:sp>
        <p:nvSpPr>
          <p:cNvPr id="7" name="Rectangle: Rounded Corners 6">
            <a:extLst>
              <a:ext uri="{FF2B5EF4-FFF2-40B4-BE49-F238E27FC236}">
                <a16:creationId xmlns:a16="http://schemas.microsoft.com/office/drawing/2014/main" id="{0E694FC9-B36D-0218-4BA3-E02B391B7D10}"/>
              </a:ext>
            </a:extLst>
          </p:cNvPr>
          <p:cNvSpPr/>
          <p:nvPr/>
        </p:nvSpPr>
        <p:spPr>
          <a:xfrm>
            <a:off x="1282700" y="5016471"/>
            <a:ext cx="3009900" cy="1257272"/>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latin typeface="Helios Extended" panose="020B0604020202020204"/>
              </a:rPr>
              <a:t>SUPPORT</a:t>
            </a:r>
          </a:p>
          <a:p>
            <a:pPr algn="ctr"/>
            <a:r>
              <a:rPr lang="en-US" sz="3200" b="1">
                <a:latin typeface="Helios Extended" panose="020B0604020202020204"/>
              </a:rPr>
              <a:t>CAREGIVER</a:t>
            </a:r>
          </a:p>
        </p:txBody>
      </p:sp>
      <p:sp>
        <p:nvSpPr>
          <p:cNvPr id="9" name="TextBox 8">
            <a:extLst>
              <a:ext uri="{FF2B5EF4-FFF2-40B4-BE49-F238E27FC236}">
                <a16:creationId xmlns:a16="http://schemas.microsoft.com/office/drawing/2014/main" id="{B5BAF683-A3D4-059A-3A80-935075D416E5}"/>
              </a:ext>
            </a:extLst>
          </p:cNvPr>
          <p:cNvSpPr txBox="1"/>
          <p:nvPr/>
        </p:nvSpPr>
        <p:spPr>
          <a:xfrm>
            <a:off x="4491789" y="1929811"/>
            <a:ext cx="6862011" cy="1477328"/>
          </a:xfrm>
          <a:prstGeom prst="rect">
            <a:avLst/>
          </a:prstGeom>
          <a:noFill/>
        </p:spPr>
        <p:txBody>
          <a:bodyPr wrap="square" rtlCol="0">
            <a:spAutoFit/>
          </a:bodyPr>
          <a:lstStyle/>
          <a:p>
            <a:pPr marL="342900" indent="-342900">
              <a:buFont typeface="Arial" panose="020B0604020202020204" pitchFamily="34" charset="0"/>
              <a:buChar char="•"/>
            </a:pPr>
            <a:r>
              <a:rPr lang="en-US">
                <a:latin typeface="Helios Extended" panose="020B0604020202020204"/>
              </a:rPr>
              <a:t>“</a:t>
            </a:r>
            <a:r>
              <a:rPr lang="en-US">
                <a:solidFill>
                  <a:srgbClr val="FF0000"/>
                </a:solidFill>
                <a:latin typeface="Helios Extended" panose="020B0604020202020204"/>
              </a:rPr>
              <a:t>Use PT and OT </a:t>
            </a:r>
            <a:r>
              <a:rPr lang="en-US">
                <a:latin typeface="Helios Extended" panose="020B0604020202020204"/>
              </a:rPr>
              <a:t>to improve </a:t>
            </a:r>
            <a:r>
              <a:rPr lang="en-US" b="1">
                <a:latin typeface="Helios Extended" panose="020B0604020202020204"/>
              </a:rPr>
              <a:t>strength</a:t>
            </a:r>
            <a:r>
              <a:rPr lang="en-US">
                <a:latin typeface="Helios Extended" panose="020B0604020202020204"/>
              </a:rPr>
              <a:t> and </a:t>
            </a:r>
            <a:r>
              <a:rPr lang="en-US" b="1">
                <a:latin typeface="Helios Extended" panose="020B0604020202020204"/>
              </a:rPr>
              <a:t>function</a:t>
            </a:r>
            <a:r>
              <a:rPr lang="en-US">
                <a:latin typeface="Helios Extended" panose="020B0604020202020204"/>
              </a:rPr>
              <a:t> to support older adults to live at home.”</a:t>
            </a:r>
          </a:p>
          <a:p>
            <a:pPr marL="342900" indent="-342900">
              <a:buFont typeface="Arial" panose="020B0604020202020204" pitchFamily="34" charset="0"/>
              <a:buChar char="•"/>
            </a:pPr>
            <a:r>
              <a:rPr lang="en-US">
                <a:latin typeface="Helios Extended" panose="020B0604020202020204"/>
              </a:rPr>
              <a:t>Interventions that encouraged </a:t>
            </a:r>
            <a:r>
              <a:rPr lang="en-US" b="1">
                <a:latin typeface="Helios Extended" panose="020B0604020202020204"/>
              </a:rPr>
              <a:t>physical activity </a:t>
            </a:r>
            <a:r>
              <a:rPr lang="en-US">
                <a:latin typeface="Helios Extended" panose="020B0604020202020204"/>
              </a:rPr>
              <a:t>have positive results.</a:t>
            </a:r>
          </a:p>
          <a:p>
            <a:pPr marL="342900" indent="-342900">
              <a:buFont typeface="Arial" panose="020B0604020202020204" pitchFamily="34" charset="0"/>
              <a:buChar char="•"/>
            </a:pPr>
            <a:r>
              <a:rPr lang="en-US">
                <a:latin typeface="Helios Extended" panose="020B0604020202020204"/>
              </a:rPr>
              <a:t>Decreased rates of hospitalizations and fewer falls.</a:t>
            </a:r>
          </a:p>
        </p:txBody>
      </p:sp>
      <p:sp>
        <p:nvSpPr>
          <p:cNvPr id="11" name="TextBox 10">
            <a:extLst>
              <a:ext uri="{FF2B5EF4-FFF2-40B4-BE49-F238E27FC236}">
                <a16:creationId xmlns:a16="http://schemas.microsoft.com/office/drawing/2014/main" id="{BA98D53E-DAE8-D3D4-494E-6C1A4C1717A9}"/>
              </a:ext>
            </a:extLst>
          </p:cNvPr>
          <p:cNvSpPr txBox="1"/>
          <p:nvPr/>
        </p:nvSpPr>
        <p:spPr>
          <a:xfrm>
            <a:off x="4491789" y="3655241"/>
            <a:ext cx="6862011" cy="923330"/>
          </a:xfrm>
          <a:prstGeom prst="rect">
            <a:avLst/>
          </a:prstGeom>
          <a:noFill/>
        </p:spPr>
        <p:txBody>
          <a:bodyPr wrap="square" rtlCol="0">
            <a:spAutoFit/>
          </a:bodyPr>
          <a:lstStyle/>
          <a:p>
            <a:pPr marL="342900" indent="-342900">
              <a:buFont typeface="Arial" panose="020B0604020202020204" pitchFamily="34" charset="0"/>
              <a:buChar char="•"/>
            </a:pPr>
            <a:r>
              <a:rPr lang="en-US">
                <a:latin typeface="Helios Extended" panose="020B0604020202020204"/>
              </a:rPr>
              <a:t>Make care more integrated and person-centered.</a:t>
            </a:r>
          </a:p>
          <a:p>
            <a:pPr marL="342900" indent="-342900">
              <a:buFont typeface="Arial" panose="020B0604020202020204" pitchFamily="34" charset="0"/>
              <a:buChar char="•"/>
            </a:pPr>
            <a:r>
              <a:rPr lang="en-US">
                <a:latin typeface="Helios Extended" panose="020B0604020202020204"/>
              </a:rPr>
              <a:t>Use </a:t>
            </a:r>
            <a:r>
              <a:rPr lang="en-US">
                <a:solidFill>
                  <a:srgbClr val="FF0000"/>
                </a:solidFill>
                <a:latin typeface="Helios Extended" panose="020B0604020202020204"/>
              </a:rPr>
              <a:t>team-based</a:t>
            </a:r>
            <a:r>
              <a:rPr lang="en-US">
                <a:latin typeface="Helios Extended" panose="020B0604020202020204"/>
              </a:rPr>
              <a:t> models.</a:t>
            </a:r>
          </a:p>
          <a:p>
            <a:pPr marL="342900" indent="-342900">
              <a:buFont typeface="Arial" panose="020B0604020202020204" pitchFamily="34" charset="0"/>
              <a:buChar char="•"/>
            </a:pPr>
            <a:r>
              <a:rPr lang="en-US">
                <a:latin typeface="Helios Extended" panose="020B0604020202020204"/>
              </a:rPr>
              <a:t>Encourage patient decision making.</a:t>
            </a:r>
          </a:p>
        </p:txBody>
      </p:sp>
      <p:sp>
        <p:nvSpPr>
          <p:cNvPr id="13" name="TextBox 12">
            <a:extLst>
              <a:ext uri="{FF2B5EF4-FFF2-40B4-BE49-F238E27FC236}">
                <a16:creationId xmlns:a16="http://schemas.microsoft.com/office/drawing/2014/main" id="{D50416AF-A0D6-9985-7B28-E7F3B50E0E4B}"/>
              </a:ext>
            </a:extLst>
          </p:cNvPr>
          <p:cNvSpPr txBox="1"/>
          <p:nvPr/>
        </p:nvSpPr>
        <p:spPr>
          <a:xfrm>
            <a:off x="4491789" y="5180391"/>
            <a:ext cx="6128084" cy="923330"/>
          </a:xfrm>
          <a:prstGeom prst="rect">
            <a:avLst/>
          </a:prstGeom>
          <a:noFill/>
        </p:spPr>
        <p:txBody>
          <a:bodyPr wrap="square">
            <a:spAutoFit/>
          </a:bodyPr>
          <a:lstStyle/>
          <a:p>
            <a:pPr marL="342900" indent="-342900">
              <a:buFont typeface="Arial" panose="020B0604020202020204" pitchFamily="34" charset="0"/>
              <a:buChar char="•"/>
            </a:pPr>
            <a:r>
              <a:rPr lang="en-US">
                <a:latin typeface="Helios Extended" panose="020B0604020202020204"/>
              </a:rPr>
              <a:t>Address economic security.</a:t>
            </a:r>
          </a:p>
          <a:p>
            <a:pPr marL="342900" indent="-342900">
              <a:buFont typeface="Arial" panose="020B0604020202020204" pitchFamily="34" charset="0"/>
              <a:buChar char="•"/>
            </a:pPr>
            <a:r>
              <a:rPr lang="en-US">
                <a:solidFill>
                  <a:srgbClr val="FF0000"/>
                </a:solidFill>
                <a:latin typeface="Helios Extended" panose="020B0604020202020204"/>
              </a:rPr>
              <a:t>Engage caregivers</a:t>
            </a:r>
            <a:r>
              <a:rPr lang="en-US">
                <a:latin typeface="Helios Extended" panose="020B0604020202020204"/>
              </a:rPr>
              <a:t> in decision making.</a:t>
            </a:r>
          </a:p>
          <a:p>
            <a:pPr marL="342900" indent="-342900">
              <a:buFont typeface="Arial" panose="020B0604020202020204" pitchFamily="34" charset="0"/>
              <a:buChar char="•"/>
            </a:pPr>
            <a:r>
              <a:rPr lang="en-US">
                <a:latin typeface="Helios Extended" panose="020B0604020202020204"/>
              </a:rPr>
              <a:t>Provide education and support.</a:t>
            </a:r>
          </a:p>
        </p:txBody>
      </p:sp>
    </p:spTree>
    <p:extLst>
      <p:ext uri="{BB962C8B-B14F-4D97-AF65-F5344CB8AC3E}">
        <p14:creationId xmlns:p14="http://schemas.microsoft.com/office/powerpoint/2010/main" val="2486787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3242930" y="365125"/>
            <a:ext cx="8326770" cy="828675"/>
          </a:xfrm>
        </p:spPr>
        <p:txBody>
          <a:bodyPr/>
          <a:lstStyle/>
          <a:p>
            <a:r>
              <a:rPr lang="en-US" altLang="en-US" sz="4400">
                <a:latin typeface="Helios Extended" panose="020B0604020202020204"/>
              </a:rPr>
              <a:t>BEST PRACTICE GUIDELINES </a:t>
            </a:r>
            <a:br>
              <a:rPr lang="en-US" altLang="en-US" sz="4400">
                <a:latin typeface="Helios Extended" panose="020B0604020202020204"/>
              </a:rPr>
            </a:br>
            <a:r>
              <a:rPr lang="en-US" altLang="en-US" sz="2400">
                <a:latin typeface="Helios Extended" panose="020B0604020202020204"/>
              </a:rPr>
              <a:t>(BGS, 2024)</a:t>
            </a:r>
            <a:endParaRPr lang="en-US" sz="2400">
              <a:latin typeface="Helios Extended" panose="020B0604020202020204"/>
              <a:cs typeface="Helios Extended" panose="020B0604020202020204" charset="0"/>
            </a:endParaRPr>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711200" y="1561805"/>
            <a:ext cx="10642600"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5588E4E9-3E56-BBB0-6975-1DCDA4199EE9}"/>
              </a:ext>
            </a:extLst>
          </p:cNvPr>
          <p:cNvSpPr/>
          <p:nvPr/>
        </p:nvSpPr>
        <p:spPr>
          <a:xfrm>
            <a:off x="1282700" y="2102168"/>
            <a:ext cx="3009900" cy="825793"/>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Helios Extended" panose="020B0604020202020204"/>
              </a:rPr>
              <a:t>ALL ENCOUNTERS</a:t>
            </a:r>
          </a:p>
        </p:txBody>
      </p:sp>
      <p:sp>
        <p:nvSpPr>
          <p:cNvPr id="9" name="TextBox 8">
            <a:extLst>
              <a:ext uri="{FF2B5EF4-FFF2-40B4-BE49-F238E27FC236}">
                <a16:creationId xmlns:a16="http://schemas.microsoft.com/office/drawing/2014/main" id="{B5BAF683-A3D4-059A-3A80-935075D416E5}"/>
              </a:ext>
            </a:extLst>
          </p:cNvPr>
          <p:cNvSpPr txBox="1"/>
          <p:nvPr/>
        </p:nvSpPr>
        <p:spPr>
          <a:xfrm>
            <a:off x="4491789" y="1929811"/>
            <a:ext cx="6862011" cy="449353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200">
                <a:latin typeface="Helios Extended" panose="020B0604020202020204"/>
              </a:rPr>
              <a:t>Older adults should be assessed for the presence of frailty during</a:t>
            </a:r>
            <a:r>
              <a:rPr lang="en-US" sz="2200" b="1">
                <a:latin typeface="Helios Extended" panose="020B0604020202020204"/>
              </a:rPr>
              <a:t> all encounters </a:t>
            </a:r>
            <a:r>
              <a:rPr lang="en-US" sz="2200">
                <a:latin typeface="Helios Extended" panose="020B0604020202020204"/>
              </a:rPr>
              <a:t>with health care.</a:t>
            </a:r>
          </a:p>
          <a:p>
            <a:pPr marL="342900" indent="-342900">
              <a:buFont typeface="Arial" panose="020B0604020202020204" pitchFamily="34" charset="0"/>
              <a:buChar char="•"/>
            </a:pPr>
            <a:endParaRPr lang="en-US" sz="2200">
              <a:latin typeface="Helios Extended" panose="020B0604020202020204"/>
            </a:endParaRPr>
          </a:p>
          <a:p>
            <a:pPr marL="342900" indent="-342900">
              <a:buFont typeface="Arial" panose="020B0604020202020204" pitchFamily="34" charset="0"/>
              <a:buChar char="•"/>
            </a:pPr>
            <a:r>
              <a:rPr lang="en-US" sz="2200">
                <a:latin typeface="Helios Extended" panose="020B0604020202020204"/>
              </a:rPr>
              <a:t>Many older people with frailty in crisis will manage better in the </a:t>
            </a:r>
            <a:r>
              <a:rPr lang="en-US" sz="2200" b="1">
                <a:latin typeface="Helios Extended" panose="020B0604020202020204"/>
              </a:rPr>
              <a:t>home environment </a:t>
            </a:r>
            <a:r>
              <a:rPr lang="en-US" sz="2200">
                <a:latin typeface="Helios Extended" panose="020B0604020202020204"/>
              </a:rPr>
              <a:t>with appropriate support systems.</a:t>
            </a:r>
          </a:p>
          <a:p>
            <a:pPr marL="342900" indent="-342900">
              <a:buFont typeface="Arial" panose="020B0604020202020204" pitchFamily="34" charset="0"/>
              <a:buChar char="•"/>
            </a:pPr>
            <a:endParaRPr lang="en-US" sz="2200">
              <a:latin typeface="Helios Extended" panose="020B0604020202020204"/>
            </a:endParaRPr>
          </a:p>
          <a:p>
            <a:pPr marL="342900" indent="-342900">
              <a:buFont typeface="Arial" panose="020B0604020202020204" pitchFamily="34" charset="0"/>
              <a:buChar char="•"/>
            </a:pPr>
            <a:r>
              <a:rPr lang="en-US" sz="2200">
                <a:latin typeface="Helios Extended" panose="020B0604020202020204"/>
              </a:rPr>
              <a:t>Look for a </a:t>
            </a:r>
            <a:r>
              <a:rPr lang="en-US" sz="2200" b="1">
                <a:latin typeface="Helios Extended" panose="020B0604020202020204"/>
              </a:rPr>
              <a:t>cause </a:t>
            </a:r>
            <a:r>
              <a:rPr lang="en-US" sz="2200">
                <a:latin typeface="Helios Extended" panose="020B0604020202020204"/>
              </a:rPr>
              <a:t>if older people with frailty shows a decline in function.</a:t>
            </a:r>
          </a:p>
          <a:p>
            <a:pPr marL="342900" indent="-342900">
              <a:buFont typeface="Arial" panose="020B0604020202020204" pitchFamily="34" charset="0"/>
              <a:buChar char="•"/>
            </a:pPr>
            <a:endParaRPr lang="en-US" sz="2200">
              <a:latin typeface="Helios Extended" panose="020B0604020202020204"/>
            </a:endParaRPr>
          </a:p>
          <a:p>
            <a:pPr marL="342900" indent="-342900">
              <a:buFont typeface="Arial" panose="020B0604020202020204" pitchFamily="34" charset="0"/>
              <a:buChar char="•"/>
            </a:pPr>
            <a:r>
              <a:rPr lang="en-US" sz="2200">
                <a:latin typeface="Helios Extended" panose="020B0604020202020204"/>
              </a:rPr>
              <a:t>Refer to geriatric medicine and/or geriatric psychiatry.</a:t>
            </a:r>
          </a:p>
          <a:p>
            <a:pPr marL="342900" indent="-342900">
              <a:buFont typeface="Arial" panose="020B0604020202020204" pitchFamily="34" charset="0"/>
              <a:buChar char="•"/>
            </a:pPr>
            <a:r>
              <a:rPr lang="en-US" sz="2200">
                <a:latin typeface="Helios Extended" panose="020B0604020202020204"/>
              </a:rPr>
              <a:t>Recommend or compete a </a:t>
            </a:r>
            <a:r>
              <a:rPr lang="en-US" sz="2200" b="1">
                <a:latin typeface="Helios Extended" panose="020B0604020202020204"/>
              </a:rPr>
              <a:t>comprehensive geriatric assessment (CGA)</a:t>
            </a:r>
            <a:endParaRPr lang="en-US" sz="2200">
              <a:latin typeface="Helios Extended" panose="020B0604020202020204"/>
            </a:endParaRPr>
          </a:p>
        </p:txBody>
      </p:sp>
      <p:sp>
        <p:nvSpPr>
          <p:cNvPr id="2" name="Rectangle: Rounded Corners 1">
            <a:extLst>
              <a:ext uri="{FF2B5EF4-FFF2-40B4-BE49-F238E27FC236}">
                <a16:creationId xmlns:a16="http://schemas.microsoft.com/office/drawing/2014/main" id="{478F4775-9D4C-EE09-9A72-C04292C96F61}"/>
              </a:ext>
            </a:extLst>
          </p:cNvPr>
          <p:cNvSpPr/>
          <p:nvPr/>
        </p:nvSpPr>
        <p:spPr>
          <a:xfrm>
            <a:off x="1282700" y="3194059"/>
            <a:ext cx="3009900" cy="825793"/>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latin typeface="Helios Extended" panose="020B0604020202020204"/>
              </a:rPr>
              <a:t>HOME</a:t>
            </a:r>
          </a:p>
        </p:txBody>
      </p:sp>
      <p:sp>
        <p:nvSpPr>
          <p:cNvPr id="3" name="Rectangle: Rounded Corners 2">
            <a:extLst>
              <a:ext uri="{FF2B5EF4-FFF2-40B4-BE49-F238E27FC236}">
                <a16:creationId xmlns:a16="http://schemas.microsoft.com/office/drawing/2014/main" id="{E7165C89-95E0-ABB8-D7FB-19B11E43FBB0}"/>
              </a:ext>
            </a:extLst>
          </p:cNvPr>
          <p:cNvSpPr/>
          <p:nvPr/>
        </p:nvSpPr>
        <p:spPr>
          <a:xfrm>
            <a:off x="1282700" y="4285950"/>
            <a:ext cx="3009900" cy="825793"/>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Helios Extended" panose="020B0604020202020204"/>
              </a:rPr>
              <a:t>ROOT CAUSES</a:t>
            </a:r>
          </a:p>
        </p:txBody>
      </p:sp>
      <p:sp>
        <p:nvSpPr>
          <p:cNvPr id="4" name="Rectangle: Rounded Corners 3">
            <a:extLst>
              <a:ext uri="{FF2B5EF4-FFF2-40B4-BE49-F238E27FC236}">
                <a16:creationId xmlns:a16="http://schemas.microsoft.com/office/drawing/2014/main" id="{69E5FA2C-A692-339D-D736-4930B1BA88EA}"/>
              </a:ext>
            </a:extLst>
          </p:cNvPr>
          <p:cNvSpPr/>
          <p:nvPr/>
        </p:nvSpPr>
        <p:spPr>
          <a:xfrm>
            <a:off x="1282700" y="5381328"/>
            <a:ext cx="3009900" cy="889292"/>
          </a:xfrm>
          <a:prstGeom prst="round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atin typeface="Helios Extended" panose="020B0604020202020204"/>
              </a:rPr>
              <a:t>SPECIALIZED GERIATRIC SERVICES</a:t>
            </a:r>
          </a:p>
        </p:txBody>
      </p:sp>
      <p:pic>
        <p:nvPicPr>
          <p:cNvPr id="6" name="Graphic 5" descr="House with solid fill">
            <a:extLst>
              <a:ext uri="{FF2B5EF4-FFF2-40B4-BE49-F238E27FC236}">
                <a16:creationId xmlns:a16="http://schemas.microsoft.com/office/drawing/2014/main" id="{5138CF70-790D-D14E-984E-050CFC55F5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240" y="319148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phic 2" descr="Magnifying glass with solid fill">
            <a:extLst>
              <a:ext uri="{FF2B5EF4-FFF2-40B4-BE49-F238E27FC236}">
                <a16:creationId xmlns:a16="http://schemas.microsoft.com/office/drawing/2014/main" id="{016EE923-C2A7-524F-A16F-198A5EEC9B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344169">
            <a:off x="371803" y="436007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8411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3242930" y="365125"/>
            <a:ext cx="8326770" cy="828675"/>
          </a:xfrm>
        </p:spPr>
        <p:txBody>
          <a:bodyPr/>
          <a:lstStyle/>
          <a:p>
            <a:r>
              <a:rPr lang="en-US" altLang="en-US" sz="4400">
                <a:latin typeface="Helios Extended" panose="020B0604020202020204"/>
              </a:rPr>
              <a:t>BEST PRACTICE GUIDELINES </a:t>
            </a:r>
            <a:endParaRPr lang="en-US" sz="2400">
              <a:latin typeface="Helios Extended" panose="020B0604020202020204"/>
              <a:cs typeface="Helios Extended" panose="020B0604020202020204" charset="0"/>
            </a:endParaRPr>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711200" y="1206205"/>
            <a:ext cx="10642600"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75A3DAD-2A2F-CD09-B85C-331ED804266D}"/>
              </a:ext>
            </a:extLst>
          </p:cNvPr>
          <p:cNvPicPr>
            <a:picLocks noChangeAspect="1"/>
          </p:cNvPicPr>
          <p:nvPr/>
        </p:nvPicPr>
        <p:blipFill>
          <a:blip r:embed="rId3"/>
          <a:stretch>
            <a:fillRect/>
          </a:stretch>
        </p:blipFill>
        <p:spPr>
          <a:xfrm>
            <a:off x="774700" y="1439079"/>
            <a:ext cx="10642600" cy="4946275"/>
          </a:xfrm>
          <a:prstGeom prst="rect">
            <a:avLst/>
          </a:prstGeom>
        </p:spPr>
      </p:pic>
      <p:sp>
        <p:nvSpPr>
          <p:cNvPr id="8" name="TextBox 7">
            <a:extLst>
              <a:ext uri="{FF2B5EF4-FFF2-40B4-BE49-F238E27FC236}">
                <a16:creationId xmlns:a16="http://schemas.microsoft.com/office/drawing/2014/main" id="{4177C1A6-8151-2C1F-E1DB-3A0903D4BA27}"/>
              </a:ext>
            </a:extLst>
          </p:cNvPr>
          <p:cNvSpPr txBox="1"/>
          <p:nvPr/>
        </p:nvSpPr>
        <p:spPr>
          <a:xfrm>
            <a:off x="8626475" y="6358826"/>
            <a:ext cx="6127750" cy="369332"/>
          </a:xfrm>
          <a:prstGeom prst="rect">
            <a:avLst/>
          </a:prstGeom>
          <a:noFill/>
        </p:spPr>
        <p:txBody>
          <a:bodyPr wrap="square">
            <a:spAutoFit/>
          </a:bodyPr>
          <a:lstStyle/>
          <a:p>
            <a:r>
              <a:rPr lang="en-US">
                <a:latin typeface="Helios Extended" panose="020B0604020202020204"/>
              </a:rPr>
              <a:t>Dana </a:t>
            </a:r>
            <a:r>
              <a:rPr lang="en-US" err="1">
                <a:latin typeface="Helios Extended" panose="020B0604020202020204"/>
              </a:rPr>
              <a:t>Corsi</a:t>
            </a:r>
            <a:r>
              <a:rPr lang="en-US">
                <a:latin typeface="Helios Extended" panose="020B0604020202020204"/>
              </a:rPr>
              <a:t>  |   </a:t>
            </a:r>
            <a:fld id="{F46343FC-4E4C-7B4F-BBF7-59C57A060BED}" type="datetime4">
              <a:rPr lang="en-CA" smtClean="0">
                <a:latin typeface="Helios Extended" panose="020B0604020202020204"/>
              </a:rPr>
              <a:pPr/>
              <a:t>March 12, 2025</a:t>
            </a:fld>
            <a:r>
              <a:rPr lang="en-CA">
                <a:latin typeface="Helios Extended" panose="020B0604020202020204"/>
              </a:rPr>
              <a:t> </a:t>
            </a:r>
            <a:endParaRPr lang="en-US">
              <a:latin typeface="Helios Extended" panose="020B0604020202020204"/>
            </a:endParaRPr>
          </a:p>
        </p:txBody>
      </p:sp>
      <p:pic>
        <p:nvPicPr>
          <p:cNvPr id="11" name="Picture 10" descr="A picture containing text&#10;&#10;Description automatically generated">
            <a:extLst>
              <a:ext uri="{FF2B5EF4-FFF2-40B4-BE49-F238E27FC236}">
                <a16:creationId xmlns:a16="http://schemas.microsoft.com/office/drawing/2014/main" id="{509F3D2A-E862-056B-623E-18C6826A25FD}"/>
              </a:ext>
            </a:extLst>
          </p:cNvPr>
          <p:cNvPicPr>
            <a:picLocks noChangeAspect="1"/>
          </p:cNvPicPr>
          <p:nvPr/>
        </p:nvPicPr>
        <p:blipFill>
          <a:blip r:embed="rId4"/>
          <a:stretch>
            <a:fillRect/>
          </a:stretch>
        </p:blipFill>
        <p:spPr>
          <a:xfrm>
            <a:off x="108815" y="6157229"/>
            <a:ext cx="1331769" cy="401652"/>
          </a:xfrm>
          <a:prstGeom prst="rect">
            <a:avLst/>
          </a:prstGeom>
        </p:spPr>
      </p:pic>
    </p:spTree>
    <p:extLst>
      <p:ext uri="{BB962C8B-B14F-4D97-AF65-F5344CB8AC3E}">
        <p14:creationId xmlns:p14="http://schemas.microsoft.com/office/powerpoint/2010/main" val="2769162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240890"/>
            <a:ext cx="9932177" cy="828675"/>
          </a:xfrm>
          <a:prstGeom prst="rect">
            <a:avLst/>
          </a:prstGeom>
        </p:spPr>
        <p:txBody>
          <a:bodyPr lIns="91440" tIns="45720" rIns="91440" bIns="45720" anchor="t"/>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3000" b="1">
                <a:latin typeface="Helios Extended"/>
                <a:cs typeface="Helios Extended" panose="020B0604020202020204" charset="0"/>
              </a:rPr>
              <a:t>COMPREHENSIVE GERIATRIC ASSESSMENT (CGA)</a:t>
            </a:r>
            <a:endParaRPr lang="en-US" sz="3000" b="1">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37891" name="TextBox 4">
            <a:extLst>
              <a:ext uri="{FF2B5EF4-FFF2-40B4-BE49-F238E27FC236}">
                <a16:creationId xmlns:a16="http://schemas.microsoft.com/office/drawing/2014/main" id="{B7F1B0A8-2BE5-4886-9956-659BDC07D25D}"/>
              </a:ext>
            </a:extLst>
          </p:cNvPr>
          <p:cNvSpPr txBox="1">
            <a:spLocks noChangeArrowheads="1"/>
          </p:cNvSpPr>
          <p:nvPr/>
        </p:nvSpPr>
        <p:spPr bwMode="auto">
          <a:xfrm>
            <a:off x="578707" y="1380920"/>
            <a:ext cx="11034584"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r>
              <a:rPr lang="en-US" altLang="en-US" sz="2300" b="1">
                <a:latin typeface="League Spartan" panose="020B0604020202020204" charset="0"/>
                <a:cs typeface="League Spartan" panose="020B0604020202020204" charset="0"/>
              </a:rPr>
              <a:t>Holistic</a:t>
            </a:r>
            <a:r>
              <a:rPr lang="en-US" altLang="en-US" sz="2300">
                <a:latin typeface="League Spartan" panose="020B0604020202020204" charset="0"/>
                <a:cs typeface="League Spartan" panose="020B0604020202020204" charset="0"/>
              </a:rPr>
              <a:t> approach to a client’s health and functional status (Rosen &amp; Reuben, 2011)</a:t>
            </a:r>
          </a:p>
        </p:txBody>
      </p:sp>
      <p:graphicFrame>
        <p:nvGraphicFramePr>
          <p:cNvPr id="9" name="Diagram 8">
            <a:extLst>
              <a:ext uri="{FF2B5EF4-FFF2-40B4-BE49-F238E27FC236}">
                <a16:creationId xmlns:a16="http://schemas.microsoft.com/office/drawing/2014/main" id="{195F365E-1AA9-E344-AF6F-6EB3DAFE8D4D}"/>
              </a:ext>
            </a:extLst>
          </p:cNvPr>
          <p:cNvGraphicFramePr/>
          <p:nvPr>
            <p:extLst>
              <p:ext uri="{D42A27DB-BD31-4B8C-83A1-F6EECF244321}">
                <p14:modId xmlns:p14="http://schemas.microsoft.com/office/powerpoint/2010/main" val="175065372"/>
              </p:ext>
            </p:extLst>
          </p:nvPr>
        </p:nvGraphicFramePr>
        <p:xfrm>
          <a:off x="578707" y="1981954"/>
          <a:ext cx="11034584"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0066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194508"/>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4000" b="1">
                <a:latin typeface="Helios Extended" panose="020B0604020202020204" charset="0"/>
                <a:cs typeface="Helios Extended" panose="020B0604020202020204" charset="0"/>
              </a:rPr>
              <a:t>CGA DOMAINS</a:t>
            </a:r>
            <a:endParaRPr lang="en-US" sz="4000" b="1">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10242" name="Oval 4">
            <a:extLst>
              <a:ext uri="{FF2B5EF4-FFF2-40B4-BE49-F238E27FC236}">
                <a16:creationId xmlns:a16="http://schemas.microsoft.com/office/drawing/2014/main" id="{5C19026C-79E7-304E-86FE-A6DF7EF26B00}"/>
              </a:ext>
            </a:extLst>
          </p:cNvPr>
          <p:cNvSpPr>
            <a:spLocks noChangeArrowheads="1"/>
          </p:cNvSpPr>
          <p:nvPr/>
        </p:nvSpPr>
        <p:spPr bwMode="auto">
          <a:xfrm>
            <a:off x="4836315" y="2452305"/>
            <a:ext cx="2519364" cy="1937960"/>
          </a:xfrm>
          <a:prstGeom prst="ellipse">
            <a:avLst/>
          </a:prstGeom>
          <a:solidFill>
            <a:schemeClr val="accent1"/>
          </a:solidFill>
          <a:ln w="9525">
            <a:solidFill>
              <a:schemeClr val="tx1"/>
            </a:solidFill>
            <a:round/>
            <a:headEnd/>
            <a:tailEnd/>
          </a:ln>
        </p:spPr>
        <p:txBody>
          <a:bodyPr wrap="none" anchor="ctr"/>
          <a:lstStyle/>
          <a:p>
            <a:pPr algn="ctr" eaLnBrk="1" hangingPunct="1">
              <a:buClr>
                <a:schemeClr val="folHlink"/>
              </a:buClr>
              <a:buFont typeface="Times" pitchFamily="4" charset="0"/>
              <a:buNone/>
              <a:defRPr/>
            </a:pPr>
            <a:r>
              <a:rPr lang="en-CA" altLang="en-US" sz="2133" b="1">
                <a:solidFill>
                  <a:schemeClr val="bg2">
                    <a:lumMod val="95000"/>
                  </a:schemeClr>
                </a:solidFill>
                <a:latin typeface="League Spartan" panose="020B0604020202020204" charset="0"/>
                <a:cs typeface="League Spartan" panose="020B0604020202020204" charset="0"/>
              </a:rPr>
              <a:t>Functional Status</a:t>
            </a:r>
          </a:p>
          <a:p>
            <a:pPr algn="ctr" eaLnBrk="1" hangingPunct="1">
              <a:buClr>
                <a:schemeClr val="folHlink"/>
              </a:buClr>
              <a:buFont typeface="Times" pitchFamily="4" charset="0"/>
              <a:buNone/>
              <a:defRPr/>
            </a:pPr>
            <a:r>
              <a:rPr lang="en-US" altLang="en-US" sz="1400" b="1">
                <a:solidFill>
                  <a:schemeClr val="bg2">
                    <a:lumMod val="95000"/>
                  </a:schemeClr>
                </a:solidFill>
                <a:latin typeface="League Spartan" panose="020B0604020202020204" charset="0"/>
                <a:cs typeface="League Spartan" panose="020B0604020202020204" charset="0"/>
              </a:rPr>
              <a:t>(</a:t>
            </a:r>
            <a:r>
              <a:rPr lang="en-US" altLang="en-US" sz="1400">
                <a:solidFill>
                  <a:schemeClr val="bg2">
                    <a:lumMod val="95000"/>
                  </a:schemeClr>
                </a:solidFill>
                <a:latin typeface="League Spartan" panose="020B0604020202020204" charset="0"/>
                <a:cs typeface="League Spartan" panose="020B0604020202020204" charset="0"/>
              </a:rPr>
              <a:t>ADLS/IADLS/</a:t>
            </a:r>
            <a:r>
              <a:rPr lang="en-US" altLang="en-US" sz="1200">
                <a:solidFill>
                  <a:schemeClr val="bg2">
                    <a:lumMod val="95000"/>
                  </a:schemeClr>
                </a:solidFill>
                <a:latin typeface="League Spartan" panose="020B0604020202020204" charset="0"/>
                <a:cs typeface="League Spartan" panose="020B0604020202020204" charset="0"/>
              </a:rPr>
              <a:t>Mobility</a:t>
            </a:r>
            <a:r>
              <a:rPr lang="en-US" altLang="en-US" sz="1400" b="1">
                <a:solidFill>
                  <a:schemeClr val="bg2">
                    <a:lumMod val="95000"/>
                  </a:schemeClr>
                </a:solidFill>
                <a:latin typeface="League Spartan" panose="020B0604020202020204" charset="0"/>
                <a:cs typeface="League Spartan" panose="020B0604020202020204" charset="0"/>
              </a:rPr>
              <a:t>)</a:t>
            </a:r>
            <a:endParaRPr lang="en-CA" altLang="en-US" sz="1400" b="1">
              <a:solidFill>
                <a:schemeClr val="bg2">
                  <a:lumMod val="95000"/>
                </a:schemeClr>
              </a:solidFill>
              <a:latin typeface="League Spartan" panose="020B0604020202020204" charset="0"/>
              <a:cs typeface="League Spartan" panose="020B0604020202020204" charset="0"/>
            </a:endParaRPr>
          </a:p>
        </p:txBody>
      </p:sp>
      <p:sp>
        <p:nvSpPr>
          <p:cNvPr id="10243" name="Rectangle 5">
            <a:extLst>
              <a:ext uri="{FF2B5EF4-FFF2-40B4-BE49-F238E27FC236}">
                <a16:creationId xmlns:a16="http://schemas.microsoft.com/office/drawing/2014/main" id="{4A495C09-1AC2-5D4B-820D-A56F0E85CDC1}"/>
              </a:ext>
            </a:extLst>
          </p:cNvPr>
          <p:cNvSpPr>
            <a:spLocks noChangeArrowheads="1"/>
          </p:cNvSpPr>
          <p:nvPr/>
        </p:nvSpPr>
        <p:spPr bwMode="auto">
          <a:xfrm>
            <a:off x="8347185" y="3700415"/>
            <a:ext cx="2766559" cy="790575"/>
          </a:xfrm>
          <a:prstGeom prst="rect">
            <a:avLst/>
          </a:prstGeom>
          <a:solidFill>
            <a:srgbClr val="CEE4E6"/>
          </a:solidFill>
          <a:ln w="9525">
            <a:solidFill>
              <a:schemeClr val="tx1"/>
            </a:solidFill>
            <a:miter lim="800000"/>
            <a:headEnd/>
            <a:tailEnd/>
          </a:ln>
        </p:spPr>
        <p:txBody>
          <a:bodyPr wrap="none" anchor="ctr"/>
          <a:lstStyle/>
          <a:p>
            <a:pPr algn="ctr" eaLnBrk="1" hangingPunct="1">
              <a:buClr>
                <a:schemeClr val="folHlink"/>
              </a:buClr>
              <a:buFont typeface="Times" pitchFamily="4" charset="0"/>
              <a:buNone/>
              <a:defRPr/>
            </a:pPr>
            <a:r>
              <a:rPr lang="en-CA" altLang="en-US" b="1">
                <a:latin typeface="League Spartan" panose="020B0604020202020204" charset="0"/>
                <a:cs typeface="League Spartan" panose="020B0604020202020204" charset="0"/>
              </a:rPr>
              <a:t>    </a:t>
            </a:r>
            <a:r>
              <a:rPr lang="en-CA" altLang="en-US" sz="2667" b="1">
                <a:latin typeface="League Spartan" panose="020B0604020202020204" charset="0"/>
                <a:cs typeface="League Spartan" panose="020B0604020202020204" charset="0"/>
              </a:rPr>
              <a:t>Falls</a:t>
            </a:r>
            <a:r>
              <a:rPr lang="en-CA" altLang="en-US" sz="1200">
                <a:latin typeface="League Spartan" panose="020B0604020202020204" charset="0"/>
                <a:cs typeface="League Spartan" panose="020B0604020202020204" charset="0"/>
              </a:rPr>
              <a:t>	</a:t>
            </a:r>
          </a:p>
        </p:txBody>
      </p:sp>
      <p:sp>
        <p:nvSpPr>
          <p:cNvPr id="10244" name="Rectangle 6">
            <a:extLst>
              <a:ext uri="{FF2B5EF4-FFF2-40B4-BE49-F238E27FC236}">
                <a16:creationId xmlns:a16="http://schemas.microsoft.com/office/drawing/2014/main" id="{9FDE87B8-A7A5-6747-A69B-24A0E02833C7}"/>
              </a:ext>
            </a:extLst>
          </p:cNvPr>
          <p:cNvSpPr>
            <a:spLocks noChangeArrowheads="1"/>
          </p:cNvSpPr>
          <p:nvPr/>
        </p:nvSpPr>
        <p:spPr bwMode="auto">
          <a:xfrm>
            <a:off x="844923" y="1182911"/>
            <a:ext cx="2766557" cy="1937960"/>
          </a:xfrm>
          <a:prstGeom prst="rect">
            <a:avLst/>
          </a:prstGeom>
          <a:solidFill>
            <a:srgbClr val="CEE4E6"/>
          </a:solidFill>
          <a:ln w="9525">
            <a:solidFill>
              <a:schemeClr val="tx1"/>
            </a:solidFill>
            <a:miter lim="800000"/>
            <a:headEnd/>
            <a:tailEnd/>
          </a:ln>
        </p:spPr>
        <p:txBody>
          <a:bodyPr wrap="none" anchor="ctr"/>
          <a:lstStyle/>
          <a:p>
            <a:pPr algn="ctr" eaLnBrk="1" hangingPunct="1">
              <a:buClr>
                <a:schemeClr val="folHlink"/>
              </a:buClr>
              <a:buFont typeface="Times" pitchFamily="4" charset="0"/>
              <a:buNone/>
              <a:defRPr/>
            </a:pPr>
            <a:r>
              <a:rPr lang="en-CA" altLang="en-US" sz="2400" b="1">
                <a:latin typeface="League Spartan" panose="020B0604020202020204" charset="0"/>
                <a:cs typeface="League Spartan" panose="020B0604020202020204" charset="0"/>
              </a:rPr>
              <a:t>Medical</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Medical history</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Medications</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Sleep</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Pain</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Nutrition</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Continence</a:t>
            </a:r>
          </a:p>
        </p:txBody>
      </p:sp>
      <p:sp>
        <p:nvSpPr>
          <p:cNvPr id="10245" name="Rectangle 7">
            <a:extLst>
              <a:ext uri="{FF2B5EF4-FFF2-40B4-BE49-F238E27FC236}">
                <a16:creationId xmlns:a16="http://schemas.microsoft.com/office/drawing/2014/main" id="{9F96B0CA-41E1-6D46-A872-E7980A6B97F6}"/>
              </a:ext>
            </a:extLst>
          </p:cNvPr>
          <p:cNvSpPr>
            <a:spLocks noChangeArrowheads="1"/>
          </p:cNvSpPr>
          <p:nvPr/>
        </p:nvSpPr>
        <p:spPr bwMode="auto">
          <a:xfrm>
            <a:off x="7810503" y="4831778"/>
            <a:ext cx="3369808" cy="1056897"/>
          </a:xfrm>
          <a:prstGeom prst="rect">
            <a:avLst/>
          </a:prstGeom>
          <a:solidFill>
            <a:srgbClr val="CEE4E6"/>
          </a:solidFill>
          <a:ln w="9525">
            <a:solidFill>
              <a:schemeClr val="tx1"/>
            </a:solidFill>
            <a:miter lim="800000"/>
            <a:headEnd/>
            <a:tailEnd/>
          </a:ln>
        </p:spPr>
        <p:txBody>
          <a:bodyPr wrap="none" anchor="ctr"/>
          <a:lstStyle/>
          <a:p>
            <a:pPr algn="ctr" eaLnBrk="1" hangingPunct="1">
              <a:buClr>
                <a:schemeClr val="folHlink"/>
              </a:buClr>
              <a:buFont typeface="Times" pitchFamily="4" charset="0"/>
              <a:buNone/>
              <a:defRPr/>
            </a:pPr>
            <a:r>
              <a:rPr lang="en-CA" altLang="en-US" sz="2400" b="1">
                <a:latin typeface="League Spartan" panose="020B0604020202020204" charset="0"/>
                <a:cs typeface="League Spartan" panose="020B0604020202020204" charset="0"/>
              </a:rPr>
              <a:t>Physical Assessment</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Vitals – OH</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Musculoskeletal</a:t>
            </a:r>
          </a:p>
        </p:txBody>
      </p:sp>
      <p:sp>
        <p:nvSpPr>
          <p:cNvPr id="20486" name="Rectangle 8">
            <a:extLst>
              <a:ext uri="{FF2B5EF4-FFF2-40B4-BE49-F238E27FC236}">
                <a16:creationId xmlns:a16="http://schemas.microsoft.com/office/drawing/2014/main" id="{FC21E497-7199-204A-995B-5EC1BC8B3F38}"/>
              </a:ext>
            </a:extLst>
          </p:cNvPr>
          <p:cNvSpPr>
            <a:spLocks noChangeArrowheads="1"/>
          </p:cNvSpPr>
          <p:nvPr/>
        </p:nvSpPr>
        <p:spPr bwMode="auto">
          <a:xfrm>
            <a:off x="844923" y="3590671"/>
            <a:ext cx="2776083" cy="720725"/>
          </a:xfrm>
          <a:prstGeom prst="rect">
            <a:avLst/>
          </a:prstGeom>
          <a:solidFill>
            <a:srgbClr val="CEE4E6"/>
          </a:solidFill>
          <a:ln w="9525">
            <a:solidFill>
              <a:schemeClr val="tx1"/>
            </a:solidFill>
            <a:miter lim="800000"/>
            <a:headEnd/>
            <a:tailEnd/>
          </a:ln>
        </p:spPr>
        <p:txBody>
          <a:bodyPr wrap="none" anchor="ctr"/>
          <a:lstStyle/>
          <a:p>
            <a:pPr algn="ctr" eaLnBrk="1" hangingPunct="1">
              <a:buClr>
                <a:schemeClr val="folHlink"/>
              </a:buClr>
              <a:buFont typeface="Times" charset="0"/>
              <a:buNone/>
              <a:defRPr/>
            </a:pPr>
            <a:r>
              <a:rPr lang="en-CA" sz="2400" b="1">
                <a:latin typeface="League Spartan" panose="020B0604020202020204" charset="0"/>
                <a:ea typeface="Arial" pitchFamily="4" charset="0"/>
                <a:cs typeface="League Spartan" panose="020B0604020202020204" charset="0"/>
              </a:rPr>
              <a:t>Cognition</a:t>
            </a:r>
          </a:p>
        </p:txBody>
      </p:sp>
      <p:sp>
        <p:nvSpPr>
          <p:cNvPr id="10247" name="Rectangle 9">
            <a:extLst>
              <a:ext uri="{FF2B5EF4-FFF2-40B4-BE49-F238E27FC236}">
                <a16:creationId xmlns:a16="http://schemas.microsoft.com/office/drawing/2014/main" id="{70D4ADDC-7508-314F-A3F0-5E3C6104C021}"/>
              </a:ext>
            </a:extLst>
          </p:cNvPr>
          <p:cNvSpPr>
            <a:spLocks noChangeArrowheads="1"/>
          </p:cNvSpPr>
          <p:nvPr/>
        </p:nvSpPr>
        <p:spPr bwMode="auto">
          <a:xfrm>
            <a:off x="4670085" y="1094994"/>
            <a:ext cx="2851828" cy="1056897"/>
          </a:xfrm>
          <a:prstGeom prst="rect">
            <a:avLst/>
          </a:prstGeom>
          <a:solidFill>
            <a:srgbClr val="CEE4E6"/>
          </a:solidFill>
          <a:ln w="9525">
            <a:solidFill>
              <a:schemeClr val="tx1"/>
            </a:solidFill>
            <a:miter lim="800000"/>
            <a:headEnd/>
            <a:tailEnd/>
          </a:ln>
        </p:spPr>
        <p:txBody>
          <a:bodyPr wrap="none" anchor="ctr"/>
          <a:lstStyle/>
          <a:p>
            <a:pPr algn="ctr" eaLnBrk="1" hangingPunct="1">
              <a:buClr>
                <a:schemeClr val="folHlink"/>
              </a:buClr>
              <a:buFont typeface="Times" pitchFamily="4" charset="0"/>
              <a:buNone/>
              <a:defRPr/>
            </a:pPr>
            <a:r>
              <a:rPr lang="en-CA" altLang="en-US" sz="2400" b="1">
                <a:latin typeface="League Spartan" panose="020B0604020202020204" charset="0"/>
                <a:cs typeface="League Spartan" panose="020B0604020202020204" charset="0"/>
              </a:rPr>
              <a:t>Social Support</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Support</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Financial Resources</a:t>
            </a:r>
          </a:p>
        </p:txBody>
      </p:sp>
      <p:sp>
        <p:nvSpPr>
          <p:cNvPr id="10248" name="Rectangle 10">
            <a:extLst>
              <a:ext uri="{FF2B5EF4-FFF2-40B4-BE49-F238E27FC236}">
                <a16:creationId xmlns:a16="http://schemas.microsoft.com/office/drawing/2014/main" id="{956D0F64-3F75-BA49-9F16-7683B1696608}"/>
              </a:ext>
            </a:extLst>
          </p:cNvPr>
          <p:cNvSpPr>
            <a:spLocks noChangeArrowheads="1"/>
          </p:cNvSpPr>
          <p:nvPr/>
        </p:nvSpPr>
        <p:spPr bwMode="auto">
          <a:xfrm>
            <a:off x="844923" y="4781196"/>
            <a:ext cx="2776083" cy="1069597"/>
          </a:xfrm>
          <a:prstGeom prst="rect">
            <a:avLst/>
          </a:prstGeom>
          <a:solidFill>
            <a:srgbClr val="CEE4E6"/>
          </a:solidFill>
          <a:ln w="9525">
            <a:solidFill>
              <a:schemeClr val="tx1"/>
            </a:solidFill>
            <a:miter lim="800000"/>
            <a:headEnd/>
            <a:tailEnd/>
          </a:ln>
        </p:spPr>
        <p:txBody>
          <a:bodyPr wrap="none" anchor="ctr"/>
          <a:lstStyle/>
          <a:p>
            <a:pPr algn="ctr" eaLnBrk="1" hangingPunct="1">
              <a:buClr>
                <a:schemeClr val="folHlink"/>
              </a:buClr>
              <a:buFont typeface="Times" pitchFamily="4" charset="0"/>
              <a:buNone/>
              <a:defRPr/>
            </a:pPr>
            <a:r>
              <a:rPr lang="en-CA" altLang="en-US">
                <a:latin typeface="League Spartan" panose="020B0604020202020204" charset="0"/>
                <a:cs typeface="League Spartan" panose="020B0604020202020204" charset="0"/>
              </a:rPr>
              <a:t> </a:t>
            </a:r>
            <a:r>
              <a:rPr lang="en-CA" altLang="en-US" sz="2400" b="1">
                <a:latin typeface="League Spartan" panose="020B0604020202020204" charset="0"/>
                <a:cs typeface="League Spartan" panose="020B0604020202020204" charset="0"/>
              </a:rPr>
              <a:t>Mental Health</a:t>
            </a:r>
          </a:p>
        </p:txBody>
      </p:sp>
      <p:sp>
        <p:nvSpPr>
          <p:cNvPr id="10249" name="Rectangle 11">
            <a:extLst>
              <a:ext uri="{FF2B5EF4-FFF2-40B4-BE49-F238E27FC236}">
                <a16:creationId xmlns:a16="http://schemas.microsoft.com/office/drawing/2014/main" id="{E9B625D8-BDB7-1C46-A607-7AAA2C5926FD}"/>
              </a:ext>
            </a:extLst>
          </p:cNvPr>
          <p:cNvSpPr>
            <a:spLocks noChangeArrowheads="1"/>
          </p:cNvSpPr>
          <p:nvPr/>
        </p:nvSpPr>
        <p:spPr bwMode="auto">
          <a:xfrm>
            <a:off x="8347184" y="1148788"/>
            <a:ext cx="2794224" cy="2080837"/>
          </a:xfrm>
          <a:prstGeom prst="rect">
            <a:avLst/>
          </a:prstGeom>
          <a:solidFill>
            <a:srgbClr val="CEE4E6"/>
          </a:solidFill>
          <a:ln w="9525">
            <a:solidFill>
              <a:schemeClr val="tx1"/>
            </a:solidFill>
            <a:miter lim="800000"/>
            <a:headEnd/>
            <a:tailEnd/>
          </a:ln>
        </p:spPr>
        <p:txBody>
          <a:bodyPr wrap="none" anchor="ctr"/>
          <a:lstStyle/>
          <a:p>
            <a:pPr algn="ctr" eaLnBrk="1" hangingPunct="1">
              <a:buClr>
                <a:schemeClr val="folHlink"/>
              </a:buClr>
              <a:buFont typeface="Times" pitchFamily="4" charset="0"/>
              <a:buNone/>
              <a:defRPr/>
            </a:pPr>
            <a:r>
              <a:rPr lang="en-CA" altLang="en-US" sz="2400" b="1">
                <a:latin typeface="League Spartan" panose="020B0604020202020204" charset="0"/>
                <a:cs typeface="League Spartan" panose="020B0604020202020204" charset="0"/>
              </a:rPr>
              <a:t>Safety</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Driving</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Abuse</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Injury</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Malnutrition</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Medication Mismanagement</a:t>
            </a:r>
          </a:p>
          <a:p>
            <a:pPr algn="ctr" eaLnBrk="1" hangingPunct="1">
              <a:buClr>
                <a:schemeClr val="folHlink"/>
              </a:buClr>
              <a:buFont typeface="Times" pitchFamily="4" charset="0"/>
              <a:buNone/>
              <a:defRPr/>
            </a:pPr>
            <a:r>
              <a:rPr lang="en-CA" altLang="en-US" sz="1400">
                <a:latin typeface="League Spartan" panose="020B0604020202020204" charset="0"/>
                <a:cs typeface="League Spartan" panose="020B0604020202020204" charset="0"/>
              </a:rPr>
              <a:t>Wandering</a:t>
            </a:r>
          </a:p>
        </p:txBody>
      </p:sp>
      <p:sp>
        <p:nvSpPr>
          <p:cNvPr id="38922" name="Line 21">
            <a:extLst>
              <a:ext uri="{FF2B5EF4-FFF2-40B4-BE49-F238E27FC236}">
                <a16:creationId xmlns:a16="http://schemas.microsoft.com/office/drawing/2014/main" id="{16FD8632-EA50-4E2C-828A-133F1AC62994}"/>
              </a:ext>
            </a:extLst>
          </p:cNvPr>
          <p:cNvSpPr>
            <a:spLocks noChangeShapeType="1"/>
          </p:cNvSpPr>
          <p:nvPr/>
        </p:nvSpPr>
        <p:spPr bwMode="auto">
          <a:xfrm>
            <a:off x="6024563" y="2852739"/>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3" name="Text Box 26">
            <a:extLst>
              <a:ext uri="{FF2B5EF4-FFF2-40B4-BE49-F238E27FC236}">
                <a16:creationId xmlns:a16="http://schemas.microsoft.com/office/drawing/2014/main" id="{0E63DFDB-8D59-40AF-BA3B-CEAD29A079D9}"/>
              </a:ext>
            </a:extLst>
          </p:cNvPr>
          <p:cNvSpPr txBox="1">
            <a:spLocks noChangeArrowheads="1"/>
          </p:cNvSpPr>
          <p:nvPr/>
        </p:nvSpPr>
        <p:spPr bwMode="auto">
          <a:xfrm>
            <a:off x="2146147" y="6365558"/>
            <a:ext cx="992777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50000"/>
              </a:spcBef>
              <a:buFont typeface="Times" panose="02020603050405020304" pitchFamily="18" charset="0"/>
              <a:buNone/>
            </a:pPr>
            <a:r>
              <a:rPr lang="en-CA" altLang="en-US" b="1">
                <a:solidFill>
                  <a:srgbClr val="000000"/>
                </a:solidFill>
                <a:latin typeface="League Spartan" panose="020B0604020202020204" charset="0"/>
                <a:cs typeface="League Spartan" panose="020B0604020202020204" charset="0"/>
              </a:rPr>
              <a:t>Domains of a Comprehensive Geriatric Assessment (CGA) </a:t>
            </a:r>
            <a:r>
              <a:rPr lang="en-CA" altLang="en-US" sz="1100">
                <a:solidFill>
                  <a:srgbClr val="000000"/>
                </a:solidFill>
                <a:latin typeface="League Spartan" panose="020B0604020202020204" charset="0"/>
                <a:cs typeface="League Spartan" panose="020B0604020202020204" charset="0"/>
              </a:rPr>
              <a:t>Kay et al., 2017</a:t>
            </a:r>
          </a:p>
        </p:txBody>
      </p:sp>
      <p:sp>
        <p:nvSpPr>
          <p:cNvPr id="10253" name="Rectangle 10">
            <a:extLst>
              <a:ext uri="{FF2B5EF4-FFF2-40B4-BE49-F238E27FC236}">
                <a16:creationId xmlns:a16="http://schemas.microsoft.com/office/drawing/2014/main" id="{0E74714D-7718-F048-9B1D-2EA339886240}"/>
              </a:ext>
            </a:extLst>
          </p:cNvPr>
          <p:cNvSpPr>
            <a:spLocks noChangeArrowheads="1"/>
          </p:cNvSpPr>
          <p:nvPr/>
        </p:nvSpPr>
        <p:spPr bwMode="auto">
          <a:xfrm>
            <a:off x="4704673" y="4891469"/>
            <a:ext cx="2427287" cy="1056896"/>
          </a:xfrm>
          <a:prstGeom prst="rect">
            <a:avLst/>
          </a:prstGeom>
          <a:solidFill>
            <a:srgbClr val="CEE4E6"/>
          </a:solidFill>
          <a:ln w="9525">
            <a:solidFill>
              <a:schemeClr val="tx1"/>
            </a:solidFill>
            <a:miter lim="800000"/>
            <a:headEnd/>
            <a:tailEnd/>
          </a:ln>
        </p:spPr>
        <p:txBody>
          <a:bodyPr wrap="none" anchor="ctr"/>
          <a:lstStyle/>
          <a:p>
            <a:pPr algn="ctr" eaLnBrk="1" hangingPunct="1">
              <a:buClr>
                <a:schemeClr val="folHlink"/>
              </a:buClr>
              <a:buFont typeface="Times" pitchFamily="4" charset="0"/>
              <a:buNone/>
              <a:defRPr/>
            </a:pPr>
            <a:r>
              <a:rPr lang="en-CA" altLang="en-US" sz="2400" b="1">
                <a:latin typeface="League Spartan" panose="020B0604020202020204" charset="0"/>
                <a:cs typeface="League Spartan" panose="020B0604020202020204" charset="0"/>
              </a:rPr>
              <a:t>Physical </a:t>
            </a:r>
          </a:p>
          <a:p>
            <a:pPr algn="ctr" eaLnBrk="1" hangingPunct="1">
              <a:buClr>
                <a:schemeClr val="folHlink"/>
              </a:buClr>
              <a:buFont typeface="Times" pitchFamily="4" charset="0"/>
              <a:buNone/>
              <a:defRPr/>
            </a:pPr>
            <a:r>
              <a:rPr lang="en-CA" altLang="en-US" sz="2400" b="1">
                <a:latin typeface="League Spartan" panose="020B0604020202020204" charset="0"/>
                <a:cs typeface="League Spartan" panose="020B0604020202020204" charset="0"/>
              </a:rPr>
              <a:t>Environment</a:t>
            </a:r>
          </a:p>
        </p:txBody>
      </p:sp>
    </p:spTree>
    <p:extLst>
      <p:ext uri="{BB962C8B-B14F-4D97-AF65-F5344CB8AC3E}">
        <p14:creationId xmlns:p14="http://schemas.microsoft.com/office/powerpoint/2010/main" val="1062450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194508"/>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000" b="1">
                <a:latin typeface="Helios Extended" panose="020B0604020202020204" charset="0"/>
                <a:cs typeface="Helios Extended" panose="020B0604020202020204" charset="0"/>
              </a:rPr>
              <a:t>GERIATRIC 5Ms</a:t>
            </a: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38922" name="Line 21">
            <a:extLst>
              <a:ext uri="{FF2B5EF4-FFF2-40B4-BE49-F238E27FC236}">
                <a16:creationId xmlns:a16="http://schemas.microsoft.com/office/drawing/2014/main" id="{16FD8632-EA50-4E2C-828A-133F1AC62994}"/>
              </a:ext>
            </a:extLst>
          </p:cNvPr>
          <p:cNvSpPr>
            <a:spLocks noChangeShapeType="1"/>
          </p:cNvSpPr>
          <p:nvPr/>
        </p:nvSpPr>
        <p:spPr bwMode="auto">
          <a:xfrm>
            <a:off x="6024563" y="2852739"/>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3" name="Content Placeholder 3">
            <a:extLst>
              <a:ext uri="{FF2B5EF4-FFF2-40B4-BE49-F238E27FC236}">
                <a16:creationId xmlns:a16="http://schemas.microsoft.com/office/drawing/2014/main" id="{6C072B7A-08CE-CD4A-B154-A11BB18E0750}"/>
              </a:ext>
            </a:extLst>
          </p:cNvPr>
          <p:cNvGraphicFramePr>
            <a:graphicFrameLocks/>
          </p:cNvGraphicFramePr>
          <p:nvPr>
            <p:extLst>
              <p:ext uri="{D42A27DB-BD31-4B8C-83A1-F6EECF244321}">
                <p14:modId xmlns:p14="http://schemas.microsoft.com/office/powerpoint/2010/main" val="458098470"/>
              </p:ext>
            </p:extLst>
          </p:nvPr>
        </p:nvGraphicFramePr>
        <p:xfrm>
          <a:off x="639337" y="1372555"/>
          <a:ext cx="10913326" cy="4602997"/>
        </p:xfrm>
        <a:graphic>
          <a:graphicData uri="http://schemas.openxmlformats.org/drawingml/2006/table">
            <a:tbl>
              <a:tblPr firstRow="1" bandRow="1">
                <a:tableStyleId>{9D7B26C5-4107-4FEC-AEDC-1716B250A1EF}</a:tableStyleId>
              </a:tblPr>
              <a:tblGrid>
                <a:gridCol w="3244405">
                  <a:extLst>
                    <a:ext uri="{9D8B030D-6E8A-4147-A177-3AD203B41FA5}">
                      <a16:colId xmlns:a16="http://schemas.microsoft.com/office/drawing/2014/main" val="20000"/>
                    </a:ext>
                  </a:extLst>
                </a:gridCol>
                <a:gridCol w="7668921">
                  <a:extLst>
                    <a:ext uri="{9D8B030D-6E8A-4147-A177-3AD203B41FA5}">
                      <a16:colId xmlns:a16="http://schemas.microsoft.com/office/drawing/2014/main" val="20001"/>
                    </a:ext>
                  </a:extLst>
                </a:gridCol>
              </a:tblGrid>
              <a:tr h="579149">
                <a:tc>
                  <a:txBody>
                    <a:bodyPr/>
                    <a:lstStyle/>
                    <a:p>
                      <a:r>
                        <a:rPr lang="en-US" sz="2800" b="1">
                          <a:solidFill>
                            <a:schemeClr val="tx1">
                              <a:lumMod val="50000"/>
                            </a:schemeClr>
                          </a:solidFill>
                          <a:latin typeface="League Spartan" panose="020B0604020202020204" charset="0"/>
                          <a:cs typeface="League Spartan" panose="020B0604020202020204" charset="0"/>
                        </a:rPr>
                        <a:t>M</a:t>
                      </a:r>
                      <a:r>
                        <a:rPr lang="en-US" sz="2800" b="0">
                          <a:solidFill>
                            <a:schemeClr val="tx1">
                              <a:lumMod val="50000"/>
                            </a:schemeClr>
                          </a:solidFill>
                          <a:latin typeface="League Spartan" panose="020B0604020202020204" charset="0"/>
                          <a:cs typeface="League Spartan" panose="020B0604020202020204" charset="0"/>
                        </a:rPr>
                        <a:t>ind</a:t>
                      </a:r>
                    </a:p>
                  </a:txBody>
                  <a:tcPr marL="91441" marR="91441" marT="45735" marB="45735"/>
                </a:tc>
                <a:tc>
                  <a:txBody>
                    <a:bodyPr/>
                    <a:lstStyle/>
                    <a:p>
                      <a:r>
                        <a:rPr lang="en-US" sz="2000" b="0">
                          <a:latin typeface="League Spartan" panose="020B0604020202020204" charset="0"/>
                          <a:cs typeface="League Spartan" panose="020B0604020202020204" charset="0"/>
                        </a:rPr>
                        <a:t>Mentation,</a:t>
                      </a:r>
                      <a:r>
                        <a:rPr lang="en-US" sz="2000" b="0" baseline="0">
                          <a:latin typeface="League Spartan" panose="020B0604020202020204" charset="0"/>
                          <a:cs typeface="League Spartan" panose="020B0604020202020204" charset="0"/>
                        </a:rPr>
                        <a:t> Dementia, Delirium, Depression</a:t>
                      </a:r>
                      <a:endParaRPr lang="en-US" sz="2000" b="0">
                        <a:latin typeface="League Spartan" panose="020B0604020202020204" charset="0"/>
                        <a:cs typeface="League Spartan" panose="020B0604020202020204" charset="0"/>
                      </a:endParaRPr>
                    </a:p>
                  </a:txBody>
                  <a:tcPr marL="91441" marR="91441" marT="45735" marB="45735"/>
                </a:tc>
                <a:extLst>
                  <a:ext uri="{0D108BD9-81ED-4DB2-BD59-A6C34878D82A}">
                    <a16:rowId xmlns:a16="http://schemas.microsoft.com/office/drawing/2014/main" val="10001"/>
                  </a:ext>
                </a:extLst>
              </a:tr>
              <a:tr h="823063">
                <a:tc>
                  <a:txBody>
                    <a:bodyPr/>
                    <a:lstStyle/>
                    <a:p>
                      <a:r>
                        <a:rPr lang="en-US" sz="2800" b="1">
                          <a:solidFill>
                            <a:schemeClr val="tx1">
                              <a:lumMod val="50000"/>
                            </a:schemeClr>
                          </a:solidFill>
                          <a:latin typeface="League Spartan" panose="020B0604020202020204" charset="0"/>
                          <a:cs typeface="League Spartan" panose="020B0604020202020204" charset="0"/>
                        </a:rPr>
                        <a:t>M</a:t>
                      </a:r>
                      <a:r>
                        <a:rPr lang="en-US" sz="2800" b="0">
                          <a:solidFill>
                            <a:schemeClr val="tx1">
                              <a:lumMod val="50000"/>
                            </a:schemeClr>
                          </a:solidFill>
                          <a:latin typeface="League Spartan" panose="020B0604020202020204" charset="0"/>
                          <a:cs typeface="League Spartan" panose="020B0604020202020204" charset="0"/>
                        </a:rPr>
                        <a:t>obility</a:t>
                      </a:r>
                    </a:p>
                  </a:txBody>
                  <a:tcPr marL="91441" marR="91441" marT="45735" marB="45735"/>
                </a:tc>
                <a:tc>
                  <a:txBody>
                    <a:bodyPr/>
                    <a:lstStyle/>
                    <a:p>
                      <a:r>
                        <a:rPr lang="en-US" sz="2000" b="0">
                          <a:latin typeface="League Spartan" panose="020B0604020202020204" charset="0"/>
                          <a:cs typeface="League Spartan" panose="020B0604020202020204" charset="0"/>
                        </a:rPr>
                        <a:t>Impaired gait and balance</a:t>
                      </a:r>
                    </a:p>
                    <a:p>
                      <a:r>
                        <a:rPr lang="en-US" sz="2000" b="0">
                          <a:latin typeface="League Spartan" panose="020B0604020202020204" charset="0"/>
                          <a:cs typeface="League Spartan" panose="020B0604020202020204" charset="0"/>
                        </a:rPr>
                        <a:t>Fall injury prevention</a:t>
                      </a:r>
                    </a:p>
                  </a:txBody>
                  <a:tcPr marL="91441" marR="91441" marT="45735" marB="45735"/>
                </a:tc>
                <a:extLst>
                  <a:ext uri="{0D108BD9-81ED-4DB2-BD59-A6C34878D82A}">
                    <a16:rowId xmlns:a16="http://schemas.microsoft.com/office/drawing/2014/main" val="10002"/>
                  </a:ext>
                </a:extLst>
              </a:tr>
              <a:tr h="1554659">
                <a:tc>
                  <a:txBody>
                    <a:bodyPr/>
                    <a:lstStyle/>
                    <a:p>
                      <a:r>
                        <a:rPr lang="en-US" sz="2800" b="1">
                          <a:solidFill>
                            <a:schemeClr val="tx1">
                              <a:lumMod val="50000"/>
                            </a:schemeClr>
                          </a:solidFill>
                          <a:latin typeface="League Spartan" panose="020B0604020202020204" charset="0"/>
                          <a:cs typeface="League Spartan" panose="020B0604020202020204" charset="0"/>
                        </a:rPr>
                        <a:t>M</a:t>
                      </a:r>
                      <a:r>
                        <a:rPr lang="en-US" sz="2800" b="0">
                          <a:solidFill>
                            <a:schemeClr val="tx1">
                              <a:lumMod val="50000"/>
                            </a:schemeClr>
                          </a:solidFill>
                          <a:latin typeface="League Spartan" panose="020B0604020202020204" charset="0"/>
                          <a:cs typeface="League Spartan" panose="020B0604020202020204" charset="0"/>
                        </a:rPr>
                        <a:t>edications</a:t>
                      </a:r>
                    </a:p>
                  </a:txBody>
                  <a:tcPr marL="91441" marR="91441" marT="45735" marB="45735"/>
                </a:tc>
                <a:tc>
                  <a:txBody>
                    <a:bodyPr/>
                    <a:lstStyle/>
                    <a:p>
                      <a:r>
                        <a:rPr lang="en-US" sz="2000" b="0">
                          <a:latin typeface="League Spartan" panose="020B0604020202020204" charset="0"/>
                          <a:cs typeface="League Spartan" panose="020B0604020202020204" charset="0"/>
                        </a:rPr>
                        <a:t>Polypharmacy</a:t>
                      </a:r>
                    </a:p>
                    <a:p>
                      <a:r>
                        <a:rPr lang="en-US" sz="2000" b="0">
                          <a:latin typeface="League Spartan" panose="020B0604020202020204" charset="0"/>
                          <a:cs typeface="League Spartan" panose="020B0604020202020204" charset="0"/>
                        </a:rPr>
                        <a:t>De-prescribing</a:t>
                      </a:r>
                    </a:p>
                    <a:p>
                      <a:r>
                        <a:rPr lang="en-US" sz="2000" b="0">
                          <a:latin typeface="League Spartan" panose="020B0604020202020204" charset="0"/>
                          <a:cs typeface="League Spartan" panose="020B0604020202020204" charset="0"/>
                        </a:rPr>
                        <a:t>Optimal</a:t>
                      </a:r>
                      <a:r>
                        <a:rPr lang="en-US" sz="2000" b="0" baseline="0">
                          <a:latin typeface="League Spartan" panose="020B0604020202020204" charset="0"/>
                          <a:cs typeface="League Spartan" panose="020B0604020202020204" charset="0"/>
                        </a:rPr>
                        <a:t> prescribing</a:t>
                      </a:r>
                    </a:p>
                    <a:p>
                      <a:r>
                        <a:rPr lang="en-US" sz="2000" b="0" baseline="0">
                          <a:latin typeface="League Spartan" panose="020B0604020202020204" charset="0"/>
                          <a:cs typeface="League Spartan" panose="020B0604020202020204" charset="0"/>
                        </a:rPr>
                        <a:t>Adverse medication effects and burden</a:t>
                      </a:r>
                      <a:endParaRPr lang="en-US" sz="2000" b="0">
                        <a:latin typeface="League Spartan" panose="020B0604020202020204" charset="0"/>
                        <a:cs typeface="League Spartan" panose="020B0604020202020204" charset="0"/>
                      </a:endParaRPr>
                    </a:p>
                  </a:txBody>
                  <a:tcPr marL="91441" marR="91441" marT="45735" marB="45735"/>
                </a:tc>
                <a:extLst>
                  <a:ext uri="{0D108BD9-81ED-4DB2-BD59-A6C34878D82A}">
                    <a16:rowId xmlns:a16="http://schemas.microsoft.com/office/drawing/2014/main" val="10003"/>
                  </a:ext>
                </a:extLst>
              </a:tr>
              <a:tr h="823063">
                <a:tc>
                  <a:txBody>
                    <a:bodyPr/>
                    <a:lstStyle/>
                    <a:p>
                      <a:r>
                        <a:rPr lang="en-US" sz="2800" b="1">
                          <a:solidFill>
                            <a:schemeClr val="tx1">
                              <a:lumMod val="50000"/>
                            </a:schemeClr>
                          </a:solidFill>
                          <a:latin typeface="League Spartan" panose="020B0604020202020204" charset="0"/>
                          <a:cs typeface="League Spartan" panose="020B0604020202020204" charset="0"/>
                        </a:rPr>
                        <a:t>M</a:t>
                      </a:r>
                      <a:r>
                        <a:rPr lang="en-US" sz="2800" b="0">
                          <a:solidFill>
                            <a:schemeClr val="tx1">
                              <a:lumMod val="50000"/>
                            </a:schemeClr>
                          </a:solidFill>
                          <a:latin typeface="League Spartan" panose="020B0604020202020204" charset="0"/>
                          <a:cs typeface="League Spartan" panose="020B0604020202020204" charset="0"/>
                        </a:rPr>
                        <a:t>ulti-Complexity</a:t>
                      </a:r>
                    </a:p>
                  </a:txBody>
                  <a:tcPr marL="91441" marR="91441" marT="45735" marB="45735"/>
                </a:tc>
                <a:tc>
                  <a:txBody>
                    <a:bodyPr/>
                    <a:lstStyle/>
                    <a:p>
                      <a:r>
                        <a:rPr lang="en-US" sz="2000" b="0">
                          <a:latin typeface="League Spartan" panose="020B0604020202020204" charset="0"/>
                          <a:cs typeface="League Spartan" panose="020B0604020202020204" charset="0"/>
                        </a:rPr>
                        <a:t>Multi-morbidity</a:t>
                      </a:r>
                    </a:p>
                    <a:p>
                      <a:r>
                        <a:rPr lang="en-US" sz="2000" b="0">
                          <a:latin typeface="League Spartan" panose="020B0604020202020204" charset="0"/>
                          <a:cs typeface="League Spartan" panose="020B0604020202020204" charset="0"/>
                        </a:rPr>
                        <a:t>Complex bio-psycho-social situations</a:t>
                      </a:r>
                    </a:p>
                  </a:txBody>
                  <a:tcPr marL="91441" marR="91441" marT="45735" marB="45735"/>
                </a:tc>
                <a:extLst>
                  <a:ext uri="{0D108BD9-81ED-4DB2-BD59-A6C34878D82A}">
                    <a16:rowId xmlns:a16="http://schemas.microsoft.com/office/drawing/2014/main" val="10004"/>
                  </a:ext>
                </a:extLst>
              </a:tr>
              <a:tr h="823063">
                <a:tc>
                  <a:txBody>
                    <a:bodyPr/>
                    <a:lstStyle/>
                    <a:p>
                      <a:r>
                        <a:rPr lang="en-US" sz="2800" b="1">
                          <a:solidFill>
                            <a:schemeClr val="tx1">
                              <a:lumMod val="50000"/>
                            </a:schemeClr>
                          </a:solidFill>
                          <a:latin typeface="League Spartan" panose="020B0604020202020204" charset="0"/>
                          <a:cs typeface="League Spartan" panose="020B0604020202020204" charset="0"/>
                        </a:rPr>
                        <a:t>M</a:t>
                      </a:r>
                      <a:r>
                        <a:rPr lang="en-US" sz="2800" b="0">
                          <a:solidFill>
                            <a:schemeClr val="tx1">
                              <a:lumMod val="50000"/>
                            </a:schemeClr>
                          </a:solidFill>
                          <a:latin typeface="League Spartan" panose="020B0604020202020204" charset="0"/>
                          <a:cs typeface="League Spartan" panose="020B0604020202020204" charset="0"/>
                        </a:rPr>
                        <a:t>atters</a:t>
                      </a:r>
                      <a:r>
                        <a:rPr lang="en-US" sz="2800" b="0" baseline="0">
                          <a:solidFill>
                            <a:schemeClr val="tx1">
                              <a:lumMod val="50000"/>
                            </a:schemeClr>
                          </a:solidFill>
                          <a:latin typeface="League Spartan" panose="020B0604020202020204" charset="0"/>
                          <a:cs typeface="League Spartan" panose="020B0604020202020204" charset="0"/>
                        </a:rPr>
                        <a:t> Most</a:t>
                      </a:r>
                      <a:endParaRPr lang="en-US" sz="2800" b="0">
                        <a:solidFill>
                          <a:schemeClr val="tx1">
                            <a:lumMod val="50000"/>
                          </a:schemeClr>
                        </a:solidFill>
                        <a:latin typeface="League Spartan" panose="020B0604020202020204" charset="0"/>
                        <a:cs typeface="League Spartan" panose="020B0604020202020204" charset="0"/>
                      </a:endParaRPr>
                    </a:p>
                  </a:txBody>
                  <a:tcPr marL="91441" marR="91441" marT="45735" marB="45735"/>
                </a:tc>
                <a:tc>
                  <a:txBody>
                    <a:bodyPr/>
                    <a:lstStyle/>
                    <a:p>
                      <a:r>
                        <a:rPr lang="en-US" sz="2000" b="0">
                          <a:latin typeface="League Spartan" panose="020B0604020202020204" charset="0"/>
                          <a:cs typeface="League Spartan" panose="020B0604020202020204" charset="0"/>
                        </a:rPr>
                        <a:t>Each individual’s own meaningful health outcome, goals and care preferences</a:t>
                      </a:r>
                    </a:p>
                  </a:txBody>
                  <a:tcPr marL="91441" marR="91441" marT="45735" marB="45735"/>
                </a:tc>
                <a:extLst>
                  <a:ext uri="{0D108BD9-81ED-4DB2-BD59-A6C34878D82A}">
                    <a16:rowId xmlns:a16="http://schemas.microsoft.com/office/drawing/2014/main" val="10005"/>
                  </a:ext>
                </a:extLst>
              </a:tr>
            </a:tbl>
          </a:graphicData>
        </a:graphic>
      </p:graphicFrame>
      <p:sp>
        <p:nvSpPr>
          <p:cNvPr id="39960" name="TextBox 1">
            <a:extLst>
              <a:ext uri="{FF2B5EF4-FFF2-40B4-BE49-F238E27FC236}">
                <a16:creationId xmlns:a16="http://schemas.microsoft.com/office/drawing/2014/main" id="{AB7C6E72-18CA-460F-8A10-E5D1169C8E4E}"/>
              </a:ext>
            </a:extLst>
          </p:cNvPr>
          <p:cNvSpPr txBox="1">
            <a:spLocks noChangeArrowheads="1"/>
          </p:cNvSpPr>
          <p:nvPr/>
        </p:nvSpPr>
        <p:spPr bwMode="auto">
          <a:xfrm>
            <a:off x="8241396" y="6226948"/>
            <a:ext cx="3311267" cy="379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ClrTx/>
              <a:buFontTx/>
              <a:buNone/>
            </a:pPr>
            <a:r>
              <a:rPr lang="en-CA" altLang="en-US" sz="1867">
                <a:latin typeface="Calibri" panose="020F0502020204030204" pitchFamily="34" charset="0"/>
              </a:rPr>
              <a:t>Tinetti, Huang &amp; Molnar, 2017</a:t>
            </a:r>
            <a:endParaRPr lang="en-US" altLang="en-US" sz="1867"/>
          </a:p>
        </p:txBody>
      </p:sp>
      <p:pic>
        <p:nvPicPr>
          <p:cNvPr id="5" name="Picture 4" descr="The Geriatric 5Ms">
            <a:extLst>
              <a:ext uri="{FF2B5EF4-FFF2-40B4-BE49-F238E27FC236}">
                <a16:creationId xmlns:a16="http://schemas.microsoft.com/office/drawing/2014/main" id="{04922B3B-E70A-1FC3-04B1-92AB7AB0621F}"/>
              </a:ext>
            </a:extLst>
          </p:cNvPr>
          <p:cNvPicPr>
            <a:picLocks noChangeAspect="1"/>
          </p:cNvPicPr>
          <p:nvPr/>
        </p:nvPicPr>
        <p:blipFill>
          <a:blip r:embed="rId3"/>
          <a:stretch>
            <a:fillRect/>
          </a:stretch>
        </p:blipFill>
        <p:spPr>
          <a:xfrm>
            <a:off x="9706202" y="2721"/>
            <a:ext cx="2486025" cy="2171700"/>
          </a:xfrm>
          <a:prstGeom prst="rect">
            <a:avLst/>
          </a:prstGeom>
        </p:spPr>
      </p:pic>
    </p:spTree>
    <p:extLst>
      <p:ext uri="{BB962C8B-B14F-4D97-AF65-F5344CB8AC3E}">
        <p14:creationId xmlns:p14="http://schemas.microsoft.com/office/powerpoint/2010/main" val="101403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194508"/>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4000" b="1">
                <a:latin typeface="Helios Extended" panose="020B0604020202020204" charset="0"/>
                <a:cs typeface="Helios Extended" panose="020B0604020202020204" charset="0"/>
              </a:rPr>
              <a:t>CGA: THE METHOD</a:t>
            </a:r>
            <a:endParaRPr lang="en-US" sz="4000" b="1">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38922" name="Line 21">
            <a:extLst>
              <a:ext uri="{FF2B5EF4-FFF2-40B4-BE49-F238E27FC236}">
                <a16:creationId xmlns:a16="http://schemas.microsoft.com/office/drawing/2014/main" id="{16FD8632-EA50-4E2C-828A-133F1AC62994}"/>
              </a:ext>
            </a:extLst>
          </p:cNvPr>
          <p:cNvSpPr>
            <a:spLocks noChangeShapeType="1"/>
          </p:cNvSpPr>
          <p:nvPr/>
        </p:nvSpPr>
        <p:spPr bwMode="auto">
          <a:xfrm>
            <a:off x="6024563" y="2852739"/>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219" name="Oval 4">
            <a:extLst>
              <a:ext uri="{FF2B5EF4-FFF2-40B4-BE49-F238E27FC236}">
                <a16:creationId xmlns:a16="http://schemas.microsoft.com/office/drawing/2014/main" id="{BD151EB3-9BC2-3648-A2A1-82056C0F3E6D}"/>
              </a:ext>
            </a:extLst>
          </p:cNvPr>
          <p:cNvSpPr>
            <a:spLocks noChangeArrowheads="1"/>
          </p:cNvSpPr>
          <p:nvPr/>
        </p:nvSpPr>
        <p:spPr bwMode="auto">
          <a:xfrm>
            <a:off x="4175760" y="1228032"/>
            <a:ext cx="5084365" cy="1743137"/>
          </a:xfrm>
          <a:prstGeom prst="round2DiagRect">
            <a:avLst/>
          </a:prstGeom>
          <a:solidFill>
            <a:schemeClr val="tx1"/>
          </a:solidFill>
          <a:ln w="9525">
            <a:solidFill>
              <a:schemeClr val="tx1"/>
            </a:solidFill>
            <a:round/>
            <a:headEnd/>
            <a:tailEnd/>
          </a:ln>
        </p:spPr>
        <p:txBody>
          <a:bodyPr wrap="none" lIns="85112" tIns="42556" rIns="85112" bIns="42556" anchor="ctr"/>
          <a:lstStyle>
            <a:lvl1pPr defTabSz="850900">
              <a:defRPr sz="2400">
                <a:solidFill>
                  <a:schemeClr val="tx1"/>
                </a:solidFill>
                <a:latin typeface="Arial" charset="0"/>
                <a:cs typeface="Arial" charset="0"/>
              </a:defRPr>
            </a:lvl1pPr>
            <a:lvl2pPr marL="742950" indent="-285750" defTabSz="850900">
              <a:defRPr sz="2400">
                <a:solidFill>
                  <a:schemeClr val="tx1"/>
                </a:solidFill>
                <a:latin typeface="Arial" charset="0"/>
                <a:cs typeface="Arial" charset="0"/>
              </a:defRPr>
            </a:lvl2pPr>
            <a:lvl3pPr marL="1143000" indent="-228600" defTabSz="850900">
              <a:defRPr sz="2400">
                <a:solidFill>
                  <a:schemeClr val="tx1"/>
                </a:solidFill>
                <a:latin typeface="Arial" charset="0"/>
                <a:cs typeface="Arial" charset="0"/>
              </a:defRPr>
            </a:lvl3pPr>
            <a:lvl4pPr marL="1600200" indent="-228600" defTabSz="850900">
              <a:defRPr sz="2400">
                <a:solidFill>
                  <a:schemeClr val="tx1"/>
                </a:solidFill>
                <a:latin typeface="Arial" charset="0"/>
                <a:cs typeface="Arial" charset="0"/>
              </a:defRPr>
            </a:lvl4pPr>
            <a:lvl5pPr marL="2057400" indent="-228600" defTabSz="850900">
              <a:defRPr sz="2400">
                <a:solidFill>
                  <a:schemeClr val="tx1"/>
                </a:solidFill>
                <a:latin typeface="Arial" charset="0"/>
                <a:cs typeface="Arial" charset="0"/>
              </a:defRPr>
            </a:lvl5pPr>
            <a:lvl6pPr marL="2514600" indent="-228600" defTabSz="850900" eaLnBrk="0" fontAlgn="base" hangingPunct="0">
              <a:spcBef>
                <a:spcPct val="0"/>
              </a:spcBef>
              <a:spcAft>
                <a:spcPct val="0"/>
              </a:spcAft>
              <a:defRPr sz="2400">
                <a:solidFill>
                  <a:schemeClr val="tx1"/>
                </a:solidFill>
                <a:latin typeface="Arial" charset="0"/>
                <a:cs typeface="Arial" charset="0"/>
              </a:defRPr>
            </a:lvl6pPr>
            <a:lvl7pPr marL="2971800" indent="-228600" defTabSz="850900" eaLnBrk="0" fontAlgn="base" hangingPunct="0">
              <a:spcBef>
                <a:spcPct val="0"/>
              </a:spcBef>
              <a:spcAft>
                <a:spcPct val="0"/>
              </a:spcAft>
              <a:defRPr sz="2400">
                <a:solidFill>
                  <a:schemeClr val="tx1"/>
                </a:solidFill>
                <a:latin typeface="Arial" charset="0"/>
                <a:cs typeface="Arial" charset="0"/>
              </a:defRPr>
            </a:lvl7pPr>
            <a:lvl8pPr marL="3429000" indent="-228600" defTabSz="850900" eaLnBrk="0" fontAlgn="base" hangingPunct="0">
              <a:spcBef>
                <a:spcPct val="0"/>
              </a:spcBef>
              <a:spcAft>
                <a:spcPct val="0"/>
              </a:spcAft>
              <a:defRPr sz="2400">
                <a:solidFill>
                  <a:schemeClr val="tx1"/>
                </a:solidFill>
                <a:latin typeface="Arial" charset="0"/>
                <a:cs typeface="Arial" charset="0"/>
              </a:defRPr>
            </a:lvl8pPr>
            <a:lvl9pPr marL="3886200" indent="-228600" defTabSz="850900" eaLnBrk="0" fontAlgn="base" hangingPunct="0">
              <a:spcBef>
                <a:spcPct val="0"/>
              </a:spcBef>
              <a:spcAft>
                <a:spcPct val="0"/>
              </a:spcAft>
              <a:defRPr sz="2400">
                <a:solidFill>
                  <a:schemeClr val="tx1"/>
                </a:solidFill>
                <a:latin typeface="Arial" charset="0"/>
                <a:cs typeface="Arial" charset="0"/>
              </a:defRPr>
            </a:lvl9pPr>
          </a:lstStyle>
          <a:p>
            <a:pPr algn="ctr">
              <a:defRPr/>
            </a:pPr>
            <a:r>
              <a:rPr lang="en-US" altLang="en-US" b="1">
                <a:solidFill>
                  <a:schemeClr val="bg1"/>
                </a:solidFill>
                <a:latin typeface="League Spartan"/>
                <a:cs typeface="League Spartan" panose="020B0604020202020204" charset="0"/>
              </a:rPr>
              <a:t>Geriatric</a:t>
            </a:r>
            <a:r>
              <a:rPr lang="fr-CA" altLang="en-US" b="1">
                <a:solidFill>
                  <a:schemeClr val="bg1"/>
                </a:solidFill>
                <a:latin typeface="League Spartan"/>
                <a:cs typeface="League Spartan" panose="020B0604020202020204" charset="0"/>
              </a:rPr>
              <a:t> </a:t>
            </a:r>
            <a:r>
              <a:rPr lang="fr-CA" altLang="en-US" b="1" err="1">
                <a:solidFill>
                  <a:schemeClr val="bg1"/>
                </a:solidFill>
                <a:latin typeface="League Spartan"/>
                <a:cs typeface="League Spartan" panose="020B0604020202020204" charset="0"/>
              </a:rPr>
              <a:t>Concerns</a:t>
            </a:r>
            <a:r>
              <a:rPr lang="fr-CA" altLang="en-US" sz="2000" b="1">
                <a:solidFill>
                  <a:schemeClr val="bg1"/>
                </a:solidFill>
                <a:latin typeface="League Spartan"/>
                <a:cs typeface="League Spartan" panose="020B0604020202020204" charset="0"/>
              </a:rPr>
              <a:t>:</a:t>
            </a:r>
          </a:p>
          <a:p>
            <a:pPr marL="342900" indent="-342900" algn="ctr">
              <a:buFont typeface="Arial"/>
              <a:buChar char="•"/>
              <a:defRPr/>
            </a:pPr>
            <a:r>
              <a:rPr lang="fr-CA" altLang="en-US" sz="2000" err="1">
                <a:solidFill>
                  <a:schemeClr val="bg1"/>
                </a:solidFill>
                <a:latin typeface="League Spartan"/>
                <a:cs typeface="League Spartan" panose="020B0604020202020204" charset="0"/>
              </a:rPr>
              <a:t>Falls</a:t>
            </a:r>
            <a:endParaRPr lang="fr-CA" altLang="en-US" sz="2000">
              <a:solidFill>
                <a:schemeClr val="bg1"/>
              </a:solidFill>
              <a:latin typeface="League Spartan"/>
              <a:cs typeface="League Spartan" panose="020B0604020202020204" charset="0"/>
            </a:endParaRPr>
          </a:p>
          <a:p>
            <a:pPr marL="342900" indent="-342900" algn="ctr">
              <a:buFont typeface="Arial"/>
              <a:buChar char="•"/>
              <a:defRPr/>
            </a:pPr>
            <a:r>
              <a:rPr lang="fr-CA" altLang="en-US" sz="2000">
                <a:solidFill>
                  <a:schemeClr val="bg1"/>
                </a:solidFill>
                <a:latin typeface="League Spartan"/>
                <a:cs typeface="League Spartan" panose="020B0604020202020204" charset="0"/>
              </a:rPr>
              <a:t>Incontinence</a:t>
            </a:r>
          </a:p>
          <a:p>
            <a:pPr marL="342900" indent="-342900" algn="ctr">
              <a:buFont typeface="Arial"/>
              <a:buChar char="•"/>
              <a:defRPr/>
            </a:pPr>
            <a:r>
              <a:rPr lang="fr-CA" altLang="en-US" sz="2000" err="1">
                <a:solidFill>
                  <a:schemeClr val="bg1"/>
                </a:solidFill>
                <a:latin typeface="League Spartan"/>
                <a:cs typeface="League Spartan" panose="020B0604020202020204" charset="0"/>
              </a:rPr>
              <a:t>Decline</a:t>
            </a:r>
            <a:r>
              <a:rPr lang="fr-CA" altLang="en-US" sz="2000">
                <a:solidFill>
                  <a:schemeClr val="bg1"/>
                </a:solidFill>
                <a:latin typeface="League Spartan"/>
                <a:cs typeface="League Spartan" panose="020B0604020202020204" charset="0"/>
              </a:rPr>
              <a:t> in </a:t>
            </a:r>
            <a:r>
              <a:rPr lang="fr-CA" altLang="en-US" sz="2000" err="1">
                <a:solidFill>
                  <a:schemeClr val="bg1"/>
                </a:solidFill>
                <a:latin typeface="League Spartan"/>
                <a:cs typeface="League Spartan" panose="020B0604020202020204" charset="0"/>
              </a:rPr>
              <a:t>Function</a:t>
            </a:r>
            <a:endParaRPr lang="fr-CA" altLang="en-US" sz="2000">
              <a:solidFill>
                <a:schemeClr val="bg1"/>
              </a:solidFill>
              <a:latin typeface="League Spartan"/>
              <a:cs typeface="League Spartan" panose="020B0604020202020204" charset="0"/>
            </a:endParaRPr>
          </a:p>
          <a:p>
            <a:pPr marL="342900" indent="-342900" algn="ctr">
              <a:buFont typeface="Arial"/>
              <a:buChar char="•"/>
              <a:defRPr/>
            </a:pPr>
            <a:r>
              <a:rPr lang="fr-CA" altLang="en-US" sz="2000">
                <a:solidFill>
                  <a:schemeClr val="bg1"/>
                </a:solidFill>
                <a:latin typeface="League Spartan"/>
                <a:cs typeface="League Spartan" panose="020B0604020202020204" charset="0"/>
              </a:rPr>
              <a:t>Confusion</a:t>
            </a:r>
            <a:endParaRPr lang="en-US" altLang="en-US" sz="2000">
              <a:solidFill>
                <a:schemeClr val="bg1"/>
              </a:solidFill>
              <a:latin typeface="League Spartan"/>
              <a:cs typeface="League Spartan" panose="020B0604020202020204" charset="0"/>
            </a:endParaRPr>
          </a:p>
        </p:txBody>
      </p:sp>
      <p:sp>
        <p:nvSpPr>
          <p:cNvPr id="16388" name="Rectangle 5">
            <a:extLst>
              <a:ext uri="{FF2B5EF4-FFF2-40B4-BE49-F238E27FC236}">
                <a16:creationId xmlns:a16="http://schemas.microsoft.com/office/drawing/2014/main" id="{D690ED8F-C08E-FC4A-B0F8-ED0F420D04A6}"/>
              </a:ext>
            </a:extLst>
          </p:cNvPr>
          <p:cNvSpPr>
            <a:spLocks noChangeArrowheads="1"/>
          </p:cNvSpPr>
          <p:nvPr/>
        </p:nvSpPr>
        <p:spPr bwMode="auto">
          <a:xfrm>
            <a:off x="3433011" y="3284142"/>
            <a:ext cx="6858000" cy="511175"/>
          </a:xfrm>
          <a:prstGeom prst="rect">
            <a:avLst/>
          </a:prstGeom>
          <a:solidFill>
            <a:schemeClr val="bg1">
              <a:lumMod val="90000"/>
            </a:schemeClr>
          </a:solidFill>
          <a:ln w="9525">
            <a:solidFill>
              <a:schemeClr val="tx1"/>
            </a:solidFill>
            <a:miter lim="800000"/>
            <a:headEnd/>
            <a:tailEnd/>
          </a:ln>
        </p:spPr>
        <p:txBody>
          <a:bodyPr wrap="none" lIns="85112" tIns="42556" rIns="85112" bIns="42556" anchor="ctr"/>
          <a:lstStyle>
            <a:lvl1pPr defTabSz="850900">
              <a:defRPr sz="2400">
                <a:solidFill>
                  <a:schemeClr val="tx1"/>
                </a:solidFill>
                <a:latin typeface="Arial" panose="020B0604020202020204" pitchFamily="34" charset="0"/>
                <a:cs typeface="Arial" panose="020B0604020202020204" pitchFamily="34" charset="0"/>
              </a:defRPr>
            </a:lvl1pPr>
            <a:lvl2pPr marL="742950" indent="-285750" defTabSz="850900">
              <a:defRPr sz="2400">
                <a:solidFill>
                  <a:schemeClr val="tx1"/>
                </a:solidFill>
                <a:latin typeface="Arial" panose="020B0604020202020204" pitchFamily="34" charset="0"/>
                <a:cs typeface="Arial" panose="020B0604020202020204" pitchFamily="34" charset="0"/>
              </a:defRPr>
            </a:lvl2pPr>
            <a:lvl3pPr marL="1143000" indent="-228600" defTabSz="850900">
              <a:defRPr sz="2400">
                <a:solidFill>
                  <a:schemeClr val="tx1"/>
                </a:solidFill>
                <a:latin typeface="Arial" panose="020B0604020202020204" pitchFamily="34" charset="0"/>
                <a:cs typeface="Arial" panose="020B0604020202020204" pitchFamily="34" charset="0"/>
              </a:defRPr>
            </a:lvl3pPr>
            <a:lvl4pPr marL="1600200" indent="-228600" defTabSz="850900">
              <a:defRPr sz="2400">
                <a:solidFill>
                  <a:schemeClr val="tx1"/>
                </a:solidFill>
                <a:latin typeface="Arial" panose="020B0604020202020204" pitchFamily="34" charset="0"/>
                <a:cs typeface="Arial" panose="020B0604020202020204" pitchFamily="34" charset="0"/>
              </a:defRPr>
            </a:lvl4pPr>
            <a:lvl5pPr marL="2057400" indent="-228600" defTabSz="850900">
              <a:defRPr sz="2400">
                <a:solidFill>
                  <a:schemeClr val="tx1"/>
                </a:solidFill>
                <a:latin typeface="Arial" panose="020B0604020202020204" pitchFamily="34" charset="0"/>
                <a:cs typeface="Arial" panose="020B0604020202020204" pitchFamily="34" charset="0"/>
              </a:defRPr>
            </a:lvl5pPr>
            <a:lvl6pPr marL="2514600" indent="-228600" defTabSz="850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defTabSz="850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defTabSz="850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defTabSz="8509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defRPr/>
            </a:pPr>
            <a:r>
              <a:rPr lang="fr-CA" altLang="en-US" sz="2200" b="1">
                <a:solidFill>
                  <a:schemeClr val="tx1">
                    <a:lumMod val="50000"/>
                  </a:schemeClr>
                </a:solidFill>
              </a:rPr>
              <a:t>Comprehensive Geriatric Assessment</a:t>
            </a:r>
            <a:endParaRPr lang="en-US" altLang="en-US" sz="2200" b="1">
              <a:solidFill>
                <a:schemeClr val="tx1">
                  <a:lumMod val="50000"/>
                </a:schemeClr>
              </a:solidFill>
            </a:endParaRPr>
          </a:p>
        </p:txBody>
      </p:sp>
      <p:sp>
        <p:nvSpPr>
          <p:cNvPr id="47108" name="Rectangle 6">
            <a:extLst>
              <a:ext uri="{FF2B5EF4-FFF2-40B4-BE49-F238E27FC236}">
                <a16:creationId xmlns:a16="http://schemas.microsoft.com/office/drawing/2014/main" id="{87236C7F-BB62-4475-BF7E-BF36CE1263BE}"/>
              </a:ext>
            </a:extLst>
          </p:cNvPr>
          <p:cNvSpPr>
            <a:spLocks noChangeArrowheads="1"/>
          </p:cNvSpPr>
          <p:nvPr/>
        </p:nvSpPr>
        <p:spPr bwMode="auto">
          <a:xfrm>
            <a:off x="3169926" y="4361473"/>
            <a:ext cx="7620797" cy="571500"/>
          </a:xfrm>
          <a:prstGeom prst="rect">
            <a:avLst/>
          </a:prstGeom>
          <a:solidFill>
            <a:schemeClr val="accent1">
              <a:lumMod val="20000"/>
              <a:lumOff val="80000"/>
            </a:schemeClr>
          </a:solidFill>
          <a:ln w="9525">
            <a:solidFill>
              <a:schemeClr val="tx1"/>
            </a:solidFill>
            <a:miter lim="800000"/>
            <a:headEnd/>
            <a:tailEnd/>
          </a:ln>
        </p:spPr>
        <p:txBody>
          <a:bodyPr wrap="none" lIns="85112" tIns="42556" rIns="85112" bIns="42556" anchor="ctr"/>
          <a:lstStyle>
            <a:lvl1pPr defTabSz="8509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defTabSz="8509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defTabSz="8509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defTabSz="8509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defTabSz="8509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defRPr/>
            </a:pPr>
            <a:r>
              <a:rPr lang="fr-CA" altLang="en-US" sz="1800" b="1">
                <a:solidFill>
                  <a:schemeClr val="tx1">
                    <a:lumMod val="75000"/>
                  </a:schemeClr>
                </a:solidFill>
              </a:rPr>
              <a:t>    Medical – Physical - Cognitive - Mental -  Social - Environmental</a:t>
            </a:r>
            <a:endParaRPr lang="en-US" altLang="en-US" sz="1800" b="1">
              <a:solidFill>
                <a:schemeClr val="tx1">
                  <a:lumMod val="75000"/>
                </a:schemeClr>
              </a:solidFill>
            </a:endParaRPr>
          </a:p>
        </p:txBody>
      </p:sp>
      <p:sp>
        <p:nvSpPr>
          <p:cNvPr id="47109" name="Rectangle 7">
            <a:extLst>
              <a:ext uri="{FF2B5EF4-FFF2-40B4-BE49-F238E27FC236}">
                <a16:creationId xmlns:a16="http://schemas.microsoft.com/office/drawing/2014/main" id="{08BF7984-D028-48F1-BD37-2DFC3CEB598B}"/>
              </a:ext>
            </a:extLst>
          </p:cNvPr>
          <p:cNvSpPr>
            <a:spLocks noChangeArrowheads="1"/>
          </p:cNvSpPr>
          <p:nvPr/>
        </p:nvSpPr>
        <p:spPr bwMode="auto">
          <a:xfrm>
            <a:off x="3308679" y="5505081"/>
            <a:ext cx="2286000" cy="341313"/>
          </a:xfrm>
          <a:prstGeom prst="rect">
            <a:avLst/>
          </a:prstGeom>
          <a:solidFill>
            <a:schemeClr val="bg1">
              <a:lumMod val="75000"/>
            </a:schemeClr>
          </a:solidFill>
          <a:ln w="9525">
            <a:solidFill>
              <a:schemeClr val="tx1"/>
            </a:solidFill>
            <a:miter lim="800000"/>
            <a:headEnd/>
            <a:tailEnd/>
          </a:ln>
        </p:spPr>
        <p:txBody>
          <a:bodyPr wrap="none" lIns="85112" tIns="42556" rIns="85112" bIns="42556" anchor="ctr"/>
          <a:lstStyle>
            <a:lvl1pPr defTabSz="8509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defTabSz="8509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defTabSz="8509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defTabSz="8509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defTabSz="8509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defRPr/>
            </a:pPr>
            <a:r>
              <a:rPr lang="fr-CA" altLang="en-US" sz="1900" b="1">
                <a:solidFill>
                  <a:schemeClr val="tx1">
                    <a:lumMod val="75000"/>
                  </a:schemeClr>
                </a:solidFill>
              </a:rPr>
              <a:t>Non-Reversible</a:t>
            </a:r>
            <a:endParaRPr lang="en-US" altLang="en-US" sz="1900" b="1">
              <a:solidFill>
                <a:schemeClr val="tx1">
                  <a:lumMod val="75000"/>
                </a:schemeClr>
              </a:solidFill>
            </a:endParaRPr>
          </a:p>
        </p:txBody>
      </p:sp>
      <p:sp>
        <p:nvSpPr>
          <p:cNvPr id="47110" name="Rectangle 8">
            <a:extLst>
              <a:ext uri="{FF2B5EF4-FFF2-40B4-BE49-F238E27FC236}">
                <a16:creationId xmlns:a16="http://schemas.microsoft.com/office/drawing/2014/main" id="{BBEFEFF1-C936-4075-A707-67D287C32A22}"/>
              </a:ext>
            </a:extLst>
          </p:cNvPr>
          <p:cNvSpPr>
            <a:spLocks noChangeArrowheads="1"/>
          </p:cNvSpPr>
          <p:nvPr/>
        </p:nvSpPr>
        <p:spPr bwMode="auto">
          <a:xfrm>
            <a:off x="8005011" y="5560801"/>
            <a:ext cx="2286000" cy="344488"/>
          </a:xfrm>
          <a:prstGeom prst="rect">
            <a:avLst/>
          </a:prstGeom>
          <a:solidFill>
            <a:schemeClr val="bg1">
              <a:lumMod val="75000"/>
            </a:schemeClr>
          </a:solidFill>
          <a:ln w="9525">
            <a:solidFill>
              <a:srgbClr val="004F7C"/>
            </a:solidFill>
            <a:miter lim="800000"/>
            <a:headEnd/>
            <a:tailEnd/>
          </a:ln>
        </p:spPr>
        <p:txBody>
          <a:bodyPr wrap="none" lIns="85112" tIns="42556" rIns="85112" bIns="42556" anchor="ctr"/>
          <a:lstStyle>
            <a:lvl1pPr defTabSz="8509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1pPr>
            <a:lvl2pPr marL="742950" indent="-285750" defTabSz="8509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2pPr>
            <a:lvl3pPr marL="1143000" indent="-228600" defTabSz="850900">
              <a:spcBef>
                <a:spcPct val="20000"/>
              </a:spcBef>
              <a:buClr>
                <a:schemeClr val="folHlink"/>
              </a:buClr>
              <a:buFont typeface="Times" panose="02020603050405020304" pitchFamily="18" charset="0"/>
              <a:buChar char="•"/>
              <a:defRPr sz="2000">
                <a:solidFill>
                  <a:schemeClr val="tx1"/>
                </a:solidFill>
                <a:latin typeface="Arial" panose="020B0604020202020204" pitchFamily="34" charset="0"/>
                <a:cs typeface="Arial" panose="020B0604020202020204" pitchFamily="34" charset="0"/>
              </a:defRPr>
            </a:lvl3pPr>
            <a:lvl4pPr marL="1600200" indent="-228600" defTabSz="8509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defTabSz="8509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defTabSz="8509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defRPr/>
            </a:pPr>
            <a:r>
              <a:rPr lang="fr-CA" altLang="en-US" sz="1900" b="1">
                <a:solidFill>
                  <a:schemeClr val="tx1">
                    <a:lumMod val="75000"/>
                  </a:schemeClr>
                </a:solidFill>
              </a:rPr>
              <a:t>Reversible</a:t>
            </a:r>
            <a:endParaRPr lang="en-US" altLang="en-US" sz="1900" b="1">
              <a:solidFill>
                <a:schemeClr val="tx1">
                  <a:lumMod val="75000"/>
                </a:schemeClr>
              </a:solidFill>
            </a:endParaRPr>
          </a:p>
        </p:txBody>
      </p:sp>
      <p:sp>
        <p:nvSpPr>
          <p:cNvPr id="46088" name="Line 9">
            <a:extLst>
              <a:ext uri="{FF2B5EF4-FFF2-40B4-BE49-F238E27FC236}">
                <a16:creationId xmlns:a16="http://schemas.microsoft.com/office/drawing/2014/main" id="{2EF94E11-DD35-4B15-99D8-5DF1952F75E5}"/>
              </a:ext>
            </a:extLst>
          </p:cNvPr>
          <p:cNvSpPr>
            <a:spLocks noChangeShapeType="1"/>
          </p:cNvSpPr>
          <p:nvPr/>
        </p:nvSpPr>
        <p:spPr bwMode="auto">
          <a:xfrm>
            <a:off x="4175760" y="3916363"/>
            <a:ext cx="0" cy="3175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6089" name="Line 10">
            <a:extLst>
              <a:ext uri="{FF2B5EF4-FFF2-40B4-BE49-F238E27FC236}">
                <a16:creationId xmlns:a16="http://schemas.microsoft.com/office/drawing/2014/main" id="{957F17D6-CA18-42E7-A871-989C32017F99}"/>
              </a:ext>
            </a:extLst>
          </p:cNvPr>
          <p:cNvSpPr>
            <a:spLocks noChangeShapeType="1"/>
          </p:cNvSpPr>
          <p:nvPr/>
        </p:nvSpPr>
        <p:spPr bwMode="auto">
          <a:xfrm>
            <a:off x="6772175" y="3968750"/>
            <a:ext cx="0" cy="2651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6090" name="Line 11">
            <a:extLst>
              <a:ext uri="{FF2B5EF4-FFF2-40B4-BE49-F238E27FC236}">
                <a16:creationId xmlns:a16="http://schemas.microsoft.com/office/drawing/2014/main" id="{82C393FD-A3D1-4D11-ACCC-8110ABCAD872}"/>
              </a:ext>
            </a:extLst>
          </p:cNvPr>
          <p:cNvSpPr>
            <a:spLocks noChangeShapeType="1"/>
          </p:cNvSpPr>
          <p:nvPr/>
        </p:nvSpPr>
        <p:spPr bwMode="auto">
          <a:xfrm>
            <a:off x="9005236" y="3968750"/>
            <a:ext cx="0" cy="2651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6091" name="Line 12">
            <a:extLst>
              <a:ext uri="{FF2B5EF4-FFF2-40B4-BE49-F238E27FC236}">
                <a16:creationId xmlns:a16="http://schemas.microsoft.com/office/drawing/2014/main" id="{C41AF0D8-3573-4C7E-957C-B02D8E5B90FF}"/>
              </a:ext>
            </a:extLst>
          </p:cNvPr>
          <p:cNvSpPr>
            <a:spLocks noChangeShapeType="1"/>
          </p:cNvSpPr>
          <p:nvPr/>
        </p:nvSpPr>
        <p:spPr bwMode="auto">
          <a:xfrm flipH="1">
            <a:off x="4876797" y="4932972"/>
            <a:ext cx="1844784" cy="53544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46092" name="Line 13">
            <a:extLst>
              <a:ext uri="{FF2B5EF4-FFF2-40B4-BE49-F238E27FC236}">
                <a16:creationId xmlns:a16="http://schemas.microsoft.com/office/drawing/2014/main" id="{0D952812-9730-4788-83BE-054427C95787}"/>
              </a:ext>
            </a:extLst>
          </p:cNvPr>
          <p:cNvSpPr>
            <a:spLocks noChangeShapeType="1"/>
          </p:cNvSpPr>
          <p:nvPr/>
        </p:nvSpPr>
        <p:spPr bwMode="auto">
          <a:xfrm>
            <a:off x="6721582" y="4946643"/>
            <a:ext cx="2009797" cy="54396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46094" name="Line 10">
            <a:extLst>
              <a:ext uri="{FF2B5EF4-FFF2-40B4-BE49-F238E27FC236}">
                <a16:creationId xmlns:a16="http://schemas.microsoft.com/office/drawing/2014/main" id="{27DE7BC0-E4D2-4EC7-9103-A837C5B2CB66}"/>
              </a:ext>
            </a:extLst>
          </p:cNvPr>
          <p:cNvSpPr>
            <a:spLocks noChangeShapeType="1"/>
          </p:cNvSpPr>
          <p:nvPr/>
        </p:nvSpPr>
        <p:spPr bwMode="auto">
          <a:xfrm>
            <a:off x="6721583" y="2993362"/>
            <a:ext cx="0" cy="2651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7" name="Rectangle 6">
            <a:extLst>
              <a:ext uri="{FF2B5EF4-FFF2-40B4-BE49-F238E27FC236}">
                <a16:creationId xmlns:a16="http://schemas.microsoft.com/office/drawing/2014/main" id="{970EE99B-B9AF-DE47-82CB-38B6899DC863}"/>
              </a:ext>
            </a:extLst>
          </p:cNvPr>
          <p:cNvSpPr/>
          <p:nvPr/>
        </p:nvSpPr>
        <p:spPr>
          <a:xfrm>
            <a:off x="3717186" y="5876444"/>
            <a:ext cx="7402285" cy="830997"/>
          </a:xfrm>
          <a:prstGeom prst="rect">
            <a:avLst/>
          </a:prstGeom>
        </p:spPr>
        <p:txBody>
          <a:bodyPr wrap="square">
            <a:spAutoFit/>
          </a:bodyPr>
          <a:lstStyle/>
          <a:p>
            <a:pPr marL="425440" indent="-425440" defTabSz="1134505"/>
            <a:r>
              <a:rPr lang="fr-CA" altLang="en-US" sz="1600">
                <a:latin typeface="Calibri" panose="020F0502020204030204" pitchFamily="34" charset="0"/>
                <a:cs typeface="Calibri" panose="020F0502020204030204" pitchFamily="34" charset="0"/>
              </a:rPr>
              <a:t>Education			        	     </a:t>
            </a:r>
            <a:r>
              <a:rPr lang="fr-CA" altLang="en-US" sz="1600" err="1">
                <a:latin typeface="Calibri" panose="020F0502020204030204" pitchFamily="34" charset="0"/>
                <a:cs typeface="Calibri" panose="020F0502020204030204" pitchFamily="34" charset="0"/>
              </a:rPr>
              <a:t>Treatment</a:t>
            </a:r>
            <a:endParaRPr lang="fr-CA" altLang="en-US" sz="1600">
              <a:latin typeface="Calibri" panose="020F0502020204030204" pitchFamily="34" charset="0"/>
              <a:cs typeface="Calibri" panose="020F0502020204030204" pitchFamily="34" charset="0"/>
            </a:endParaRPr>
          </a:p>
          <a:p>
            <a:pPr marL="425440" indent="-425440" defTabSz="1134505"/>
            <a:r>
              <a:rPr lang="fr-CA" altLang="en-US" sz="1600">
                <a:latin typeface="Calibri" panose="020F0502020204030204" pitchFamily="34" charset="0"/>
                <a:cs typeface="Calibri" panose="020F0502020204030204" pitchFamily="34" charset="0"/>
              </a:rPr>
              <a:t>Adaptation			        	     </a:t>
            </a:r>
            <a:r>
              <a:rPr lang="fr-CA" altLang="en-US" sz="1600" err="1">
                <a:latin typeface="Calibri" panose="020F0502020204030204" pitchFamily="34" charset="0"/>
                <a:cs typeface="Calibri" panose="020F0502020204030204" pitchFamily="34" charset="0"/>
              </a:rPr>
              <a:t>Rehabilitation</a:t>
            </a:r>
            <a:endParaRPr lang="fr-CA" altLang="en-US" sz="1600">
              <a:latin typeface="Calibri" panose="020F0502020204030204" pitchFamily="34" charset="0"/>
              <a:cs typeface="Calibri" panose="020F0502020204030204" pitchFamily="34" charset="0"/>
            </a:endParaRPr>
          </a:p>
          <a:p>
            <a:pPr marL="425440" indent="-425440" defTabSz="1134505"/>
            <a:r>
              <a:rPr lang="fr-CA" altLang="en-US" sz="1600">
                <a:latin typeface="Calibri" panose="020F0502020204030204" pitchFamily="34" charset="0"/>
                <a:cs typeface="Calibri" panose="020F0502020204030204" pitchFamily="34" charset="0"/>
              </a:rPr>
              <a:t>Support Service</a:t>
            </a:r>
          </a:p>
        </p:txBody>
      </p:sp>
      <p:pic>
        <p:nvPicPr>
          <p:cNvPr id="3" name="Picture 2" descr="A magnifying glass and a sign&#10;&#10;Description automatically generated">
            <a:extLst>
              <a:ext uri="{FF2B5EF4-FFF2-40B4-BE49-F238E27FC236}">
                <a16:creationId xmlns:a16="http://schemas.microsoft.com/office/drawing/2014/main" id="{1A0B90CC-BA59-BAA5-96E4-97BF2B981B55}"/>
              </a:ext>
            </a:extLst>
          </p:cNvPr>
          <p:cNvPicPr>
            <a:picLocks noChangeAspect="1"/>
          </p:cNvPicPr>
          <p:nvPr/>
        </p:nvPicPr>
        <p:blipFill>
          <a:blip r:embed="rId3"/>
          <a:stretch>
            <a:fillRect/>
          </a:stretch>
        </p:blipFill>
        <p:spPr>
          <a:xfrm>
            <a:off x="370733" y="3385581"/>
            <a:ext cx="2266950" cy="2343150"/>
          </a:xfrm>
          <a:prstGeom prst="rect">
            <a:avLst/>
          </a:prstGeom>
        </p:spPr>
      </p:pic>
    </p:spTree>
    <p:extLst>
      <p:ext uri="{BB962C8B-B14F-4D97-AF65-F5344CB8AC3E}">
        <p14:creationId xmlns:p14="http://schemas.microsoft.com/office/powerpoint/2010/main" val="4245058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194508"/>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4000" b="1">
                <a:latin typeface="Helios Extended" panose="020B0604020202020204" charset="0"/>
                <a:cs typeface="Helios Extended" panose="020B0604020202020204" charset="0"/>
              </a:rPr>
              <a:t>CGA: THE APPROACH</a:t>
            </a:r>
            <a:endParaRPr lang="en-US" sz="4000" b="1">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grpSp>
        <p:nvGrpSpPr>
          <p:cNvPr id="3" name="Group 2">
            <a:extLst>
              <a:ext uri="{FF2B5EF4-FFF2-40B4-BE49-F238E27FC236}">
                <a16:creationId xmlns:a16="http://schemas.microsoft.com/office/drawing/2014/main" id="{E2D54A3D-3372-737A-E1F1-91C660DE532C}"/>
              </a:ext>
            </a:extLst>
          </p:cNvPr>
          <p:cNvGrpSpPr/>
          <p:nvPr/>
        </p:nvGrpSpPr>
        <p:grpSpPr>
          <a:xfrm>
            <a:off x="4157108" y="1065607"/>
            <a:ext cx="3877783" cy="3484207"/>
            <a:chOff x="2350291" y="104563"/>
            <a:chExt cx="3877783" cy="3484207"/>
          </a:xfrm>
        </p:grpSpPr>
        <p:sp>
          <p:nvSpPr>
            <p:cNvPr id="14" name="Oval 13">
              <a:extLst>
                <a:ext uri="{FF2B5EF4-FFF2-40B4-BE49-F238E27FC236}">
                  <a16:creationId xmlns:a16="http://schemas.microsoft.com/office/drawing/2014/main" id="{346D4352-16CA-1C77-46F2-A0129C529B5E}"/>
                </a:ext>
              </a:extLst>
            </p:cNvPr>
            <p:cNvSpPr/>
            <p:nvPr/>
          </p:nvSpPr>
          <p:spPr>
            <a:xfrm>
              <a:off x="2350291" y="104563"/>
              <a:ext cx="3877783" cy="3484207"/>
            </a:xfrm>
            <a:prstGeom prst="ellipse">
              <a:avLst/>
            </a:prstGeom>
            <a:solidFill>
              <a:schemeClr val="accent2">
                <a:lumMod val="40000"/>
                <a:lumOff val="60000"/>
                <a:alpha val="64000"/>
              </a:scheme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15" name="Oval 4">
              <a:extLst>
                <a:ext uri="{FF2B5EF4-FFF2-40B4-BE49-F238E27FC236}">
                  <a16:creationId xmlns:a16="http://schemas.microsoft.com/office/drawing/2014/main" id="{34A02215-6EB0-04E6-0724-259EBB6D81DD}"/>
                </a:ext>
              </a:extLst>
            </p:cNvPr>
            <p:cNvSpPr txBox="1"/>
            <p:nvPr/>
          </p:nvSpPr>
          <p:spPr>
            <a:xfrm>
              <a:off x="2867328" y="714300"/>
              <a:ext cx="2843708" cy="156789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689100">
                <a:lnSpc>
                  <a:spcPct val="90000"/>
                </a:lnSpc>
                <a:spcBef>
                  <a:spcPct val="0"/>
                </a:spcBef>
                <a:spcAft>
                  <a:spcPct val="35000"/>
                </a:spcAft>
                <a:buNone/>
              </a:pPr>
              <a:r>
                <a:rPr lang="en-US" sz="3800" b="1" kern="1200"/>
                <a:t>Uncovering the why</a:t>
              </a:r>
            </a:p>
          </p:txBody>
        </p:sp>
      </p:grpSp>
      <p:grpSp>
        <p:nvGrpSpPr>
          <p:cNvPr id="8" name="Group 7">
            <a:extLst>
              <a:ext uri="{FF2B5EF4-FFF2-40B4-BE49-F238E27FC236}">
                <a16:creationId xmlns:a16="http://schemas.microsoft.com/office/drawing/2014/main" id="{A5FD4658-2361-9C86-2818-C9EFFA023249}"/>
              </a:ext>
            </a:extLst>
          </p:cNvPr>
          <p:cNvGrpSpPr/>
          <p:nvPr/>
        </p:nvGrpSpPr>
        <p:grpSpPr>
          <a:xfrm>
            <a:off x="5657245" y="3307190"/>
            <a:ext cx="3391945" cy="3356302"/>
            <a:chOff x="3850428" y="2346146"/>
            <a:chExt cx="3391945" cy="3356302"/>
          </a:xfrm>
        </p:grpSpPr>
        <p:sp>
          <p:nvSpPr>
            <p:cNvPr id="12" name="Oval 11">
              <a:extLst>
                <a:ext uri="{FF2B5EF4-FFF2-40B4-BE49-F238E27FC236}">
                  <a16:creationId xmlns:a16="http://schemas.microsoft.com/office/drawing/2014/main" id="{928E5CD0-5391-AF78-32AA-478F57C6D798}"/>
                </a:ext>
              </a:extLst>
            </p:cNvPr>
            <p:cNvSpPr/>
            <p:nvPr/>
          </p:nvSpPr>
          <p:spPr>
            <a:xfrm>
              <a:off x="3850428" y="2346146"/>
              <a:ext cx="3391945" cy="3356302"/>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endParaRPr lang="en-US"/>
            </a:p>
          </p:txBody>
        </p:sp>
        <p:sp>
          <p:nvSpPr>
            <p:cNvPr id="13" name="Oval 6">
              <a:extLst>
                <a:ext uri="{FF2B5EF4-FFF2-40B4-BE49-F238E27FC236}">
                  <a16:creationId xmlns:a16="http://schemas.microsoft.com/office/drawing/2014/main" id="{21B5EBD6-2C79-2199-E163-ECF905003D3F}"/>
                </a:ext>
              </a:extLst>
            </p:cNvPr>
            <p:cNvSpPr txBox="1"/>
            <p:nvPr/>
          </p:nvSpPr>
          <p:spPr>
            <a:xfrm>
              <a:off x="4887798" y="3213191"/>
              <a:ext cx="2035167" cy="184596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689100">
                <a:lnSpc>
                  <a:spcPct val="90000"/>
                </a:lnSpc>
                <a:spcBef>
                  <a:spcPct val="0"/>
                </a:spcBef>
                <a:spcAft>
                  <a:spcPct val="35000"/>
                </a:spcAft>
                <a:buNone/>
              </a:pPr>
              <a:r>
                <a:rPr lang="en-US" sz="3800" b="1" kern="1200"/>
                <a:t>Impact on function</a:t>
              </a:r>
            </a:p>
          </p:txBody>
        </p:sp>
      </p:grpSp>
      <p:grpSp>
        <p:nvGrpSpPr>
          <p:cNvPr id="9" name="Group 8">
            <a:extLst>
              <a:ext uri="{FF2B5EF4-FFF2-40B4-BE49-F238E27FC236}">
                <a16:creationId xmlns:a16="http://schemas.microsoft.com/office/drawing/2014/main" id="{B0B73EE5-C81E-6424-95A2-6408AA794BDA}"/>
              </a:ext>
            </a:extLst>
          </p:cNvPr>
          <p:cNvGrpSpPr/>
          <p:nvPr/>
        </p:nvGrpSpPr>
        <p:grpSpPr>
          <a:xfrm>
            <a:off x="2782243" y="3267606"/>
            <a:ext cx="3317746" cy="3395886"/>
            <a:chOff x="1173348" y="2346146"/>
            <a:chExt cx="3179200" cy="3356302"/>
          </a:xfrm>
        </p:grpSpPr>
        <p:sp>
          <p:nvSpPr>
            <p:cNvPr id="10" name="Oval 9">
              <a:extLst>
                <a:ext uri="{FF2B5EF4-FFF2-40B4-BE49-F238E27FC236}">
                  <a16:creationId xmlns:a16="http://schemas.microsoft.com/office/drawing/2014/main" id="{87D53D55-5BC2-665B-0B29-EEE160A35177}"/>
                </a:ext>
              </a:extLst>
            </p:cNvPr>
            <p:cNvSpPr/>
            <p:nvPr/>
          </p:nvSpPr>
          <p:spPr>
            <a:xfrm>
              <a:off x="1173348" y="2346146"/>
              <a:ext cx="3179200" cy="3356302"/>
            </a:xfrm>
            <a:prstGeom prst="ellipse">
              <a:avLst/>
            </a:prstGeom>
            <a:solidFill>
              <a:srgbClr val="CEE4E6">
                <a:alpha val="50000"/>
              </a:srgb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11" name="Oval 8">
              <a:extLst>
                <a:ext uri="{FF2B5EF4-FFF2-40B4-BE49-F238E27FC236}">
                  <a16:creationId xmlns:a16="http://schemas.microsoft.com/office/drawing/2014/main" id="{EBC099DD-7313-62FE-5BE4-43E419AE3EE4}"/>
                </a:ext>
              </a:extLst>
            </p:cNvPr>
            <p:cNvSpPr txBox="1"/>
            <p:nvPr/>
          </p:nvSpPr>
          <p:spPr>
            <a:xfrm>
              <a:off x="1539103" y="3213191"/>
              <a:ext cx="1907520" cy="184596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689100">
                <a:lnSpc>
                  <a:spcPct val="90000"/>
                </a:lnSpc>
                <a:spcBef>
                  <a:spcPct val="0"/>
                </a:spcBef>
                <a:spcAft>
                  <a:spcPct val="35000"/>
                </a:spcAft>
                <a:buNone/>
              </a:pPr>
              <a:r>
                <a:rPr lang="en-US" sz="3800" b="1" kern="1200"/>
                <a:t>Weighing the facts</a:t>
              </a:r>
            </a:p>
          </p:txBody>
        </p:sp>
      </p:grpSp>
      <p:pic>
        <p:nvPicPr>
          <p:cNvPr id="18" name="Graphic 17" descr="Scales of justice with solid fill">
            <a:extLst>
              <a:ext uri="{FF2B5EF4-FFF2-40B4-BE49-F238E27FC236}">
                <a16:creationId xmlns:a16="http://schemas.microsoft.com/office/drawing/2014/main" id="{BF87F16F-4DD8-3B4D-B965-8EB2546DD5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28801" y="5717333"/>
            <a:ext cx="621686" cy="621686"/>
          </a:xfrm>
          <a:prstGeom prst="rect">
            <a:avLst/>
          </a:prstGeom>
        </p:spPr>
      </p:pic>
      <p:pic>
        <p:nvPicPr>
          <p:cNvPr id="19" name="Graphic 18" descr="House with solid fill">
            <a:extLst>
              <a:ext uri="{FF2B5EF4-FFF2-40B4-BE49-F238E27FC236}">
                <a16:creationId xmlns:a16="http://schemas.microsoft.com/office/drawing/2014/main" id="{B3E0FF18-67E1-4742-BA6D-65953195A6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56154" y="5623138"/>
            <a:ext cx="794125" cy="794125"/>
          </a:xfrm>
          <a:prstGeom prst="rect">
            <a:avLst/>
          </a:prstGeom>
        </p:spPr>
      </p:pic>
      <p:pic>
        <p:nvPicPr>
          <p:cNvPr id="20" name="Graphic 19" descr="Question mark with solid fill">
            <a:extLst>
              <a:ext uri="{FF2B5EF4-FFF2-40B4-BE49-F238E27FC236}">
                <a16:creationId xmlns:a16="http://schemas.microsoft.com/office/drawing/2014/main" id="{0A385A55-293F-7D47-B8A0-3384B97FEC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47474" y="2921551"/>
            <a:ext cx="679360" cy="679360"/>
          </a:xfrm>
          <a:prstGeom prst="rect">
            <a:avLst/>
          </a:prstGeom>
        </p:spPr>
      </p:pic>
      <p:sp>
        <p:nvSpPr>
          <p:cNvPr id="6" name="Rounded Rectangle 4">
            <a:extLst>
              <a:ext uri="{FF2B5EF4-FFF2-40B4-BE49-F238E27FC236}">
                <a16:creationId xmlns:a16="http://schemas.microsoft.com/office/drawing/2014/main" id="{11A01F6C-CD7B-D148-A998-110CEDCE6EF1}"/>
              </a:ext>
            </a:extLst>
          </p:cNvPr>
          <p:cNvSpPr>
            <a:spLocks noChangeArrowheads="1"/>
          </p:cNvSpPr>
          <p:nvPr/>
        </p:nvSpPr>
        <p:spPr bwMode="auto">
          <a:xfrm>
            <a:off x="8729782" y="1429744"/>
            <a:ext cx="3144971" cy="962616"/>
          </a:xfrm>
          <a:prstGeom prst="roundRect">
            <a:avLst>
              <a:gd name="adj" fmla="val 16667"/>
            </a:avLst>
          </a:prstGeom>
          <a:solidFill>
            <a:schemeClr val="tx1"/>
          </a:solidFill>
          <a:ln w="38100" algn="ctr">
            <a:solidFill>
              <a:srgbClr val="FF0000"/>
            </a:solidFill>
            <a:round/>
            <a:headEnd/>
            <a:tailEnd/>
          </a:ln>
          <a:effectLst/>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buClrTx/>
              <a:buNone/>
            </a:pPr>
            <a:r>
              <a:rPr lang="en-US" altLang="en-US" sz="4800" dirty="0">
                <a:solidFill>
                  <a:schemeClr val="bg2"/>
                </a:solidFill>
              </a:rPr>
              <a:t>Baseline</a:t>
            </a:r>
            <a:endParaRPr lang="en-US" altLang="en-US" sz="4400" dirty="0">
              <a:cs typeface="Calibri"/>
            </a:endParaRPr>
          </a:p>
        </p:txBody>
      </p:sp>
    </p:spTree>
    <p:extLst>
      <p:ext uri="{BB962C8B-B14F-4D97-AF65-F5344CB8AC3E}">
        <p14:creationId xmlns:p14="http://schemas.microsoft.com/office/powerpoint/2010/main" val="316533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194508"/>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4000" b="1">
                <a:latin typeface="Helios Extended" panose="020B0604020202020204" charset="0"/>
                <a:cs typeface="Helios Extended" panose="020B0604020202020204" charset="0"/>
              </a:rPr>
              <a:t>UNCOVERING THE WHY</a:t>
            </a:r>
            <a:endParaRPr lang="en-US" sz="4000" b="1">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graphicFrame>
        <p:nvGraphicFramePr>
          <p:cNvPr id="6" name="Diagram 5">
            <a:extLst>
              <a:ext uri="{FF2B5EF4-FFF2-40B4-BE49-F238E27FC236}">
                <a16:creationId xmlns:a16="http://schemas.microsoft.com/office/drawing/2014/main" id="{EDD90250-C3CF-ECF8-93DF-6E433243B9C7}"/>
              </a:ext>
            </a:extLst>
          </p:cNvPr>
          <p:cNvGraphicFramePr/>
          <p:nvPr>
            <p:extLst>
              <p:ext uri="{D42A27DB-BD31-4B8C-83A1-F6EECF244321}">
                <p14:modId xmlns:p14="http://schemas.microsoft.com/office/powerpoint/2010/main" val="1434460503"/>
              </p:ext>
            </p:extLst>
          </p:nvPr>
        </p:nvGraphicFramePr>
        <p:xfrm>
          <a:off x="943390" y="1023183"/>
          <a:ext cx="7948630" cy="56019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 name="Graphic 21" descr="Question mark with solid fill">
            <a:extLst>
              <a:ext uri="{FF2B5EF4-FFF2-40B4-BE49-F238E27FC236}">
                <a16:creationId xmlns:a16="http://schemas.microsoft.com/office/drawing/2014/main" id="{F42BE047-5DC4-AA4D-A9F8-FCB86F46605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53913" y="2109781"/>
            <a:ext cx="2638438" cy="2638438"/>
          </a:xfrm>
          <a:prstGeom prst="rect">
            <a:avLst/>
          </a:prstGeom>
        </p:spPr>
      </p:pic>
    </p:spTree>
    <p:extLst>
      <p:ext uri="{BB962C8B-B14F-4D97-AF65-F5344CB8AC3E}">
        <p14:creationId xmlns:p14="http://schemas.microsoft.com/office/powerpoint/2010/main" val="24483402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194508"/>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4000" b="1">
                <a:latin typeface="Helios Extended" panose="020B0604020202020204" charset="0"/>
                <a:cs typeface="Helios Extended" panose="020B0604020202020204" charset="0"/>
              </a:rPr>
              <a:t>IMPACT ON FUNCTION</a:t>
            </a:r>
            <a:endParaRPr lang="en-US" sz="4000" b="1">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pic>
        <p:nvPicPr>
          <p:cNvPr id="49155" name="Content Placeholder 4">
            <a:extLst>
              <a:ext uri="{FF2B5EF4-FFF2-40B4-BE49-F238E27FC236}">
                <a16:creationId xmlns:a16="http://schemas.microsoft.com/office/drawing/2014/main" id="{F088CE38-9A8D-4AC6-A931-EB4E042B8818}"/>
              </a:ext>
            </a:extLst>
          </p:cNvPr>
          <p:cNvPicPr>
            <a:picLocks noChangeArrowheads="1"/>
          </p:cNvPicPr>
          <p:nvPr/>
        </p:nvPicPr>
        <p:blipFill>
          <a:blip r:embed="rId3">
            <a:extLst>
              <a:ext uri="{28A0092B-C50C-407E-A947-70E740481C1C}">
                <a14:useLocalDpi xmlns:a14="http://schemas.microsoft.com/office/drawing/2010/main" val="0"/>
              </a:ext>
            </a:extLst>
          </a:blip>
          <a:stretch>
            <a:fillRect/>
          </a:stretch>
        </p:blipFill>
        <p:spPr>
          <a:xfrm>
            <a:off x="0" y="0"/>
            <a:ext cx="0" cy="0"/>
          </a:xfrm>
        </p:spPr>
      </p:pic>
      <p:pic>
        <p:nvPicPr>
          <p:cNvPr id="3" name="Content Placeholder 1">
            <a:extLst>
              <a:ext uri="{FF2B5EF4-FFF2-40B4-BE49-F238E27FC236}">
                <a16:creationId xmlns:a16="http://schemas.microsoft.com/office/drawing/2014/main" id="{1589168C-D9F1-C74E-B4DD-B87CF5850E92}"/>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841" y="1027599"/>
            <a:ext cx="9889023" cy="5586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A27ECAA-809D-D140-828D-08E687B4A3E9}"/>
              </a:ext>
            </a:extLst>
          </p:cNvPr>
          <p:cNvSpPr txBox="1"/>
          <p:nvPr/>
        </p:nvSpPr>
        <p:spPr>
          <a:xfrm>
            <a:off x="577995" y="1468813"/>
            <a:ext cx="367408" cy="523220"/>
          </a:xfrm>
          <a:prstGeom prst="rect">
            <a:avLst/>
          </a:prstGeom>
          <a:noFill/>
        </p:spPr>
        <p:txBody>
          <a:bodyPr wrap="none" rtlCol="0">
            <a:spAutoFit/>
          </a:bodyPr>
          <a:lstStyle/>
          <a:p>
            <a:r>
              <a:rPr lang="en-US" sz="2800" b="1">
                <a:solidFill>
                  <a:schemeClr val="bg1"/>
                </a:solidFill>
              </a:rPr>
              <a:t>1</a:t>
            </a:r>
          </a:p>
        </p:txBody>
      </p:sp>
      <p:sp>
        <p:nvSpPr>
          <p:cNvPr id="8" name="TextBox 7">
            <a:extLst>
              <a:ext uri="{FF2B5EF4-FFF2-40B4-BE49-F238E27FC236}">
                <a16:creationId xmlns:a16="http://schemas.microsoft.com/office/drawing/2014/main" id="{36F8E13B-3EBD-8E4A-9DCA-B603960299DE}"/>
              </a:ext>
            </a:extLst>
          </p:cNvPr>
          <p:cNvSpPr txBox="1"/>
          <p:nvPr/>
        </p:nvSpPr>
        <p:spPr>
          <a:xfrm>
            <a:off x="1160053" y="2522057"/>
            <a:ext cx="393056" cy="584775"/>
          </a:xfrm>
          <a:prstGeom prst="rect">
            <a:avLst/>
          </a:prstGeom>
          <a:noFill/>
        </p:spPr>
        <p:txBody>
          <a:bodyPr wrap="none" rtlCol="0">
            <a:spAutoFit/>
          </a:bodyPr>
          <a:lstStyle/>
          <a:p>
            <a:r>
              <a:rPr lang="en-US" sz="3200" b="1">
                <a:solidFill>
                  <a:schemeClr val="bg1"/>
                </a:solidFill>
              </a:rPr>
              <a:t>2</a:t>
            </a:r>
          </a:p>
        </p:txBody>
      </p:sp>
      <p:sp>
        <p:nvSpPr>
          <p:cNvPr id="9" name="TextBox 8">
            <a:extLst>
              <a:ext uri="{FF2B5EF4-FFF2-40B4-BE49-F238E27FC236}">
                <a16:creationId xmlns:a16="http://schemas.microsoft.com/office/drawing/2014/main" id="{1968AA27-5151-2448-BC54-944A4A17B8D9}"/>
              </a:ext>
            </a:extLst>
          </p:cNvPr>
          <p:cNvSpPr txBox="1"/>
          <p:nvPr/>
        </p:nvSpPr>
        <p:spPr>
          <a:xfrm>
            <a:off x="1337247" y="3554532"/>
            <a:ext cx="393056" cy="584775"/>
          </a:xfrm>
          <a:prstGeom prst="rect">
            <a:avLst/>
          </a:prstGeom>
          <a:noFill/>
        </p:spPr>
        <p:txBody>
          <a:bodyPr wrap="none" rtlCol="0">
            <a:spAutoFit/>
          </a:bodyPr>
          <a:lstStyle/>
          <a:p>
            <a:r>
              <a:rPr lang="en-US" sz="3200" b="1">
                <a:solidFill>
                  <a:schemeClr val="bg1"/>
                </a:solidFill>
              </a:rPr>
              <a:t>3</a:t>
            </a:r>
          </a:p>
        </p:txBody>
      </p:sp>
      <p:sp>
        <p:nvSpPr>
          <p:cNvPr id="10" name="TextBox 9">
            <a:extLst>
              <a:ext uri="{FF2B5EF4-FFF2-40B4-BE49-F238E27FC236}">
                <a16:creationId xmlns:a16="http://schemas.microsoft.com/office/drawing/2014/main" id="{8D1ACEC3-E284-B04F-9B58-4592BDB3B08F}"/>
              </a:ext>
            </a:extLst>
          </p:cNvPr>
          <p:cNvSpPr txBox="1"/>
          <p:nvPr/>
        </p:nvSpPr>
        <p:spPr>
          <a:xfrm>
            <a:off x="1134988" y="4596680"/>
            <a:ext cx="393056" cy="584775"/>
          </a:xfrm>
          <a:prstGeom prst="rect">
            <a:avLst/>
          </a:prstGeom>
          <a:noFill/>
        </p:spPr>
        <p:txBody>
          <a:bodyPr wrap="none" rtlCol="0">
            <a:spAutoFit/>
          </a:bodyPr>
          <a:lstStyle/>
          <a:p>
            <a:r>
              <a:rPr lang="en-US" sz="3200" b="1">
                <a:solidFill>
                  <a:schemeClr val="bg1"/>
                </a:solidFill>
              </a:rPr>
              <a:t>4</a:t>
            </a:r>
          </a:p>
        </p:txBody>
      </p:sp>
      <p:sp>
        <p:nvSpPr>
          <p:cNvPr id="11" name="TextBox 10">
            <a:extLst>
              <a:ext uri="{FF2B5EF4-FFF2-40B4-BE49-F238E27FC236}">
                <a16:creationId xmlns:a16="http://schemas.microsoft.com/office/drawing/2014/main" id="{90FFA77F-5637-2141-A7A8-F8B34085359E}"/>
              </a:ext>
            </a:extLst>
          </p:cNvPr>
          <p:cNvSpPr txBox="1"/>
          <p:nvPr/>
        </p:nvSpPr>
        <p:spPr>
          <a:xfrm>
            <a:off x="577995" y="5631564"/>
            <a:ext cx="393056" cy="584775"/>
          </a:xfrm>
          <a:prstGeom prst="rect">
            <a:avLst/>
          </a:prstGeom>
          <a:noFill/>
        </p:spPr>
        <p:txBody>
          <a:bodyPr wrap="none" rtlCol="0">
            <a:spAutoFit/>
          </a:bodyPr>
          <a:lstStyle/>
          <a:p>
            <a:r>
              <a:rPr lang="en-US" sz="3200" b="1">
                <a:solidFill>
                  <a:schemeClr val="bg1"/>
                </a:solidFill>
              </a:rPr>
              <a:t>5</a:t>
            </a:r>
          </a:p>
        </p:txBody>
      </p:sp>
      <p:pic>
        <p:nvPicPr>
          <p:cNvPr id="14" name="Graphic 13" descr="House with solid fill">
            <a:extLst>
              <a:ext uri="{FF2B5EF4-FFF2-40B4-BE49-F238E27FC236}">
                <a16:creationId xmlns:a16="http://schemas.microsoft.com/office/drawing/2014/main" id="{E2C4406C-E2B2-D787-1722-66663B44CAA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24864" y="2436518"/>
            <a:ext cx="1984963" cy="1984963"/>
          </a:xfrm>
          <a:prstGeom prst="rect">
            <a:avLst/>
          </a:prstGeom>
        </p:spPr>
      </p:pic>
    </p:spTree>
    <p:extLst>
      <p:ext uri="{BB962C8B-B14F-4D97-AF65-F5344CB8AC3E}">
        <p14:creationId xmlns:p14="http://schemas.microsoft.com/office/powerpoint/2010/main" val="3040166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2E6268-6876-5FEA-F483-8621A88CA6F2}"/>
              </a:ext>
            </a:extLst>
          </p:cNvPr>
          <p:cNvSpPr>
            <a:spLocks noGrp="1"/>
          </p:cNvSpPr>
          <p:nvPr>
            <p:ph sz="quarter" idx="10"/>
          </p:nvPr>
        </p:nvSpPr>
        <p:spPr>
          <a:xfrm>
            <a:off x="711200" y="1651000"/>
            <a:ext cx="7261546" cy="4724400"/>
          </a:xfrm>
        </p:spPr>
        <p:txBody>
          <a:bodyPr lIns="91440" tIns="45720" rIns="91440" bIns="45720" anchor="t"/>
          <a:lstStyle/>
          <a:p>
            <a:pPr marL="228600" indent="-228600"/>
            <a:r>
              <a:rPr lang="en-CA" sz="2100">
                <a:latin typeface="Helios Extended" panose="020B0604020202020204" charset="0"/>
                <a:cs typeface="Helios Extended" panose="020B0604020202020204" charset="0"/>
              </a:rPr>
              <a:t>Developing and maintaining the </a:t>
            </a:r>
            <a:r>
              <a:rPr lang="en-CA" sz="2100" b="1">
                <a:latin typeface="Helios Extended" panose="020B0604020202020204" charset="0"/>
                <a:cs typeface="Helios Extended" panose="020B0604020202020204" charset="0"/>
              </a:rPr>
              <a:t>functional</a:t>
            </a:r>
            <a:r>
              <a:rPr lang="en-CA" sz="2100">
                <a:latin typeface="Helios Extended" panose="020B0604020202020204" charset="0"/>
                <a:cs typeface="Helios Extended" panose="020B0604020202020204" charset="0"/>
              </a:rPr>
              <a:t> ability that enables well-being in older age.</a:t>
            </a:r>
            <a:endParaRPr lang="en-US"/>
          </a:p>
          <a:p>
            <a:pPr marL="228600" indent="-228600"/>
            <a:r>
              <a:rPr lang="en-CA" sz="2100">
                <a:latin typeface="Helios Extended" panose="020B0604020202020204" charset="0"/>
                <a:cs typeface="Helios Extended" panose="020B0604020202020204" charset="0"/>
              </a:rPr>
              <a:t>Functional ability is: </a:t>
            </a:r>
          </a:p>
          <a:p>
            <a:pPr marL="304800" lvl="1" indent="0">
              <a:buNone/>
            </a:pPr>
            <a:r>
              <a:rPr lang="en-CA" sz="2100">
                <a:latin typeface="Helios Extended" panose="020B0604020202020204" charset="0"/>
                <a:cs typeface="Helios Extended" panose="020B0604020202020204" charset="0"/>
              </a:rPr>
              <a:t>- the internal abilities of an individual </a:t>
            </a:r>
          </a:p>
          <a:p>
            <a:pPr marL="304800" lvl="1" indent="0">
              <a:buNone/>
            </a:pPr>
            <a:r>
              <a:rPr lang="en-CA" sz="2100">
                <a:latin typeface="Helios Extended" panose="020B0604020202020204" charset="0"/>
                <a:cs typeface="Helios Extended" panose="020B0604020202020204" charset="0"/>
              </a:rPr>
              <a:t>- the environment in which he or she lives </a:t>
            </a:r>
          </a:p>
          <a:p>
            <a:pPr marL="495300" lvl="1" indent="-190500">
              <a:buFontTx/>
              <a:buChar char="-"/>
            </a:pPr>
            <a:r>
              <a:rPr lang="en-CA" sz="2100">
                <a:latin typeface="Helios Extended" panose="020B0604020202020204" charset="0"/>
                <a:cs typeface="Helios Extended" panose="020B0604020202020204" charset="0"/>
              </a:rPr>
              <a:t>the interactions among them</a:t>
            </a:r>
            <a:endParaRPr lang="en-US" sz="2100">
              <a:latin typeface="Helios Extended" panose="020B0604020202020204" charset="0"/>
              <a:cs typeface="Helios Extended" panose="020B0604020202020204" charset="0"/>
            </a:endParaRPr>
          </a:p>
          <a:p>
            <a:pPr marL="228600" indent="-228600"/>
            <a:r>
              <a:rPr lang="en-CA" sz="2100">
                <a:latin typeface="Helios Extended"/>
                <a:cs typeface="Helios Extended" panose="020B0604020202020204" charset="0"/>
              </a:rPr>
              <a:t>Actions to improve healthy ageing (multiple </a:t>
            </a:r>
            <a:r>
              <a:rPr lang="en-CA" sz="2100" b="1">
                <a:latin typeface="Helios Extended"/>
                <a:cs typeface="Helios Extended" panose="020B0604020202020204" charset="0"/>
              </a:rPr>
              <a:t>levels</a:t>
            </a:r>
            <a:r>
              <a:rPr lang="en-CA" sz="2100">
                <a:latin typeface="Helios Extended"/>
                <a:cs typeface="Helios Extended" panose="020B0604020202020204" charset="0"/>
              </a:rPr>
              <a:t>, multiple </a:t>
            </a:r>
            <a:r>
              <a:rPr lang="en-CA" sz="2100" b="1">
                <a:latin typeface="Helios Extended"/>
                <a:cs typeface="Helios Extended" panose="020B0604020202020204" charset="0"/>
              </a:rPr>
              <a:t>sectors</a:t>
            </a:r>
            <a:r>
              <a:rPr lang="en-CA" sz="2100">
                <a:latin typeface="Helios Extended"/>
                <a:cs typeface="Helios Extended" panose="020B0604020202020204" charset="0"/>
              </a:rPr>
              <a:t>, multiple </a:t>
            </a:r>
            <a:r>
              <a:rPr lang="en-CA" sz="2100" b="1">
                <a:latin typeface="Helios Extended"/>
                <a:cs typeface="Helios Extended" panose="020B0604020202020204" charset="0"/>
              </a:rPr>
              <a:t>disciplines):</a:t>
            </a:r>
          </a:p>
          <a:p>
            <a:pPr marL="762000" lvl="2" indent="-152400"/>
            <a:r>
              <a:rPr lang="en-CA" sz="2100">
                <a:latin typeface="Helios Extended" panose="020B0604020202020204" charset="0"/>
                <a:cs typeface="Helios Extended" panose="020B0604020202020204" charset="0"/>
              </a:rPr>
              <a:t>to prevent disease</a:t>
            </a:r>
          </a:p>
          <a:p>
            <a:pPr marL="762000" lvl="2" indent="-152400"/>
            <a:r>
              <a:rPr lang="en-CA" sz="2100">
                <a:latin typeface="Helios Extended" panose="020B0604020202020204" charset="0"/>
                <a:cs typeface="Helios Extended" panose="020B0604020202020204" charset="0"/>
              </a:rPr>
              <a:t>promote health </a:t>
            </a:r>
          </a:p>
          <a:p>
            <a:pPr marL="762000" lvl="2" indent="-152400"/>
            <a:r>
              <a:rPr lang="en-CA" sz="2100">
                <a:latin typeface="Helios Extended" panose="020B0604020202020204" charset="0"/>
                <a:cs typeface="Helios Extended" panose="020B0604020202020204" charset="0"/>
              </a:rPr>
              <a:t>maintain intrinsic capacity and </a:t>
            </a:r>
          </a:p>
          <a:p>
            <a:pPr marL="762000" lvl="2" indent="-152400"/>
            <a:r>
              <a:rPr lang="en-CA" sz="2100">
                <a:latin typeface="Helios Extended" panose="020B0604020202020204" charset="0"/>
                <a:cs typeface="Helios Extended" panose="020B0604020202020204" charset="0"/>
              </a:rPr>
              <a:t>enable functional ability</a:t>
            </a:r>
          </a:p>
          <a:p>
            <a:pPr marL="304800" lvl="1" indent="0">
              <a:buNone/>
            </a:pPr>
            <a:endParaRPr lang="en-CA" sz="2100">
              <a:latin typeface="Helios Extended" panose="020B0604020202020204" charset="0"/>
              <a:cs typeface="Helios Extended" panose="020B0604020202020204" charset="0"/>
            </a:endParaRPr>
          </a:p>
        </p:txBody>
      </p:sp>
      <p:sp>
        <p:nvSpPr>
          <p:cNvPr id="5" name="TextBox 4">
            <a:extLst>
              <a:ext uri="{FF2B5EF4-FFF2-40B4-BE49-F238E27FC236}">
                <a16:creationId xmlns:a16="http://schemas.microsoft.com/office/drawing/2014/main" id="{262837EC-A4D3-4770-4A22-C4249E06461C}"/>
              </a:ext>
            </a:extLst>
          </p:cNvPr>
          <p:cNvSpPr txBox="1"/>
          <p:nvPr/>
        </p:nvSpPr>
        <p:spPr>
          <a:xfrm>
            <a:off x="6895729" y="6492875"/>
            <a:ext cx="5182829" cy="261610"/>
          </a:xfrm>
          <a:prstGeom prst="rect">
            <a:avLst/>
          </a:prstGeom>
          <a:noFill/>
        </p:spPr>
        <p:txBody>
          <a:bodyPr wrap="none" rtlCol="0">
            <a:spAutoFit/>
          </a:bodyPr>
          <a:lstStyle/>
          <a:p>
            <a:r>
              <a:rPr lang="en-US" sz="1100">
                <a:solidFill>
                  <a:srgbClr val="000000"/>
                </a:solidFill>
                <a:latin typeface="Helios Extended" panose="020B0604020202020204" charset="0"/>
                <a:cs typeface="Helios Extended" panose="020B0604020202020204" charset="0"/>
              </a:rPr>
              <a:t>https://www.who.int/publications/m/item/decade-of-healthy-ageing-plan-of-action</a:t>
            </a:r>
          </a:p>
        </p:txBody>
      </p:sp>
      <p:pic>
        <p:nvPicPr>
          <p:cNvPr id="7" name="Picture 6">
            <a:extLst>
              <a:ext uri="{FF2B5EF4-FFF2-40B4-BE49-F238E27FC236}">
                <a16:creationId xmlns:a16="http://schemas.microsoft.com/office/drawing/2014/main" id="{BEEBA228-4238-D062-7A10-6E687FB2BCF1}"/>
              </a:ext>
            </a:extLst>
          </p:cNvPr>
          <p:cNvPicPr>
            <a:picLocks noChangeAspect="1"/>
          </p:cNvPicPr>
          <p:nvPr/>
        </p:nvPicPr>
        <p:blipFill>
          <a:blip r:embed="rId3"/>
          <a:stretch>
            <a:fillRect/>
          </a:stretch>
        </p:blipFill>
        <p:spPr>
          <a:xfrm>
            <a:off x="7972746" y="2400819"/>
            <a:ext cx="3733312" cy="2885038"/>
          </a:xfrm>
          <a:prstGeom prst="rect">
            <a:avLst/>
          </a:prstGeom>
        </p:spPr>
      </p:pic>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2204962" y="147119"/>
            <a:ext cx="8110870" cy="828675"/>
          </a:xfrm>
        </p:spPr>
        <p:txBody>
          <a:bodyPr/>
          <a:lstStyle/>
          <a:p>
            <a:r>
              <a:rPr lang="en-US" sz="4800" b="1">
                <a:latin typeface="Helios Extended" panose="020B0604020202020204" charset="0"/>
                <a:cs typeface="Helios Extended" panose="020B0604020202020204" charset="0"/>
              </a:rPr>
              <a:t>HEALTHY AGING</a:t>
            </a:r>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id="{166E7F4C-44A9-9B95-5D51-495B4956A2D1}"/>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45784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194508"/>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000" b="1">
                <a:latin typeface="Helios Extended" panose="020B0604020202020204" charset="0"/>
                <a:cs typeface="Helios Extended" panose="020B0604020202020204" charset="0"/>
              </a:rPr>
              <a:t>WEIGHING THE FACTS</a:t>
            </a: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graphicFrame>
        <p:nvGraphicFramePr>
          <p:cNvPr id="6" name="Diagram 5">
            <a:extLst>
              <a:ext uri="{FF2B5EF4-FFF2-40B4-BE49-F238E27FC236}">
                <a16:creationId xmlns:a16="http://schemas.microsoft.com/office/drawing/2014/main" id="{E64072C9-E5DB-BAE0-5AE6-4A08C8067B6C}"/>
              </a:ext>
            </a:extLst>
          </p:cNvPr>
          <p:cNvGraphicFramePr/>
          <p:nvPr>
            <p:extLst>
              <p:ext uri="{D42A27DB-BD31-4B8C-83A1-F6EECF244321}">
                <p14:modId xmlns:p14="http://schemas.microsoft.com/office/powerpoint/2010/main" val="2527957974"/>
              </p:ext>
            </p:extLst>
          </p:nvPr>
        </p:nvGraphicFramePr>
        <p:xfrm>
          <a:off x="1123859" y="1023183"/>
          <a:ext cx="6879709" cy="56323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Graphic 2" descr="Scales of justice with solid fill">
            <a:extLst>
              <a:ext uri="{FF2B5EF4-FFF2-40B4-BE49-F238E27FC236}">
                <a16:creationId xmlns:a16="http://schemas.microsoft.com/office/drawing/2014/main" id="{600B16C6-9029-6947-9E4C-5BAC3CDEC37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86716" y="2035546"/>
            <a:ext cx="2786908" cy="2786908"/>
          </a:xfrm>
          <a:prstGeom prst="rect">
            <a:avLst/>
          </a:prstGeom>
        </p:spPr>
      </p:pic>
    </p:spTree>
    <p:extLst>
      <p:ext uri="{BB962C8B-B14F-4D97-AF65-F5344CB8AC3E}">
        <p14:creationId xmlns:p14="http://schemas.microsoft.com/office/powerpoint/2010/main" val="2991086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descr="Home outline">
            <a:extLst>
              <a:ext uri="{FF2B5EF4-FFF2-40B4-BE49-F238E27FC236}">
                <a16:creationId xmlns:a16="http://schemas.microsoft.com/office/drawing/2014/main" id="{07659DEA-7FA4-B909-D5E0-2644D6A08482}"/>
              </a:ext>
            </a:extLst>
          </p:cNvPr>
          <p:cNvPicPr>
            <a:picLocks noChangeAspect="1"/>
          </p:cNvPicPr>
          <p:nvPr/>
        </p:nvPicPr>
        <p:blipFill>
          <a:blip r:embed="rId3">
            <a:alphaModFix amt="45000"/>
            <a:extLst>
              <a:ext uri="{96DAC541-7B7A-43D3-8B79-37D633B846F1}">
                <asvg:svgBlip xmlns:asvg="http://schemas.microsoft.com/office/drawing/2016/SVG/main" r:embed="rId4"/>
              </a:ext>
            </a:extLst>
          </a:blip>
          <a:stretch>
            <a:fillRect/>
          </a:stretch>
        </p:blipFill>
        <p:spPr>
          <a:xfrm>
            <a:off x="4892961" y="184462"/>
            <a:ext cx="7098611" cy="7098611"/>
          </a:xfrm>
          <a:prstGeom prst="rect">
            <a:avLst/>
          </a:prstGeom>
        </p:spPr>
      </p:pic>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194508"/>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000" b="1">
                <a:latin typeface="Helios Extended" panose="020B0604020202020204" charset="0"/>
                <a:cs typeface="Helios Extended" panose="020B0604020202020204" charset="0"/>
              </a:rPr>
              <a:t>CGA CLINICAL SCENARIO</a:t>
            </a: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21" name="TextBox 20">
            <a:extLst>
              <a:ext uri="{FF2B5EF4-FFF2-40B4-BE49-F238E27FC236}">
                <a16:creationId xmlns:a16="http://schemas.microsoft.com/office/drawing/2014/main" id="{6DD4CD57-71BE-8F41-8B37-9E8736158167}"/>
              </a:ext>
            </a:extLst>
          </p:cNvPr>
          <p:cNvSpPr txBox="1">
            <a:spLocks noChangeArrowheads="1"/>
          </p:cNvSpPr>
          <p:nvPr/>
        </p:nvSpPr>
        <p:spPr bwMode="auto">
          <a:xfrm>
            <a:off x="8281231" y="5468285"/>
            <a:ext cx="29502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US" altLang="en-US" sz="2400">
                <a:solidFill>
                  <a:schemeClr val="bg1"/>
                </a:solidFill>
              </a:rPr>
              <a:t>Baseline Function</a:t>
            </a:r>
          </a:p>
        </p:txBody>
      </p:sp>
      <p:sp>
        <p:nvSpPr>
          <p:cNvPr id="53251" name="Content Placeholder 2">
            <a:extLst>
              <a:ext uri="{FF2B5EF4-FFF2-40B4-BE49-F238E27FC236}">
                <a16:creationId xmlns:a16="http://schemas.microsoft.com/office/drawing/2014/main" id="{A50B2798-319B-4D1C-B546-25D855D7E457}"/>
              </a:ext>
            </a:extLst>
          </p:cNvPr>
          <p:cNvSpPr txBox="1">
            <a:spLocks noChangeArrowheads="1"/>
          </p:cNvSpPr>
          <p:nvPr/>
        </p:nvSpPr>
        <p:spPr>
          <a:xfrm>
            <a:off x="5568593" y="1212579"/>
            <a:ext cx="5924907" cy="5450913"/>
          </a:xfrm>
        </p:spPr>
        <p:txBody>
          <a:bodyPr lIns="91440" tIns="45720" rIns="91440" bIns="45720" anchor="t"/>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ltLang="en-US" sz="2800" dirty="0">
              <a:latin typeface="League Spartan" panose="020B0604020202020204" charset="0"/>
              <a:cs typeface="League Spartan" panose="020B0604020202020204" charset="0"/>
            </a:endParaRPr>
          </a:p>
          <a:p>
            <a:pPr marL="0" indent="0">
              <a:buNone/>
            </a:pPr>
            <a:r>
              <a:rPr lang="en-US" altLang="en-US" sz="2800" b="1" dirty="0">
                <a:solidFill>
                  <a:schemeClr val="tx1">
                    <a:lumMod val="50000"/>
                  </a:schemeClr>
                </a:solidFill>
                <a:latin typeface="League Spartan"/>
                <a:cs typeface="League Spartan" panose="020B0604020202020204" charset="0"/>
              </a:rPr>
              <a:t>Assessment of Home Environment:</a:t>
            </a:r>
          </a:p>
          <a:p>
            <a:pPr marL="762000" lvl="2" indent="-152400"/>
            <a:r>
              <a:rPr lang="en-US" altLang="en-US" sz="2400" dirty="0">
                <a:latin typeface="League Spartan"/>
                <a:cs typeface="League Spartan" panose="020B0604020202020204" charset="0"/>
              </a:rPr>
              <a:t>Overgrown tree branches and bushes by front door</a:t>
            </a:r>
          </a:p>
          <a:p>
            <a:pPr marL="762000" lvl="2" indent="-152400"/>
            <a:r>
              <a:rPr lang="en-US" altLang="en-US" sz="2400" dirty="0">
                <a:latin typeface="League Spartan"/>
                <a:cs typeface="League Spartan" panose="020B0604020202020204" charset="0"/>
              </a:rPr>
              <a:t>Screen door propped open with glass shards </a:t>
            </a:r>
          </a:p>
          <a:p>
            <a:pPr marL="762000" lvl="2" indent="-152400"/>
            <a:r>
              <a:rPr lang="en-US" altLang="en-US" sz="2400" dirty="0">
                <a:latin typeface="League Spartan"/>
                <a:cs typeface="League Spartan" panose="020B0604020202020204" charset="0"/>
              </a:rPr>
              <a:t>Lives alone in a dirty, neglected, cluttered multi-level home</a:t>
            </a:r>
          </a:p>
          <a:p>
            <a:pPr marL="1066800" lvl="3" indent="-152400"/>
            <a:r>
              <a:rPr lang="en-US" altLang="en-US" sz="2400" dirty="0">
                <a:latin typeface="League Spartan"/>
                <a:cs typeface="League Spartan" panose="020B0604020202020204" charset="0"/>
              </a:rPr>
              <a:t>Carpets soiled, stacks of papers, egg cartons, </a:t>
            </a:r>
          </a:p>
          <a:p>
            <a:pPr marL="1066800" lvl="3" indent="-152400"/>
            <a:r>
              <a:rPr lang="en-US" altLang="en-US" sz="2400" dirty="0">
                <a:latin typeface="League Spartan"/>
                <a:cs typeface="League Spartan" panose="020B0604020202020204" charset="0"/>
              </a:rPr>
              <a:t>Cracks in walls, cobwebs, musty smell</a:t>
            </a:r>
          </a:p>
          <a:p>
            <a:pPr marL="762000" lvl="2" indent="-152400"/>
            <a:r>
              <a:rPr lang="en-US" altLang="en-US" sz="2400" dirty="0">
                <a:latin typeface="League Spartan"/>
                <a:cs typeface="League Spartan" panose="020B0604020202020204" charset="0"/>
              </a:rPr>
              <a:t>Little food in fridge  </a:t>
            </a:r>
          </a:p>
          <a:p>
            <a:pPr marL="495300" lvl="1" indent="-190500"/>
            <a:endParaRPr lang="en-US" altLang="en-US" sz="2800" dirty="0">
              <a:latin typeface="League Spartan" panose="020B0604020202020204" charset="0"/>
              <a:cs typeface="League Spartan" panose="020B0604020202020204" charset="0"/>
            </a:endParaRPr>
          </a:p>
        </p:txBody>
      </p:sp>
      <p:pic>
        <p:nvPicPr>
          <p:cNvPr id="6" name="Picture 5" descr="Businessman holding sign smiling">
            <a:extLst>
              <a:ext uri="{FF2B5EF4-FFF2-40B4-BE49-F238E27FC236}">
                <a16:creationId xmlns:a16="http://schemas.microsoft.com/office/drawing/2014/main" id="{ED63E206-8C5D-E9B8-C7E2-DE4E3CAB57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3592" y="1212579"/>
            <a:ext cx="2347621" cy="5227729"/>
          </a:xfrm>
          <a:prstGeom prst="rect">
            <a:avLst/>
          </a:prstGeom>
        </p:spPr>
      </p:pic>
      <p:sp>
        <p:nvSpPr>
          <p:cNvPr id="7" name="TextBox 6">
            <a:extLst>
              <a:ext uri="{FF2B5EF4-FFF2-40B4-BE49-F238E27FC236}">
                <a16:creationId xmlns:a16="http://schemas.microsoft.com/office/drawing/2014/main" id="{2AE9E186-B19A-F2BC-2B52-E25C9A7D10C5}"/>
              </a:ext>
            </a:extLst>
          </p:cNvPr>
          <p:cNvSpPr txBox="1"/>
          <p:nvPr/>
        </p:nvSpPr>
        <p:spPr>
          <a:xfrm>
            <a:off x="2380881" y="2364772"/>
            <a:ext cx="1613042" cy="1631216"/>
          </a:xfrm>
          <a:prstGeom prst="rect">
            <a:avLst/>
          </a:prstGeom>
          <a:noFill/>
        </p:spPr>
        <p:txBody>
          <a:bodyPr wrap="square" rtlCol="0">
            <a:spAutoFit/>
          </a:bodyPr>
          <a:lstStyle/>
          <a:p>
            <a:r>
              <a:rPr lang="en-CA" sz="2000" b="1" dirty="0"/>
              <a:t>84 –year-old</a:t>
            </a:r>
          </a:p>
          <a:p>
            <a:r>
              <a:rPr lang="en-CA" sz="2000" b="1" dirty="0"/>
              <a:t>PCP referred </a:t>
            </a:r>
          </a:p>
          <a:p>
            <a:r>
              <a:rPr lang="en-CA" sz="2000" b="1" dirty="0"/>
              <a:t>Increasing concerns re: balance</a:t>
            </a:r>
          </a:p>
        </p:txBody>
      </p:sp>
    </p:spTree>
    <p:extLst>
      <p:ext uri="{BB962C8B-B14F-4D97-AF65-F5344CB8AC3E}">
        <p14:creationId xmlns:p14="http://schemas.microsoft.com/office/powerpoint/2010/main" val="1590924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21" name="TextBox 20">
            <a:extLst>
              <a:ext uri="{FF2B5EF4-FFF2-40B4-BE49-F238E27FC236}">
                <a16:creationId xmlns:a16="http://schemas.microsoft.com/office/drawing/2014/main" id="{6DD4CD57-71BE-8F41-8B37-9E8736158167}"/>
              </a:ext>
            </a:extLst>
          </p:cNvPr>
          <p:cNvSpPr txBox="1">
            <a:spLocks noChangeArrowheads="1"/>
          </p:cNvSpPr>
          <p:nvPr/>
        </p:nvSpPr>
        <p:spPr bwMode="auto">
          <a:xfrm>
            <a:off x="8281231" y="5468285"/>
            <a:ext cx="29502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US" altLang="en-US" sz="2400">
                <a:solidFill>
                  <a:schemeClr val="bg1"/>
                </a:solidFill>
              </a:rPr>
              <a:t>Baseline Function</a:t>
            </a:r>
          </a:p>
        </p:txBody>
      </p:sp>
      <p:sp>
        <p:nvSpPr>
          <p:cNvPr id="3" name="Rectangle: Rounded Corners 2">
            <a:extLst>
              <a:ext uri="{FF2B5EF4-FFF2-40B4-BE49-F238E27FC236}">
                <a16:creationId xmlns:a16="http://schemas.microsoft.com/office/drawing/2014/main" id="{3B3F8C9D-AC97-B15F-8228-1BCC956AD024}"/>
              </a:ext>
            </a:extLst>
          </p:cNvPr>
          <p:cNvSpPr/>
          <p:nvPr/>
        </p:nvSpPr>
        <p:spPr>
          <a:xfrm>
            <a:off x="1060649" y="2594524"/>
            <a:ext cx="10070702" cy="1841500"/>
          </a:xfrm>
          <a:prstGeom prst="roundRect">
            <a:avLst/>
          </a:prstGeom>
          <a:solidFill>
            <a:schemeClr val="bg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A6943E9-5F33-B1B2-9A73-2B1865AD0777}"/>
              </a:ext>
            </a:extLst>
          </p:cNvPr>
          <p:cNvSpPr txBox="1"/>
          <p:nvPr/>
        </p:nvSpPr>
        <p:spPr>
          <a:xfrm>
            <a:off x="1327150" y="2971802"/>
            <a:ext cx="9537700" cy="1015663"/>
          </a:xfrm>
          <a:prstGeom prst="rect">
            <a:avLst/>
          </a:prstGeom>
          <a:noFill/>
        </p:spPr>
        <p:txBody>
          <a:bodyPr wrap="square" anchor="ctr">
            <a:spAutoFit/>
          </a:bodyPr>
          <a:lstStyle/>
          <a:p>
            <a:pPr algn="ctr"/>
            <a:r>
              <a:rPr lang="en-US" sz="6000" b="1">
                <a:latin typeface="Helios Extended" panose="020B0604020202020204" charset="0"/>
                <a:cs typeface="Helios Extended" panose="020B0604020202020204" charset="0"/>
              </a:rPr>
              <a:t>ARE YOU CONCERNED? </a:t>
            </a:r>
          </a:p>
        </p:txBody>
      </p:sp>
      <p:pic>
        <p:nvPicPr>
          <p:cNvPr id="7" name="Picture 6" descr="A picture containing text, electronics&#10;&#10;Description automatically generated">
            <a:extLst>
              <a:ext uri="{FF2B5EF4-FFF2-40B4-BE49-F238E27FC236}">
                <a16:creationId xmlns:a16="http://schemas.microsoft.com/office/drawing/2014/main" id="{D550C0A7-3BE6-0843-BBF1-851DB8A67B9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4897187" y="3954182"/>
            <a:ext cx="2423520" cy="17449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77714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C55F9B-41CE-A24E-981E-DE6CEFE00B79}"/>
              </a:ext>
            </a:extLst>
          </p:cNvPr>
          <p:cNvSpPr txBox="1"/>
          <p:nvPr/>
        </p:nvSpPr>
        <p:spPr>
          <a:xfrm>
            <a:off x="2537360" y="6013912"/>
            <a:ext cx="7416799" cy="707886"/>
          </a:xfrm>
          <a:prstGeom prst="rect">
            <a:avLst/>
          </a:prstGeom>
          <a:noFill/>
        </p:spPr>
        <p:txBody>
          <a:bodyPr wrap="square" rtlCol="0">
            <a:spAutoFit/>
          </a:bodyPr>
          <a:lstStyle/>
          <a:p>
            <a:pPr algn="ctr"/>
            <a:r>
              <a:rPr lang="en-US" sz="4000" b="1" dirty="0">
                <a:solidFill>
                  <a:srgbClr val="C00000"/>
                </a:solidFill>
                <a:highlight>
                  <a:srgbClr val="CEE4E6"/>
                </a:highlight>
              </a:rPr>
              <a:t>IS THIS NEW AND DIFFERENT?</a:t>
            </a:r>
          </a:p>
        </p:txBody>
      </p:sp>
      <p:sp>
        <p:nvSpPr>
          <p:cNvPr id="3" name="Rectangle 2">
            <a:extLst>
              <a:ext uri="{FF2B5EF4-FFF2-40B4-BE49-F238E27FC236}">
                <a16:creationId xmlns:a16="http://schemas.microsoft.com/office/drawing/2014/main" id="{9DD45241-BAD4-4716-4EC9-1DF5A4F0BD7B}"/>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aphicFrame>
        <p:nvGraphicFramePr>
          <p:cNvPr id="5" name="Diagram 4">
            <a:extLst>
              <a:ext uri="{FF2B5EF4-FFF2-40B4-BE49-F238E27FC236}">
                <a16:creationId xmlns:a16="http://schemas.microsoft.com/office/drawing/2014/main" id="{472E054A-3D9D-A28E-A382-6856A1EE2D6B}"/>
              </a:ext>
            </a:extLst>
          </p:cNvPr>
          <p:cNvGraphicFramePr/>
          <p:nvPr>
            <p:extLst>
              <p:ext uri="{D42A27DB-BD31-4B8C-83A1-F6EECF244321}">
                <p14:modId xmlns:p14="http://schemas.microsoft.com/office/powerpoint/2010/main" val="2235583941"/>
              </p:ext>
            </p:extLst>
          </p:nvPr>
        </p:nvGraphicFramePr>
        <p:xfrm>
          <a:off x="59426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a:extLst>
              <a:ext uri="{FF2B5EF4-FFF2-40B4-BE49-F238E27FC236}">
                <a16:creationId xmlns:a16="http://schemas.microsoft.com/office/drawing/2014/main" id="{F51A4A34-7F1A-7983-DCD4-EE43862D02A1}"/>
              </a:ext>
            </a:extLst>
          </p:cNvPr>
          <p:cNvGrpSpPr/>
          <p:nvPr/>
        </p:nvGrpSpPr>
        <p:grpSpPr>
          <a:xfrm>
            <a:off x="9103653" y="1031898"/>
            <a:ext cx="2476500" cy="777600"/>
            <a:chOff x="5648960" y="373856"/>
            <a:chExt cx="2476500" cy="777600"/>
          </a:xfrm>
        </p:grpSpPr>
        <p:sp>
          <p:nvSpPr>
            <p:cNvPr id="10" name="Rectangle 9">
              <a:extLst>
                <a:ext uri="{FF2B5EF4-FFF2-40B4-BE49-F238E27FC236}">
                  <a16:creationId xmlns:a16="http://schemas.microsoft.com/office/drawing/2014/main" id="{9C6AF03E-401E-8678-6DE2-037F229F0565}"/>
                </a:ext>
              </a:extLst>
            </p:cNvPr>
            <p:cNvSpPr/>
            <p:nvPr/>
          </p:nvSpPr>
          <p:spPr>
            <a:xfrm>
              <a:off x="5648960" y="373856"/>
              <a:ext cx="2476500" cy="777600"/>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a:p>
          </p:txBody>
        </p:sp>
        <p:sp>
          <p:nvSpPr>
            <p:cNvPr id="11" name="TextBox 10">
              <a:extLst>
                <a:ext uri="{FF2B5EF4-FFF2-40B4-BE49-F238E27FC236}">
                  <a16:creationId xmlns:a16="http://schemas.microsoft.com/office/drawing/2014/main" id="{E29CCDBE-9191-1305-1EE7-8C1D98DC145A}"/>
                </a:ext>
              </a:extLst>
            </p:cNvPr>
            <p:cNvSpPr txBox="1"/>
            <p:nvPr/>
          </p:nvSpPr>
          <p:spPr>
            <a:xfrm>
              <a:off x="5648960" y="373856"/>
              <a:ext cx="2476500" cy="777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t>Cognition</a:t>
              </a:r>
            </a:p>
          </p:txBody>
        </p:sp>
      </p:grpSp>
      <p:grpSp>
        <p:nvGrpSpPr>
          <p:cNvPr id="7" name="Group 6">
            <a:extLst>
              <a:ext uri="{FF2B5EF4-FFF2-40B4-BE49-F238E27FC236}">
                <a16:creationId xmlns:a16="http://schemas.microsoft.com/office/drawing/2014/main" id="{330A6D02-6A3F-D8F7-0D40-EC2BC544A449}"/>
              </a:ext>
            </a:extLst>
          </p:cNvPr>
          <p:cNvGrpSpPr/>
          <p:nvPr/>
        </p:nvGrpSpPr>
        <p:grpSpPr>
          <a:xfrm>
            <a:off x="6245760" y="1809498"/>
            <a:ext cx="2476500" cy="3893353"/>
            <a:chOff x="5648960" y="1151456"/>
            <a:chExt cx="2476500" cy="3893353"/>
          </a:xfrm>
        </p:grpSpPr>
        <p:sp>
          <p:nvSpPr>
            <p:cNvPr id="8" name="Rectangle 7">
              <a:extLst>
                <a:ext uri="{FF2B5EF4-FFF2-40B4-BE49-F238E27FC236}">
                  <a16:creationId xmlns:a16="http://schemas.microsoft.com/office/drawing/2014/main" id="{3C42ED42-54FB-D91D-B624-F2CDF0426955}"/>
                </a:ext>
              </a:extLst>
            </p:cNvPr>
            <p:cNvSpPr/>
            <p:nvPr/>
          </p:nvSpPr>
          <p:spPr>
            <a:xfrm>
              <a:off x="5648960" y="1151456"/>
              <a:ext cx="2476500" cy="3893353"/>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9" name="TextBox 8">
              <a:extLst>
                <a:ext uri="{FF2B5EF4-FFF2-40B4-BE49-F238E27FC236}">
                  <a16:creationId xmlns:a16="http://schemas.microsoft.com/office/drawing/2014/main" id="{076E72FA-81FB-BC07-46F8-90F2AC4A9D7A}"/>
                </a:ext>
              </a:extLst>
            </p:cNvPr>
            <p:cNvSpPr txBox="1"/>
            <p:nvPr/>
          </p:nvSpPr>
          <p:spPr>
            <a:xfrm>
              <a:off x="5648960" y="1151456"/>
              <a:ext cx="2476500" cy="38933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CA" altLang="en-US" sz="2200" dirty="0">
                  <a:latin typeface="Calibri"/>
                  <a:cs typeface="Calibri"/>
                </a:rPr>
                <a:t>Independent in ADLS and IADLS </a:t>
              </a:r>
              <a:r>
                <a:rPr lang="en-CA" altLang="en-US" sz="2200" kern="1200" dirty="0">
                  <a:latin typeface="Calibri"/>
                  <a:cs typeface="Calibri"/>
                </a:rPr>
                <a:t>		</a:t>
              </a:r>
              <a:endParaRPr lang="en-CA" sz="2200" kern="1200" dirty="0"/>
            </a:p>
          </p:txBody>
        </p:sp>
      </p:grpSp>
      <p:grpSp>
        <p:nvGrpSpPr>
          <p:cNvPr id="12" name="Group 11">
            <a:extLst>
              <a:ext uri="{FF2B5EF4-FFF2-40B4-BE49-F238E27FC236}">
                <a16:creationId xmlns:a16="http://schemas.microsoft.com/office/drawing/2014/main" id="{1245BA69-07C4-80A0-2C22-9F6E232C692A}"/>
              </a:ext>
            </a:extLst>
          </p:cNvPr>
          <p:cNvGrpSpPr/>
          <p:nvPr/>
        </p:nvGrpSpPr>
        <p:grpSpPr>
          <a:xfrm>
            <a:off x="6245760" y="1035095"/>
            <a:ext cx="2476500" cy="777600"/>
            <a:chOff x="5648960" y="373856"/>
            <a:chExt cx="2476500" cy="777600"/>
          </a:xfrm>
        </p:grpSpPr>
        <p:sp>
          <p:nvSpPr>
            <p:cNvPr id="13" name="Rectangle 12">
              <a:extLst>
                <a:ext uri="{FF2B5EF4-FFF2-40B4-BE49-F238E27FC236}">
                  <a16:creationId xmlns:a16="http://schemas.microsoft.com/office/drawing/2014/main" id="{E6E57030-207A-C0CA-59F0-16428A0225DD}"/>
                </a:ext>
              </a:extLst>
            </p:cNvPr>
            <p:cNvSpPr/>
            <p:nvPr/>
          </p:nvSpPr>
          <p:spPr>
            <a:xfrm>
              <a:off x="5648960" y="373856"/>
              <a:ext cx="2476500" cy="777600"/>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a:p>
          </p:txBody>
        </p:sp>
        <p:sp>
          <p:nvSpPr>
            <p:cNvPr id="14" name="TextBox 13">
              <a:extLst>
                <a:ext uri="{FF2B5EF4-FFF2-40B4-BE49-F238E27FC236}">
                  <a16:creationId xmlns:a16="http://schemas.microsoft.com/office/drawing/2014/main" id="{566DFF23-FE23-F4BA-59BB-5024E50D2C14}"/>
                </a:ext>
              </a:extLst>
            </p:cNvPr>
            <p:cNvSpPr txBox="1"/>
            <p:nvPr/>
          </p:nvSpPr>
          <p:spPr>
            <a:xfrm>
              <a:off x="5648960" y="373856"/>
              <a:ext cx="2476500" cy="777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t>Function</a:t>
              </a:r>
            </a:p>
          </p:txBody>
        </p:sp>
      </p:grpSp>
      <p:grpSp>
        <p:nvGrpSpPr>
          <p:cNvPr id="15" name="Group 14">
            <a:extLst>
              <a:ext uri="{FF2B5EF4-FFF2-40B4-BE49-F238E27FC236}">
                <a16:creationId xmlns:a16="http://schemas.microsoft.com/office/drawing/2014/main" id="{ABF6B3C9-DF77-CFD4-6203-E66B1E611B72}"/>
              </a:ext>
            </a:extLst>
          </p:cNvPr>
          <p:cNvGrpSpPr/>
          <p:nvPr/>
        </p:nvGrpSpPr>
        <p:grpSpPr>
          <a:xfrm>
            <a:off x="9103653" y="1809498"/>
            <a:ext cx="2476500" cy="3893353"/>
            <a:chOff x="5648960" y="1151456"/>
            <a:chExt cx="2476500" cy="3893353"/>
          </a:xfrm>
        </p:grpSpPr>
        <p:sp>
          <p:nvSpPr>
            <p:cNvPr id="16" name="Rectangle 15">
              <a:extLst>
                <a:ext uri="{FF2B5EF4-FFF2-40B4-BE49-F238E27FC236}">
                  <a16:creationId xmlns:a16="http://schemas.microsoft.com/office/drawing/2014/main" id="{88E32958-BFF4-296C-05A8-310AF89F3A06}"/>
                </a:ext>
              </a:extLst>
            </p:cNvPr>
            <p:cNvSpPr/>
            <p:nvPr/>
          </p:nvSpPr>
          <p:spPr>
            <a:xfrm>
              <a:off x="5648960" y="1151456"/>
              <a:ext cx="2476500" cy="3893353"/>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17" name="TextBox 16">
              <a:extLst>
                <a:ext uri="{FF2B5EF4-FFF2-40B4-BE49-F238E27FC236}">
                  <a16:creationId xmlns:a16="http://schemas.microsoft.com/office/drawing/2014/main" id="{BB88A841-2D8D-26A6-44CF-2C8BB20CBFAE}"/>
                </a:ext>
              </a:extLst>
            </p:cNvPr>
            <p:cNvSpPr txBox="1"/>
            <p:nvPr/>
          </p:nvSpPr>
          <p:spPr>
            <a:xfrm>
              <a:off x="5648960" y="1151456"/>
              <a:ext cx="2476500" cy="38933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defTabSz="1200150">
                <a:lnSpc>
                  <a:spcPct val="90000"/>
                </a:lnSpc>
                <a:spcBef>
                  <a:spcPct val="0"/>
                </a:spcBef>
                <a:spcAft>
                  <a:spcPct val="15000"/>
                </a:spcAft>
                <a:buFontTx/>
                <a:buChar char="•"/>
              </a:pPr>
              <a:r>
                <a:rPr lang="en-CA" altLang="en-US" sz="2200" dirty="0">
                  <a:latin typeface="Calibri"/>
                  <a:cs typeface="Calibri"/>
                </a:rPr>
                <a:t>26/30 on the MoCA (3/5 recall, 0/1 word fluency, 4/5 visuospatial)</a:t>
              </a:r>
            </a:p>
            <a:p>
              <a:pPr marL="228600" lvl="1" indent="-228600" defTabSz="1200150">
                <a:lnSpc>
                  <a:spcPct val="90000"/>
                </a:lnSpc>
                <a:spcBef>
                  <a:spcPct val="0"/>
                </a:spcBef>
                <a:spcAft>
                  <a:spcPct val="15000"/>
                </a:spcAft>
                <a:buFontTx/>
                <a:buChar char="•"/>
              </a:pPr>
              <a:r>
                <a:rPr lang="en-CA" altLang="en-US" sz="2200" dirty="0">
                  <a:latin typeface="Calibri"/>
                  <a:cs typeface="Calibri"/>
                </a:rPr>
                <a:t>24/30 on MoCA in 2008 – suspected depression</a:t>
              </a:r>
            </a:p>
            <a:p>
              <a:pPr marL="228600" lvl="1" indent="-228600" defTabSz="1200150">
                <a:lnSpc>
                  <a:spcPct val="90000"/>
                </a:lnSpc>
                <a:spcBef>
                  <a:spcPct val="0"/>
                </a:spcBef>
                <a:spcAft>
                  <a:spcPct val="15000"/>
                </a:spcAft>
                <a:buFontTx/>
                <a:buChar char="•"/>
              </a:pPr>
              <a:r>
                <a:rPr lang="en-CA" altLang="en-US" sz="2200" dirty="0">
                  <a:latin typeface="Calibri"/>
                  <a:cs typeface="Calibri"/>
                </a:rPr>
                <a:t>Positive family history of memory loss</a:t>
              </a:r>
            </a:p>
            <a:p>
              <a:pPr marL="0" lvl="1" algn="l" defTabSz="1200150">
                <a:lnSpc>
                  <a:spcPct val="90000"/>
                </a:lnSpc>
                <a:spcBef>
                  <a:spcPct val="0"/>
                </a:spcBef>
                <a:spcAft>
                  <a:spcPct val="15000"/>
                </a:spcAft>
              </a:pPr>
              <a:r>
                <a:rPr lang="en-CA" altLang="en-US" sz="2200" kern="1200" dirty="0">
                  <a:latin typeface="Calibri"/>
                  <a:cs typeface="Calibri"/>
                </a:rPr>
                <a:t>		</a:t>
              </a:r>
              <a:endParaRPr lang="en-CA" sz="2200" kern="1200" dirty="0"/>
            </a:p>
          </p:txBody>
        </p:sp>
      </p:grpSp>
      <p:grpSp>
        <p:nvGrpSpPr>
          <p:cNvPr id="18" name="Group 17">
            <a:extLst>
              <a:ext uri="{FF2B5EF4-FFF2-40B4-BE49-F238E27FC236}">
                <a16:creationId xmlns:a16="http://schemas.microsoft.com/office/drawing/2014/main" id="{7897C396-A333-ED36-C4C8-56E38F29B111}"/>
              </a:ext>
            </a:extLst>
          </p:cNvPr>
          <p:cNvGrpSpPr/>
          <p:nvPr/>
        </p:nvGrpSpPr>
        <p:grpSpPr>
          <a:xfrm>
            <a:off x="6245760" y="2849178"/>
            <a:ext cx="2476500" cy="777600"/>
            <a:chOff x="5648960" y="373856"/>
            <a:chExt cx="2476500" cy="777600"/>
          </a:xfrm>
        </p:grpSpPr>
        <p:sp>
          <p:nvSpPr>
            <p:cNvPr id="19" name="Rectangle 18">
              <a:extLst>
                <a:ext uri="{FF2B5EF4-FFF2-40B4-BE49-F238E27FC236}">
                  <a16:creationId xmlns:a16="http://schemas.microsoft.com/office/drawing/2014/main" id="{B4650DD8-3A67-44FF-341D-329F05F49FE6}"/>
                </a:ext>
              </a:extLst>
            </p:cNvPr>
            <p:cNvSpPr/>
            <p:nvPr/>
          </p:nvSpPr>
          <p:spPr>
            <a:xfrm>
              <a:off x="5648960" y="373856"/>
              <a:ext cx="2476500" cy="777600"/>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a:p>
          </p:txBody>
        </p:sp>
        <p:sp>
          <p:nvSpPr>
            <p:cNvPr id="20" name="TextBox 19">
              <a:extLst>
                <a:ext uri="{FF2B5EF4-FFF2-40B4-BE49-F238E27FC236}">
                  <a16:creationId xmlns:a16="http://schemas.microsoft.com/office/drawing/2014/main" id="{1BC0FC8B-0663-C430-06A1-D9D9158C15CA}"/>
                </a:ext>
              </a:extLst>
            </p:cNvPr>
            <p:cNvSpPr txBox="1"/>
            <p:nvPr/>
          </p:nvSpPr>
          <p:spPr>
            <a:xfrm>
              <a:off x="5648960" y="373856"/>
              <a:ext cx="2476500" cy="777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CA" sz="2700" kern="1200" dirty="0"/>
                <a:t>Collateral</a:t>
              </a:r>
            </a:p>
          </p:txBody>
        </p:sp>
      </p:grpSp>
      <p:grpSp>
        <p:nvGrpSpPr>
          <p:cNvPr id="21" name="Group 20">
            <a:extLst>
              <a:ext uri="{FF2B5EF4-FFF2-40B4-BE49-F238E27FC236}">
                <a16:creationId xmlns:a16="http://schemas.microsoft.com/office/drawing/2014/main" id="{24A2F51A-64EE-DC59-2D7C-B41890DB4CB0}"/>
              </a:ext>
            </a:extLst>
          </p:cNvPr>
          <p:cNvGrpSpPr/>
          <p:nvPr/>
        </p:nvGrpSpPr>
        <p:grpSpPr>
          <a:xfrm>
            <a:off x="6245760" y="3626778"/>
            <a:ext cx="2476500" cy="2076073"/>
            <a:chOff x="5648960" y="1151456"/>
            <a:chExt cx="2476500" cy="3893353"/>
          </a:xfrm>
        </p:grpSpPr>
        <p:sp>
          <p:nvSpPr>
            <p:cNvPr id="22" name="Rectangle 21">
              <a:extLst>
                <a:ext uri="{FF2B5EF4-FFF2-40B4-BE49-F238E27FC236}">
                  <a16:creationId xmlns:a16="http://schemas.microsoft.com/office/drawing/2014/main" id="{4A3C5CFF-947A-7498-4935-72A755ACC239}"/>
                </a:ext>
              </a:extLst>
            </p:cNvPr>
            <p:cNvSpPr/>
            <p:nvPr/>
          </p:nvSpPr>
          <p:spPr>
            <a:xfrm>
              <a:off x="5648960" y="1151456"/>
              <a:ext cx="2476500" cy="3893353"/>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CA" sz="2200"/>
            </a:p>
          </p:txBody>
        </p:sp>
        <p:sp>
          <p:nvSpPr>
            <p:cNvPr id="23" name="TextBox 22">
              <a:extLst>
                <a:ext uri="{FF2B5EF4-FFF2-40B4-BE49-F238E27FC236}">
                  <a16:creationId xmlns:a16="http://schemas.microsoft.com/office/drawing/2014/main" id="{0BB0DBB5-B911-D252-F95C-D844203BD858}"/>
                </a:ext>
              </a:extLst>
            </p:cNvPr>
            <p:cNvSpPr txBox="1"/>
            <p:nvPr/>
          </p:nvSpPr>
          <p:spPr>
            <a:xfrm>
              <a:off x="5648960" y="1151456"/>
              <a:ext cx="2476500" cy="38933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4018" tIns="144018" rIns="192024" bIns="216027" numCol="1" spcCol="1270" anchor="t" anchorCtr="0">
              <a:noAutofit/>
            </a:bodyPr>
            <a:lstStyle/>
            <a:p>
              <a:pPr marL="228600" lvl="1" indent="-228600" defTabSz="1200150">
                <a:lnSpc>
                  <a:spcPct val="90000"/>
                </a:lnSpc>
                <a:spcBef>
                  <a:spcPct val="0"/>
                </a:spcBef>
                <a:spcAft>
                  <a:spcPct val="15000"/>
                </a:spcAft>
                <a:buFontTx/>
                <a:buChar char="•"/>
              </a:pPr>
              <a:r>
                <a:rPr lang="en-CA" altLang="en-US" sz="2200" dirty="0">
                  <a:latin typeface="Calibri"/>
                  <a:cs typeface="Calibri"/>
                </a:rPr>
                <a:t>CEO multi-national company</a:t>
              </a:r>
            </a:p>
            <a:p>
              <a:pPr marL="228600" lvl="1" indent="-228600" algn="l" defTabSz="1200150">
                <a:lnSpc>
                  <a:spcPct val="90000"/>
                </a:lnSpc>
                <a:spcBef>
                  <a:spcPct val="0"/>
                </a:spcBef>
                <a:spcAft>
                  <a:spcPct val="15000"/>
                </a:spcAft>
                <a:buChar char="•"/>
              </a:pPr>
              <a:r>
                <a:rPr lang="en-CA" altLang="en-US" sz="2200" dirty="0">
                  <a:latin typeface="Calibri"/>
                  <a:cs typeface="Calibri"/>
                </a:rPr>
                <a:t>Home environment x 30 years </a:t>
              </a:r>
              <a:r>
                <a:rPr lang="en-CA" altLang="en-US" sz="2200" kern="1200" dirty="0">
                  <a:latin typeface="Calibri"/>
                  <a:cs typeface="Calibri"/>
                </a:rPr>
                <a:t>		</a:t>
              </a:r>
              <a:endParaRPr lang="en-CA" sz="2200" kern="1200" dirty="0"/>
            </a:p>
          </p:txBody>
        </p:sp>
      </p:grpSp>
      <p:cxnSp>
        <p:nvCxnSpPr>
          <p:cNvPr id="24" name="Straight Connector 23">
            <a:extLst>
              <a:ext uri="{FF2B5EF4-FFF2-40B4-BE49-F238E27FC236}">
                <a16:creationId xmlns:a16="http://schemas.microsoft.com/office/drawing/2014/main" id="{81BEEAE6-4ED3-093B-A130-91A3283E4E5A}"/>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25" name="Title 1">
            <a:extLst>
              <a:ext uri="{FF2B5EF4-FFF2-40B4-BE49-F238E27FC236}">
                <a16:creationId xmlns:a16="http://schemas.microsoft.com/office/drawing/2014/main" id="{FCA32F60-1AD7-131F-A98B-45C1CF99E8BD}"/>
              </a:ext>
            </a:extLst>
          </p:cNvPr>
          <p:cNvSpPr txBox="1">
            <a:spLocks/>
          </p:cNvSpPr>
          <p:nvPr/>
        </p:nvSpPr>
        <p:spPr>
          <a:xfrm>
            <a:off x="2259823" y="300116"/>
            <a:ext cx="9932177" cy="828675"/>
          </a:xfrm>
          <a:prstGeom prst="rect">
            <a:avLst/>
          </a:prstGeom>
        </p:spPr>
        <p:txBody>
          <a:bodyPr lIns="91440" tIns="45720" rIns="91440" bIns="45720" anchor="t"/>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3200" b="1" dirty="0">
                <a:latin typeface="Helios Extended"/>
                <a:cs typeface="Helios Extended" panose="020B0604020202020204" charset="0"/>
              </a:rPr>
              <a:t>ASSESSMENT</a:t>
            </a:r>
            <a:endParaRPr lang="en-US" altLang="en-US" sz="2800" b="1" dirty="0">
              <a:latin typeface="Helios Extended"/>
              <a:cs typeface="Helios Extended" panose="020B0604020202020204" charset="0"/>
            </a:endParaRPr>
          </a:p>
        </p:txBody>
      </p:sp>
    </p:spTree>
    <p:extLst>
      <p:ext uri="{BB962C8B-B14F-4D97-AF65-F5344CB8AC3E}">
        <p14:creationId xmlns:p14="http://schemas.microsoft.com/office/powerpoint/2010/main" val="8539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300116"/>
            <a:ext cx="9932177" cy="828675"/>
          </a:xfrm>
          <a:prstGeom prst="rect">
            <a:avLst/>
          </a:prstGeom>
        </p:spPr>
        <p:txBody>
          <a:bodyPr lIns="91440" tIns="45720" rIns="91440" bIns="45720" anchor="t"/>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3200" b="1" dirty="0">
                <a:latin typeface="Helios Extended"/>
                <a:cs typeface="Helios Extended" panose="020B0604020202020204" charset="0"/>
              </a:rPr>
              <a:t>SPECIALIZED GERIATRIC SERVICES </a:t>
            </a:r>
            <a:endParaRPr lang="en-US" altLang="en-US" sz="2800" b="1" dirty="0">
              <a:latin typeface="Helios Extended"/>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21" name="TextBox 20">
            <a:extLst>
              <a:ext uri="{FF2B5EF4-FFF2-40B4-BE49-F238E27FC236}">
                <a16:creationId xmlns:a16="http://schemas.microsoft.com/office/drawing/2014/main" id="{6DD4CD57-71BE-8F41-8B37-9E8736158167}"/>
              </a:ext>
            </a:extLst>
          </p:cNvPr>
          <p:cNvSpPr txBox="1">
            <a:spLocks noChangeArrowheads="1"/>
          </p:cNvSpPr>
          <p:nvPr/>
        </p:nvSpPr>
        <p:spPr bwMode="auto">
          <a:xfrm>
            <a:off x="8281231" y="5468285"/>
            <a:ext cx="29502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US" altLang="en-US" sz="2400">
                <a:solidFill>
                  <a:schemeClr val="bg1"/>
                </a:solidFill>
              </a:rPr>
              <a:t>Baseline Function</a:t>
            </a:r>
          </a:p>
        </p:txBody>
      </p:sp>
      <p:graphicFrame>
        <p:nvGraphicFramePr>
          <p:cNvPr id="8" name="Diagram 7">
            <a:extLst>
              <a:ext uri="{FF2B5EF4-FFF2-40B4-BE49-F238E27FC236}">
                <a16:creationId xmlns:a16="http://schemas.microsoft.com/office/drawing/2014/main" id="{EA998B02-8C86-2946-AE94-88ABD3D23AA6}"/>
              </a:ext>
            </a:extLst>
          </p:cNvPr>
          <p:cNvGraphicFramePr/>
          <p:nvPr>
            <p:extLst>
              <p:ext uri="{D42A27DB-BD31-4B8C-83A1-F6EECF244321}">
                <p14:modId xmlns:p14="http://schemas.microsoft.com/office/powerpoint/2010/main" val="2249357058"/>
              </p:ext>
            </p:extLst>
          </p:nvPr>
        </p:nvGraphicFramePr>
        <p:xfrm>
          <a:off x="706360" y="1615943"/>
          <a:ext cx="10873149" cy="4896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30FAAA8D-346F-4648-9685-F26126FD94D2}"/>
              </a:ext>
            </a:extLst>
          </p:cNvPr>
          <p:cNvSpPr txBox="1"/>
          <p:nvPr/>
        </p:nvSpPr>
        <p:spPr>
          <a:xfrm>
            <a:off x="612491" y="1128791"/>
            <a:ext cx="4163304" cy="523220"/>
          </a:xfrm>
          <a:prstGeom prst="rect">
            <a:avLst/>
          </a:prstGeom>
          <a:noFill/>
        </p:spPr>
        <p:txBody>
          <a:bodyPr wrap="square" lIns="91440" tIns="45720" rIns="91440" bIns="45720" rtlCol="0" anchor="t">
            <a:spAutoFit/>
          </a:bodyPr>
          <a:lstStyle/>
          <a:p>
            <a:r>
              <a:rPr lang="en-US" sz="2800" b="1">
                <a:latin typeface="League Spartan"/>
                <a:cs typeface="League Spartan" panose="020B0604020202020204" charset="0"/>
              </a:rPr>
              <a:t>Benefits for the client:</a:t>
            </a:r>
          </a:p>
        </p:txBody>
      </p:sp>
    </p:spTree>
    <p:extLst>
      <p:ext uri="{BB962C8B-B14F-4D97-AF65-F5344CB8AC3E}">
        <p14:creationId xmlns:p14="http://schemas.microsoft.com/office/powerpoint/2010/main" val="3686033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249316"/>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3600" b="1">
                <a:latin typeface="Helios Extended" panose="020B0604020202020204" charset="0"/>
                <a:cs typeface="Helios Extended" panose="020B0604020202020204" charset="0"/>
              </a:rPr>
              <a:t>CGA: ALONG THE CONTINUUM OF CARE</a:t>
            </a:r>
            <a:endParaRPr lang="en-US" sz="5400" b="1">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21" name="TextBox 20">
            <a:extLst>
              <a:ext uri="{FF2B5EF4-FFF2-40B4-BE49-F238E27FC236}">
                <a16:creationId xmlns:a16="http://schemas.microsoft.com/office/drawing/2014/main" id="{6DD4CD57-71BE-8F41-8B37-9E8736158167}"/>
              </a:ext>
            </a:extLst>
          </p:cNvPr>
          <p:cNvSpPr txBox="1">
            <a:spLocks noChangeArrowheads="1"/>
          </p:cNvSpPr>
          <p:nvPr/>
        </p:nvSpPr>
        <p:spPr bwMode="auto">
          <a:xfrm>
            <a:off x="8281231" y="5468285"/>
            <a:ext cx="29502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US" altLang="en-US" sz="2400">
                <a:solidFill>
                  <a:schemeClr val="bg1"/>
                </a:solidFill>
              </a:rPr>
              <a:t>Baseline Function</a:t>
            </a:r>
          </a:p>
        </p:txBody>
      </p:sp>
      <p:graphicFrame>
        <p:nvGraphicFramePr>
          <p:cNvPr id="3" name="Diagram 2">
            <a:extLst>
              <a:ext uri="{FF2B5EF4-FFF2-40B4-BE49-F238E27FC236}">
                <a16:creationId xmlns:a16="http://schemas.microsoft.com/office/drawing/2014/main" id="{65F0589D-1504-22D9-E5FD-99A9DD4BAAB2}"/>
              </a:ext>
            </a:extLst>
          </p:cNvPr>
          <p:cNvGraphicFramePr/>
          <p:nvPr>
            <p:extLst>
              <p:ext uri="{D42A27DB-BD31-4B8C-83A1-F6EECF244321}">
                <p14:modId xmlns:p14="http://schemas.microsoft.com/office/powerpoint/2010/main" val="1037423095"/>
              </p:ext>
            </p:extLst>
          </p:nvPr>
        </p:nvGraphicFramePr>
        <p:xfrm>
          <a:off x="2263228" y="1081840"/>
          <a:ext cx="8664391" cy="5635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50724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249316"/>
            <a:ext cx="9932177" cy="828675"/>
          </a:xfrm>
          <a:prstGeom prst="rect">
            <a:avLst/>
          </a:prstGeom>
        </p:spPr>
        <p:txBody>
          <a:bodyPr lIns="91440" tIns="45720" rIns="91440" bIns="45720" anchor="t"/>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3200" b="1">
                <a:latin typeface="Helios Extended"/>
                <a:cs typeface="Helios Extended" panose="020B0604020202020204" charset="0"/>
              </a:rPr>
              <a:t>SPECIALIZED GERIATRIC SERVICES – Ottawa</a:t>
            </a:r>
            <a:endParaRPr lang="en-US" sz="3200" b="1">
              <a:latin typeface="Helios Extended"/>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21" name="TextBox 20">
            <a:extLst>
              <a:ext uri="{FF2B5EF4-FFF2-40B4-BE49-F238E27FC236}">
                <a16:creationId xmlns:a16="http://schemas.microsoft.com/office/drawing/2014/main" id="{6DD4CD57-71BE-8F41-8B37-9E8736158167}"/>
              </a:ext>
            </a:extLst>
          </p:cNvPr>
          <p:cNvSpPr txBox="1">
            <a:spLocks noChangeArrowheads="1"/>
          </p:cNvSpPr>
          <p:nvPr/>
        </p:nvSpPr>
        <p:spPr bwMode="auto">
          <a:xfrm>
            <a:off x="8281231" y="5468285"/>
            <a:ext cx="29502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US" altLang="en-US" sz="2400">
                <a:solidFill>
                  <a:schemeClr val="bg1"/>
                </a:solidFill>
              </a:rPr>
              <a:t>Baseline Function</a:t>
            </a:r>
          </a:p>
        </p:txBody>
      </p:sp>
      <p:sp>
        <p:nvSpPr>
          <p:cNvPr id="61443" name="Rectangle 3">
            <a:extLst>
              <a:ext uri="{FF2B5EF4-FFF2-40B4-BE49-F238E27FC236}">
                <a16:creationId xmlns:a16="http://schemas.microsoft.com/office/drawing/2014/main" id="{DAEE6141-10C9-460E-AF6F-A1F786F18633}"/>
              </a:ext>
            </a:extLst>
          </p:cNvPr>
          <p:cNvSpPr txBox="1">
            <a:spLocks noChangeArrowheads="1"/>
          </p:cNvSpPr>
          <p:nvPr/>
        </p:nvSpPr>
        <p:spPr>
          <a:xfrm>
            <a:off x="460408" y="1364427"/>
            <a:ext cx="11575984" cy="725344"/>
          </a:xfrm>
        </p:spPr>
        <p:txBody>
          <a:bodyPr lIns="91440" tIns="45720" rIns="91440" bIns="45720" anchor="t"/>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228600" indent="-228600">
              <a:spcBef>
                <a:spcPts val="0"/>
              </a:spcBef>
            </a:pPr>
            <a:r>
              <a:rPr lang="en-US" altLang="en-US" sz="2800" b="1">
                <a:latin typeface="League Spartan"/>
                <a:cs typeface="League Spartan" panose="020B0604020202020204" charset="0"/>
              </a:rPr>
              <a:t>How to refer to the community services?</a:t>
            </a:r>
            <a:endParaRPr lang="en-US" b="1">
              <a:latin typeface="League Spartan"/>
            </a:endParaRPr>
          </a:p>
        </p:txBody>
      </p:sp>
      <p:sp>
        <p:nvSpPr>
          <p:cNvPr id="3" name="Rectangle 2">
            <a:extLst>
              <a:ext uri="{FF2B5EF4-FFF2-40B4-BE49-F238E27FC236}">
                <a16:creationId xmlns:a16="http://schemas.microsoft.com/office/drawing/2014/main" id="{68712411-99E6-2840-947F-34B24582E5E2}"/>
              </a:ext>
            </a:extLst>
          </p:cNvPr>
          <p:cNvSpPr/>
          <p:nvPr/>
        </p:nvSpPr>
        <p:spPr>
          <a:xfrm>
            <a:off x="4994015" y="2557771"/>
            <a:ext cx="1840701" cy="83358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958542-0C56-5840-9F3D-938C84A7F02B}"/>
              </a:ext>
            </a:extLst>
          </p:cNvPr>
          <p:cNvSpPr/>
          <p:nvPr/>
        </p:nvSpPr>
        <p:spPr>
          <a:xfrm>
            <a:off x="5044918" y="4433045"/>
            <a:ext cx="1815321" cy="795536"/>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9A02F09-4868-BC49-BCCE-65A1CBA6867B}"/>
              </a:ext>
            </a:extLst>
          </p:cNvPr>
          <p:cNvSpPr txBox="1"/>
          <p:nvPr/>
        </p:nvSpPr>
        <p:spPr>
          <a:xfrm>
            <a:off x="5043899" y="2505375"/>
            <a:ext cx="1840700" cy="830997"/>
          </a:xfrm>
          <a:prstGeom prst="rect">
            <a:avLst/>
          </a:prstGeom>
          <a:noFill/>
          <a:ln>
            <a:noFill/>
          </a:ln>
        </p:spPr>
        <p:txBody>
          <a:bodyPr wrap="square" rtlCol="0">
            <a:spAutoFit/>
          </a:bodyPr>
          <a:lstStyle/>
          <a:p>
            <a:pPr algn="ctr"/>
            <a:r>
              <a:rPr lang="en-US" sz="2400" b="1"/>
              <a:t>Geriatric </a:t>
            </a:r>
          </a:p>
          <a:p>
            <a:pPr algn="ctr"/>
            <a:r>
              <a:rPr lang="en-US" sz="2400" b="1"/>
              <a:t>Medicine</a:t>
            </a:r>
          </a:p>
        </p:txBody>
      </p:sp>
      <p:sp>
        <p:nvSpPr>
          <p:cNvPr id="8" name="TextBox 7">
            <a:extLst>
              <a:ext uri="{FF2B5EF4-FFF2-40B4-BE49-F238E27FC236}">
                <a16:creationId xmlns:a16="http://schemas.microsoft.com/office/drawing/2014/main" id="{7080A839-E398-6148-AFA9-E71F5F826D46}"/>
              </a:ext>
            </a:extLst>
          </p:cNvPr>
          <p:cNvSpPr txBox="1"/>
          <p:nvPr/>
        </p:nvSpPr>
        <p:spPr>
          <a:xfrm>
            <a:off x="5110949" y="4411535"/>
            <a:ext cx="1800193" cy="830997"/>
          </a:xfrm>
          <a:prstGeom prst="rect">
            <a:avLst/>
          </a:prstGeom>
          <a:noFill/>
          <a:ln>
            <a:noFill/>
          </a:ln>
        </p:spPr>
        <p:txBody>
          <a:bodyPr wrap="square" rtlCol="0">
            <a:spAutoFit/>
          </a:bodyPr>
          <a:lstStyle/>
          <a:p>
            <a:pPr algn="ctr"/>
            <a:r>
              <a:rPr lang="en-US" sz="2400" b="1"/>
              <a:t>Geriatric </a:t>
            </a:r>
          </a:p>
          <a:p>
            <a:pPr algn="ctr"/>
            <a:r>
              <a:rPr lang="en-US" sz="2400" b="1"/>
              <a:t>Psychiatry</a:t>
            </a:r>
          </a:p>
        </p:txBody>
      </p:sp>
      <p:sp>
        <p:nvSpPr>
          <p:cNvPr id="9" name="Rectangle 8">
            <a:extLst>
              <a:ext uri="{FF2B5EF4-FFF2-40B4-BE49-F238E27FC236}">
                <a16:creationId xmlns:a16="http://schemas.microsoft.com/office/drawing/2014/main" id="{0D08219D-13BC-D44C-99DC-0179BEAE5A86}"/>
              </a:ext>
            </a:extLst>
          </p:cNvPr>
          <p:cNvSpPr/>
          <p:nvPr/>
        </p:nvSpPr>
        <p:spPr>
          <a:xfrm>
            <a:off x="1189125" y="3429000"/>
            <a:ext cx="2996919" cy="94204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A86FEEA-C45E-C848-AE37-FAA91014673F}"/>
              </a:ext>
            </a:extLst>
          </p:cNvPr>
          <p:cNvSpPr txBox="1"/>
          <p:nvPr/>
        </p:nvSpPr>
        <p:spPr>
          <a:xfrm>
            <a:off x="1141191" y="3476250"/>
            <a:ext cx="2996919" cy="830997"/>
          </a:xfrm>
          <a:prstGeom prst="rect">
            <a:avLst/>
          </a:prstGeom>
          <a:noFill/>
          <a:ln>
            <a:noFill/>
          </a:ln>
        </p:spPr>
        <p:txBody>
          <a:bodyPr wrap="square" rtlCol="0">
            <a:spAutoFit/>
          </a:bodyPr>
          <a:lstStyle/>
          <a:p>
            <a:pPr algn="ctr"/>
            <a:r>
              <a:rPr lang="en-US" sz="2400" b="1"/>
              <a:t>Specialized Geriatric Services</a:t>
            </a:r>
          </a:p>
        </p:txBody>
      </p:sp>
      <p:sp>
        <p:nvSpPr>
          <p:cNvPr id="13" name="TextBox 1">
            <a:extLst>
              <a:ext uri="{FF2B5EF4-FFF2-40B4-BE49-F238E27FC236}">
                <a16:creationId xmlns:a16="http://schemas.microsoft.com/office/drawing/2014/main" id="{D8A71FE6-ADEE-EA47-B86C-704EC2EB4B15}"/>
              </a:ext>
            </a:extLst>
          </p:cNvPr>
          <p:cNvSpPr txBox="1"/>
          <p:nvPr/>
        </p:nvSpPr>
        <p:spPr>
          <a:xfrm>
            <a:off x="7078966" y="2377018"/>
            <a:ext cx="4539992" cy="1200329"/>
          </a:xfrm>
          <a:prstGeom prst="rect">
            <a:avLst/>
          </a:prstGeom>
          <a:noFill/>
          <a:ln>
            <a:solidFill>
              <a:schemeClr val="tx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t>Central Intake for Specialized Geriatric Services </a:t>
            </a:r>
          </a:p>
          <a:p>
            <a:r>
              <a:rPr lang="en-US" sz="2400"/>
              <a:t>613-761-4145</a:t>
            </a:r>
          </a:p>
        </p:txBody>
      </p:sp>
      <p:sp>
        <p:nvSpPr>
          <p:cNvPr id="14" name="TextBox 10">
            <a:extLst>
              <a:ext uri="{FF2B5EF4-FFF2-40B4-BE49-F238E27FC236}">
                <a16:creationId xmlns:a16="http://schemas.microsoft.com/office/drawing/2014/main" id="{3B294401-416C-824F-AAD3-DFC7E3F27B68}"/>
              </a:ext>
            </a:extLst>
          </p:cNvPr>
          <p:cNvSpPr txBox="1"/>
          <p:nvPr/>
        </p:nvSpPr>
        <p:spPr>
          <a:xfrm>
            <a:off x="7091967" y="4380221"/>
            <a:ext cx="4539992" cy="830997"/>
          </a:xfrm>
          <a:prstGeom prst="rect">
            <a:avLst/>
          </a:prstGeom>
          <a:noFill/>
          <a:ln>
            <a:solidFill>
              <a:schemeClr val="tx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a:t>Geriatric Psychiatry - Central Intake</a:t>
            </a:r>
          </a:p>
          <a:p>
            <a:r>
              <a:rPr lang="en-US" sz="2400"/>
              <a:t>613-562-9777</a:t>
            </a:r>
          </a:p>
        </p:txBody>
      </p:sp>
    </p:spTree>
    <p:extLst>
      <p:ext uri="{BB962C8B-B14F-4D97-AF65-F5344CB8AC3E}">
        <p14:creationId xmlns:p14="http://schemas.microsoft.com/office/powerpoint/2010/main" val="1571322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249316"/>
            <a:ext cx="9932177" cy="828675"/>
          </a:xfrm>
          <a:prstGeom prst="rect">
            <a:avLst/>
          </a:prstGeom>
        </p:spPr>
        <p:txBody>
          <a:bodyPr lIns="91440" tIns="45720" rIns="91440" bIns="45720" anchor="t"/>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3600" b="1" dirty="0">
                <a:latin typeface="Helios Extended"/>
              </a:rPr>
              <a:t>GERIATRICS LEADERSHIP ONTARIO</a:t>
            </a:r>
            <a:endParaRPr lang="en-US" sz="3600" b="1" dirty="0">
              <a:latin typeface="Helios Extended"/>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21" name="TextBox 20">
            <a:extLst>
              <a:ext uri="{FF2B5EF4-FFF2-40B4-BE49-F238E27FC236}">
                <a16:creationId xmlns:a16="http://schemas.microsoft.com/office/drawing/2014/main" id="{6DD4CD57-71BE-8F41-8B37-9E8736158167}"/>
              </a:ext>
            </a:extLst>
          </p:cNvPr>
          <p:cNvSpPr txBox="1">
            <a:spLocks noChangeArrowheads="1"/>
          </p:cNvSpPr>
          <p:nvPr/>
        </p:nvSpPr>
        <p:spPr bwMode="auto">
          <a:xfrm>
            <a:off x="8281231" y="5468285"/>
            <a:ext cx="29502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US" altLang="en-US" sz="2400">
                <a:solidFill>
                  <a:schemeClr val="bg1"/>
                </a:solidFill>
              </a:rPr>
              <a:t>Baseline Function</a:t>
            </a:r>
          </a:p>
        </p:txBody>
      </p:sp>
      <p:pic>
        <p:nvPicPr>
          <p:cNvPr id="11" name="Picture 10">
            <a:extLst>
              <a:ext uri="{FF2B5EF4-FFF2-40B4-BE49-F238E27FC236}">
                <a16:creationId xmlns:a16="http://schemas.microsoft.com/office/drawing/2014/main" id="{B4A15139-840A-46C7-BA68-BE6CE2E85718}"/>
              </a:ext>
            </a:extLst>
          </p:cNvPr>
          <p:cNvPicPr>
            <a:picLocks noChangeAspect="1"/>
          </p:cNvPicPr>
          <p:nvPr/>
        </p:nvPicPr>
        <p:blipFill>
          <a:blip r:embed="rId3"/>
          <a:stretch>
            <a:fillRect/>
          </a:stretch>
        </p:blipFill>
        <p:spPr>
          <a:xfrm>
            <a:off x="1177014" y="1077991"/>
            <a:ext cx="9837971" cy="5445297"/>
          </a:xfrm>
          <a:prstGeom prst="rect">
            <a:avLst/>
          </a:prstGeom>
        </p:spPr>
      </p:pic>
      <p:sp>
        <p:nvSpPr>
          <p:cNvPr id="12" name="TextBox 11">
            <a:extLst>
              <a:ext uri="{FF2B5EF4-FFF2-40B4-BE49-F238E27FC236}">
                <a16:creationId xmlns:a16="http://schemas.microsoft.com/office/drawing/2014/main" id="{B04980FF-3A6E-4594-9CD4-442A31709602}"/>
              </a:ext>
            </a:extLst>
          </p:cNvPr>
          <p:cNvSpPr txBox="1"/>
          <p:nvPr/>
        </p:nvSpPr>
        <p:spPr>
          <a:xfrm>
            <a:off x="10094651" y="6558084"/>
            <a:ext cx="3386665" cy="261610"/>
          </a:xfrm>
          <a:prstGeom prst="rect">
            <a:avLst/>
          </a:prstGeom>
          <a:noFill/>
        </p:spPr>
        <p:txBody>
          <a:bodyPr wrap="square" rtlCol="0">
            <a:spAutoFit/>
          </a:bodyPr>
          <a:lstStyle/>
          <a:p>
            <a:r>
              <a:rPr lang="en-US" sz="1050" dirty="0"/>
              <a:t>(Kay, </a:t>
            </a:r>
            <a:r>
              <a:rPr lang="en-US" sz="1050" dirty="0" err="1"/>
              <a:t>Corsi</a:t>
            </a:r>
            <a:r>
              <a:rPr lang="en-US" sz="1050" dirty="0"/>
              <a:t> &amp; Morrison, 2021)</a:t>
            </a:r>
          </a:p>
        </p:txBody>
      </p:sp>
    </p:spTree>
    <p:extLst>
      <p:ext uri="{BB962C8B-B14F-4D97-AF65-F5344CB8AC3E}">
        <p14:creationId xmlns:p14="http://schemas.microsoft.com/office/powerpoint/2010/main" val="3237003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249316"/>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3200" b="1">
                <a:latin typeface="Helios Extended" panose="020B0604020202020204" charset="0"/>
                <a:cs typeface="Helios Extended" panose="020B0604020202020204" charset="0"/>
              </a:rPr>
              <a:t>SPECIALIZED GERIATRIC SERVICES – </a:t>
            </a:r>
            <a:r>
              <a:rPr lang="en-US" altLang="en-US" sz="2000">
                <a:latin typeface="Helios Extended" panose="020B0604020202020204" charset="0"/>
                <a:cs typeface="Helios Extended" panose="020B0604020202020204" charset="0"/>
              </a:rPr>
              <a:t>Champlain LHIN</a:t>
            </a:r>
            <a:endParaRPr lang="en-US" sz="4800">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21" name="TextBox 20">
            <a:extLst>
              <a:ext uri="{FF2B5EF4-FFF2-40B4-BE49-F238E27FC236}">
                <a16:creationId xmlns:a16="http://schemas.microsoft.com/office/drawing/2014/main" id="{6DD4CD57-71BE-8F41-8B37-9E8736158167}"/>
              </a:ext>
            </a:extLst>
          </p:cNvPr>
          <p:cNvSpPr txBox="1">
            <a:spLocks noChangeArrowheads="1"/>
          </p:cNvSpPr>
          <p:nvPr/>
        </p:nvSpPr>
        <p:spPr bwMode="auto">
          <a:xfrm>
            <a:off x="8281231" y="5468285"/>
            <a:ext cx="295024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US" altLang="en-US" sz="2400">
                <a:solidFill>
                  <a:schemeClr val="bg1"/>
                </a:solidFill>
              </a:rPr>
              <a:t>Baseline Function</a:t>
            </a:r>
          </a:p>
        </p:txBody>
      </p:sp>
      <p:sp>
        <p:nvSpPr>
          <p:cNvPr id="53251" name="Content Placeholder 2">
            <a:extLst>
              <a:ext uri="{FF2B5EF4-FFF2-40B4-BE49-F238E27FC236}">
                <a16:creationId xmlns:a16="http://schemas.microsoft.com/office/drawing/2014/main" id="{A50B2798-319B-4D1C-B546-25D855D7E457}"/>
              </a:ext>
            </a:extLst>
          </p:cNvPr>
          <p:cNvSpPr txBox="1">
            <a:spLocks noChangeArrowheads="1"/>
          </p:cNvSpPr>
          <p:nvPr/>
        </p:nvSpPr>
        <p:spPr>
          <a:xfrm>
            <a:off x="434065" y="1212579"/>
            <a:ext cx="5966735" cy="5450913"/>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a:spcBef>
                <a:spcPts val="0"/>
              </a:spcBef>
            </a:pPr>
            <a:r>
              <a:rPr lang="en-US" altLang="en-US" sz="2800" b="1" dirty="0">
                <a:solidFill>
                  <a:schemeClr val="tx1">
                    <a:lumMod val="50000"/>
                  </a:schemeClr>
                </a:solidFill>
                <a:latin typeface="Calibri" panose="020F0502020204030204" pitchFamily="34" charset="0"/>
              </a:rPr>
              <a:t>In-Home Geriatric Assessment: </a:t>
            </a:r>
          </a:p>
          <a:p>
            <a:pPr lvl="1"/>
            <a:r>
              <a:rPr lang="en-US" altLang="en-US" sz="2000" dirty="0">
                <a:latin typeface="Calibri" panose="020F0502020204030204" pitchFamily="34" charset="0"/>
              </a:rPr>
              <a:t>GAOT: City of Ottawa</a:t>
            </a:r>
          </a:p>
          <a:p>
            <a:pPr lvl="1"/>
            <a:r>
              <a:rPr lang="en-US" altLang="en-US" sz="2000" dirty="0">
                <a:latin typeface="Calibri" panose="020F0502020204030204" pitchFamily="34" charset="0"/>
              </a:rPr>
              <a:t>HCC: Geriatric Assessors: Eastern Counties &amp; </a:t>
            </a:r>
          </a:p>
          <a:p>
            <a:pPr marL="304815" lvl="1" indent="0">
              <a:buNone/>
            </a:pPr>
            <a:r>
              <a:rPr lang="en-US" altLang="en-US" sz="2000" dirty="0">
                <a:latin typeface="Calibri" panose="020F0502020204030204" pitchFamily="34" charset="0"/>
              </a:rPr>
              <a:t>					Renfrew County</a:t>
            </a:r>
          </a:p>
          <a:p>
            <a:pPr lvl="1">
              <a:buNone/>
            </a:pPr>
            <a:endParaRPr lang="en-US" altLang="en-US" sz="1500" dirty="0">
              <a:latin typeface="Calibri" panose="020F0502020204030204" pitchFamily="34" charset="0"/>
            </a:endParaRPr>
          </a:p>
          <a:p>
            <a:pPr>
              <a:spcBef>
                <a:spcPts val="0"/>
              </a:spcBef>
            </a:pPr>
            <a:r>
              <a:rPr lang="en-US" altLang="en-US" sz="2800" b="1" dirty="0">
                <a:solidFill>
                  <a:schemeClr val="tx1">
                    <a:lumMod val="50000"/>
                  </a:schemeClr>
                </a:solidFill>
                <a:latin typeface="Calibri" panose="020F0502020204030204" pitchFamily="34" charset="0"/>
              </a:rPr>
              <a:t>Geriatric Assessment In the ED: GEM</a:t>
            </a:r>
          </a:p>
          <a:p>
            <a:pPr lvl="1"/>
            <a:r>
              <a:rPr lang="en-US" altLang="en-US" sz="2000" dirty="0">
                <a:latin typeface="Calibri" panose="020F0502020204030204" pitchFamily="34" charset="0"/>
              </a:rPr>
              <a:t>The Ottawa Hospital (General &amp; Civic Campus)</a:t>
            </a:r>
          </a:p>
          <a:p>
            <a:pPr lvl="1"/>
            <a:r>
              <a:rPr lang="en-US" altLang="en-US" sz="2000" dirty="0" err="1">
                <a:latin typeface="Calibri" panose="020F0502020204030204" pitchFamily="34" charset="0"/>
              </a:rPr>
              <a:t>Hôpital</a:t>
            </a:r>
            <a:r>
              <a:rPr lang="en-US" altLang="en-US" sz="2000" dirty="0">
                <a:latin typeface="Calibri" panose="020F0502020204030204" pitchFamily="34" charset="0"/>
              </a:rPr>
              <a:t> Montfort </a:t>
            </a:r>
          </a:p>
          <a:p>
            <a:pPr lvl="1"/>
            <a:r>
              <a:rPr lang="en-US" altLang="en-US" sz="2000" dirty="0">
                <a:latin typeface="Calibri" panose="020F0502020204030204" pitchFamily="34" charset="0"/>
              </a:rPr>
              <a:t>Queensway-Carleton Hospital</a:t>
            </a:r>
          </a:p>
          <a:p>
            <a:pPr lvl="1"/>
            <a:r>
              <a:rPr lang="en-US" altLang="en-US" sz="2000" dirty="0">
                <a:latin typeface="Calibri" panose="020F0502020204030204" pitchFamily="34" charset="0"/>
              </a:rPr>
              <a:t>Pembroke General Hospital</a:t>
            </a:r>
          </a:p>
          <a:p>
            <a:pPr lvl="1"/>
            <a:r>
              <a:rPr lang="en-US" altLang="en-US" sz="2000" dirty="0">
                <a:latin typeface="Calibri" panose="020F0502020204030204" pitchFamily="34" charset="0"/>
              </a:rPr>
              <a:t>Renfrew Victoria Hospital</a:t>
            </a:r>
          </a:p>
          <a:p>
            <a:pPr lvl="1"/>
            <a:r>
              <a:rPr lang="en-US" altLang="en-US" sz="2000" dirty="0">
                <a:latin typeface="Calibri" panose="020F0502020204030204" pitchFamily="34" charset="0"/>
              </a:rPr>
              <a:t>Arnprior and District Memorial Hospital</a:t>
            </a:r>
          </a:p>
          <a:p>
            <a:pPr lvl="1"/>
            <a:r>
              <a:rPr lang="en-US" altLang="en-US" sz="2000" dirty="0">
                <a:latin typeface="Calibri" panose="020F0502020204030204" pitchFamily="34" charset="0"/>
              </a:rPr>
              <a:t>Cornwall Community Hospital</a:t>
            </a:r>
          </a:p>
          <a:p>
            <a:pPr lvl="1"/>
            <a:r>
              <a:rPr lang="en-US" altLang="en-US" sz="2000" dirty="0">
                <a:latin typeface="Calibri" panose="020F0502020204030204" pitchFamily="34" charset="0"/>
              </a:rPr>
              <a:t>Hawkesbury General Hospital</a:t>
            </a:r>
          </a:p>
        </p:txBody>
      </p:sp>
      <p:sp>
        <p:nvSpPr>
          <p:cNvPr id="3" name="Content Placeholder 2">
            <a:extLst>
              <a:ext uri="{FF2B5EF4-FFF2-40B4-BE49-F238E27FC236}">
                <a16:creationId xmlns:a16="http://schemas.microsoft.com/office/drawing/2014/main" id="{D82E39A5-23A6-86D2-D1B7-4E82CF949D42}"/>
              </a:ext>
            </a:extLst>
          </p:cNvPr>
          <p:cNvSpPr txBox="1">
            <a:spLocks noChangeArrowheads="1"/>
          </p:cNvSpPr>
          <p:nvPr/>
        </p:nvSpPr>
        <p:spPr>
          <a:xfrm>
            <a:off x="6739969" y="1212579"/>
            <a:ext cx="6184205" cy="5450913"/>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r>
              <a:rPr lang="en-US" altLang="en-US" sz="2800" b="1" dirty="0">
                <a:solidFill>
                  <a:schemeClr val="tx1">
                    <a:lumMod val="50000"/>
                  </a:schemeClr>
                </a:solidFill>
                <a:latin typeface="League Spartan" panose="020B0604020202020204" charset="0"/>
                <a:cs typeface="League Spartan" panose="020B0604020202020204" charset="0"/>
              </a:rPr>
              <a:t>Geriatrician Clinics:</a:t>
            </a:r>
          </a:p>
          <a:p>
            <a:pPr lvl="1"/>
            <a:r>
              <a:rPr lang="en-US" altLang="en-US" sz="2000" dirty="0">
                <a:latin typeface="League Spartan" panose="020B0604020202020204" charset="0"/>
                <a:cs typeface="League Spartan" panose="020B0604020202020204" charset="0"/>
              </a:rPr>
              <a:t>Winchester Hospital</a:t>
            </a:r>
          </a:p>
          <a:p>
            <a:pPr lvl="1"/>
            <a:r>
              <a:rPr lang="en-US" altLang="en-US" sz="2000" dirty="0">
                <a:latin typeface="League Spartan" panose="020B0604020202020204" charset="0"/>
                <a:cs typeface="League Spartan" panose="020B0604020202020204" charset="0"/>
              </a:rPr>
              <a:t>Cornwall Hospital </a:t>
            </a:r>
          </a:p>
          <a:p>
            <a:pPr lvl="1"/>
            <a:r>
              <a:rPr lang="en-US" altLang="en-US" sz="2000" dirty="0">
                <a:latin typeface="League Spartan" panose="020B0604020202020204" charset="0"/>
                <a:cs typeface="League Spartan" panose="020B0604020202020204" charset="0"/>
              </a:rPr>
              <a:t>Renfrew Hospital</a:t>
            </a:r>
          </a:p>
          <a:p>
            <a:pPr lvl="1"/>
            <a:r>
              <a:rPr lang="en-US" altLang="en-US" sz="2000" dirty="0">
                <a:latin typeface="League Spartan" panose="020B0604020202020204" charset="0"/>
                <a:cs typeface="League Spartan" panose="020B0604020202020204" charset="0"/>
              </a:rPr>
              <a:t>Arnprior Hospital</a:t>
            </a:r>
          </a:p>
          <a:p>
            <a:pPr lvl="1"/>
            <a:r>
              <a:rPr lang="en-US" altLang="en-US" sz="2000" dirty="0">
                <a:latin typeface="League Spartan" panose="020B0604020202020204" charset="0"/>
                <a:cs typeface="League Spartan" panose="020B0604020202020204" charset="0"/>
              </a:rPr>
              <a:t>Pembroke Hospital</a:t>
            </a:r>
          </a:p>
          <a:p>
            <a:pPr lvl="1"/>
            <a:r>
              <a:rPr lang="en-US" altLang="en-US" sz="2000" dirty="0">
                <a:latin typeface="League Spartan" panose="020B0604020202020204" charset="0"/>
                <a:cs typeface="League Spartan" panose="020B0604020202020204" charset="0"/>
              </a:rPr>
              <a:t>Hawkesbury Hospital</a:t>
            </a:r>
          </a:p>
          <a:p>
            <a:pPr lvl="1"/>
            <a:r>
              <a:rPr lang="en-US" altLang="en-US" sz="2000" dirty="0" err="1">
                <a:latin typeface="League Spartan" panose="020B0604020202020204" charset="0"/>
                <a:cs typeface="League Spartan" panose="020B0604020202020204" charset="0"/>
              </a:rPr>
              <a:t>Hôpital</a:t>
            </a:r>
            <a:r>
              <a:rPr lang="en-US" altLang="en-US" sz="2000" dirty="0">
                <a:latin typeface="League Spartan" panose="020B0604020202020204" charset="0"/>
                <a:cs typeface="League Spartan" panose="020B0604020202020204" charset="0"/>
              </a:rPr>
              <a:t> Montfort</a:t>
            </a:r>
          </a:p>
          <a:p>
            <a:pPr eaLnBrk="1" hangingPunct="1"/>
            <a:endParaRPr lang="en-US" altLang="en-US" sz="2800" dirty="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30879658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249316"/>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3200" b="1">
                <a:latin typeface="Helios Extended" panose="020B0604020202020204" charset="0"/>
                <a:cs typeface="Helios Extended" panose="020B0604020202020204" charset="0"/>
              </a:rPr>
              <a:t>SPECIALIZED GERIATRIC SERVICES – </a:t>
            </a:r>
            <a:r>
              <a:rPr lang="en-US" altLang="en-US" sz="2000">
                <a:latin typeface="Helios Extended" panose="020B0604020202020204" charset="0"/>
                <a:cs typeface="Helios Extended" panose="020B0604020202020204" charset="0"/>
              </a:rPr>
              <a:t>Champlain LHIN</a:t>
            </a:r>
            <a:endParaRPr lang="en-US" sz="4800">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53251" name="Content Placeholder 2">
            <a:extLst>
              <a:ext uri="{FF2B5EF4-FFF2-40B4-BE49-F238E27FC236}">
                <a16:creationId xmlns:a16="http://schemas.microsoft.com/office/drawing/2014/main" id="{A50B2798-319B-4D1C-B546-25D855D7E457}"/>
              </a:ext>
            </a:extLst>
          </p:cNvPr>
          <p:cNvSpPr txBox="1">
            <a:spLocks noChangeArrowheads="1"/>
          </p:cNvSpPr>
          <p:nvPr/>
        </p:nvSpPr>
        <p:spPr>
          <a:xfrm>
            <a:off x="434065" y="1212579"/>
            <a:ext cx="11059435" cy="5450913"/>
          </a:xfrm>
        </p:spPr>
        <p:txBody>
          <a:bodyPr anchor="t"/>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a:spcBef>
                <a:spcPts val="0"/>
              </a:spcBef>
            </a:pPr>
            <a:r>
              <a:rPr lang="en-US" altLang="en-US" sz="2400" b="1" dirty="0">
                <a:solidFill>
                  <a:schemeClr val="tx1">
                    <a:lumMod val="50000"/>
                  </a:schemeClr>
                </a:solidFill>
                <a:latin typeface="League Spartan" panose="020B0604020202020204" charset="0"/>
                <a:cs typeface="League Spartan" panose="020B0604020202020204" charset="0"/>
              </a:rPr>
              <a:t>Geriatric Mental Health:</a:t>
            </a:r>
          </a:p>
          <a:p>
            <a:pPr lvl="1"/>
            <a:r>
              <a:rPr lang="en-US" altLang="en-US" sz="2000" dirty="0">
                <a:latin typeface="League Spartan" panose="020B0604020202020204" charset="0"/>
                <a:cs typeface="League Spartan" panose="020B0604020202020204" charset="0"/>
              </a:rPr>
              <a:t>Geriatric Psychiatry Community Services of Ottawa – </a:t>
            </a:r>
            <a:r>
              <a:rPr lang="en-US" altLang="en-US" sz="2000" dirty="0" err="1">
                <a:latin typeface="League Spartan" panose="020B0604020202020204" charset="0"/>
                <a:cs typeface="League Spartan" panose="020B0604020202020204" charset="0"/>
              </a:rPr>
              <a:t>Bruyere</a:t>
            </a:r>
            <a:endParaRPr lang="en-US" altLang="en-US" sz="2000" dirty="0">
              <a:latin typeface="League Spartan" panose="020B0604020202020204" charset="0"/>
              <a:cs typeface="League Spartan" panose="020B0604020202020204" charset="0"/>
            </a:endParaRPr>
          </a:p>
          <a:p>
            <a:pPr lvl="2"/>
            <a:r>
              <a:rPr lang="en-US" altLang="en-US" sz="1800" dirty="0">
                <a:latin typeface="League Spartan" panose="020B0604020202020204" charset="0"/>
                <a:cs typeface="League Spartan" panose="020B0604020202020204" charset="0"/>
              </a:rPr>
              <a:t>Consultation/in-home case management</a:t>
            </a:r>
          </a:p>
          <a:p>
            <a:pPr lvl="1"/>
            <a:r>
              <a:rPr lang="en-US" altLang="en-US" sz="2000" dirty="0">
                <a:latin typeface="League Spartan" panose="020B0604020202020204" charset="0"/>
                <a:cs typeface="League Spartan" panose="020B0604020202020204" charset="0"/>
              </a:rPr>
              <a:t>Geriatric Psychiatry: Royal Ottawa Mental Health Centre</a:t>
            </a:r>
          </a:p>
          <a:p>
            <a:pPr lvl="2"/>
            <a:r>
              <a:rPr lang="en-US" altLang="en-US" sz="1800" dirty="0">
                <a:latin typeface="League Spartan" panose="020B0604020202020204" charset="0"/>
                <a:cs typeface="League Spartan" panose="020B0604020202020204" charset="0"/>
              </a:rPr>
              <a:t>Consultations/Ambulatory Clinic/Day Hospital/LTC </a:t>
            </a:r>
          </a:p>
          <a:p>
            <a:pPr lvl="1"/>
            <a:r>
              <a:rPr lang="en-US" altLang="en-US" sz="2000" dirty="0">
                <a:latin typeface="League Spartan" panose="020B0604020202020204" charset="0"/>
                <a:cs typeface="League Spartan" panose="020B0604020202020204" charset="0"/>
              </a:rPr>
              <a:t>Renfrew County Mental Health (Renfrew, Pembroke, Arnprior)</a:t>
            </a:r>
          </a:p>
          <a:p>
            <a:pPr lvl="1"/>
            <a:r>
              <a:rPr lang="en-US" altLang="en-US" sz="2000" dirty="0">
                <a:latin typeface="League Spartan" panose="020B0604020202020204" charset="0"/>
                <a:cs typeface="League Spartan" panose="020B0604020202020204" charset="0"/>
              </a:rPr>
              <a:t>Lanark County Mental health (Almonte, Carleton Place, Perth)</a:t>
            </a:r>
          </a:p>
          <a:p>
            <a:pPr lvl="1"/>
            <a:r>
              <a:rPr lang="en-US" altLang="en-US" sz="2000" dirty="0">
                <a:latin typeface="League Spartan" panose="020B0604020202020204" charset="0"/>
                <a:cs typeface="League Spartan" panose="020B0604020202020204" charset="0"/>
              </a:rPr>
              <a:t>Cornwall Community Hospital Psychogeriatric Services (Winchester, Cornwall, Alexandria)</a:t>
            </a:r>
          </a:p>
          <a:p>
            <a:pPr lvl="1"/>
            <a:r>
              <a:rPr lang="en-US" altLang="en-US" sz="2000" dirty="0">
                <a:latin typeface="League Spartan" panose="020B0604020202020204" charset="0"/>
                <a:cs typeface="League Spartan" panose="020B0604020202020204" charset="0"/>
              </a:rPr>
              <a:t>Brockville Mental Health (</a:t>
            </a:r>
            <a:r>
              <a:rPr lang="en-US" altLang="en-US" sz="2000" dirty="0" err="1">
                <a:latin typeface="League Spartan" panose="020B0604020202020204" charset="0"/>
                <a:cs typeface="League Spartan" panose="020B0604020202020204" charset="0"/>
              </a:rPr>
              <a:t>Kemptville</a:t>
            </a:r>
            <a:r>
              <a:rPr lang="en-US" altLang="en-US" sz="2000" dirty="0">
                <a:latin typeface="League Spartan" panose="020B0604020202020204" charset="0"/>
                <a:cs typeface="League Spartan" panose="020B0604020202020204" charset="0"/>
              </a:rPr>
              <a:t>, Prescott, Brockville)</a:t>
            </a:r>
          </a:p>
          <a:p>
            <a:pPr marL="304815" lvl="1" indent="0">
              <a:buNone/>
            </a:pPr>
            <a:endParaRPr lang="en-US" altLang="en-US" sz="2000" dirty="0">
              <a:latin typeface="League Spartan" panose="020B0604020202020204" charset="0"/>
              <a:cs typeface="League Spartan" panose="020B0604020202020204" charset="0"/>
            </a:endParaRPr>
          </a:p>
          <a:p>
            <a:pPr>
              <a:spcBef>
                <a:spcPts val="0"/>
              </a:spcBef>
            </a:pPr>
            <a:r>
              <a:rPr lang="en-US" altLang="en-US" sz="2400" b="1" dirty="0">
                <a:solidFill>
                  <a:schemeClr val="tx1">
                    <a:lumMod val="50000"/>
                  </a:schemeClr>
                </a:solidFill>
                <a:latin typeface="League Spartan" panose="020B0604020202020204" charset="0"/>
                <a:cs typeface="League Spartan" panose="020B0604020202020204" charset="0"/>
              </a:rPr>
              <a:t>Memory Clinics:</a:t>
            </a:r>
          </a:p>
          <a:p>
            <a:pPr lvl="1"/>
            <a:r>
              <a:rPr lang="en-US" altLang="en-US" sz="2000" dirty="0" err="1">
                <a:latin typeface="League Spartan" panose="020B0604020202020204" charset="0"/>
                <a:cs typeface="League Spartan" panose="020B0604020202020204" charset="0"/>
              </a:rPr>
              <a:t>Bruyere</a:t>
            </a:r>
            <a:r>
              <a:rPr lang="en-US" altLang="en-US" sz="2000" dirty="0">
                <a:latin typeface="League Spartan" panose="020B0604020202020204" charset="0"/>
                <a:cs typeface="League Spartan" panose="020B0604020202020204" charset="0"/>
              </a:rPr>
              <a:t> Memory Program</a:t>
            </a:r>
          </a:p>
          <a:p>
            <a:pPr lvl="1"/>
            <a:r>
              <a:rPr lang="en-US" altLang="en-US" sz="2000" dirty="0">
                <a:latin typeface="League Spartan" panose="020B0604020202020204" charset="0"/>
                <a:cs typeface="League Spartan" panose="020B0604020202020204" charset="0"/>
              </a:rPr>
              <a:t>Primary Care Collaborative Memory Clinics</a:t>
            </a:r>
          </a:p>
          <a:p>
            <a:pPr eaLnBrk="1" hangingPunct="1"/>
            <a:endParaRPr lang="en-US" altLang="en-US" sz="1800" dirty="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2169795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2E6268-6876-5FEA-F483-8621A88CA6F2}"/>
              </a:ext>
            </a:extLst>
          </p:cNvPr>
          <p:cNvSpPr>
            <a:spLocks noGrp="1"/>
          </p:cNvSpPr>
          <p:nvPr>
            <p:ph sz="quarter" idx="10"/>
          </p:nvPr>
        </p:nvSpPr>
        <p:spPr>
          <a:xfrm>
            <a:off x="711199" y="1651000"/>
            <a:ext cx="10642599" cy="3496332"/>
          </a:xfrm>
        </p:spPr>
        <p:txBody>
          <a:bodyPr lIns="91440" tIns="45720" rIns="91440" bIns="45720" anchor="t"/>
          <a:lstStyle/>
          <a:p>
            <a:pPr marL="228600" indent="-228600"/>
            <a:r>
              <a:rPr lang="en-CA" sz="2600" b="1">
                <a:latin typeface="Helios Extended"/>
                <a:cs typeface="Helios Extended" panose="020B0604020202020204" charset="0"/>
              </a:rPr>
              <a:t>Attitudes and Assumptions</a:t>
            </a:r>
            <a:r>
              <a:rPr lang="en-CA" sz="2600">
                <a:latin typeface="Helios Extended"/>
                <a:cs typeface="Helios Extended" panose="020B0604020202020204" charset="0"/>
              </a:rPr>
              <a:t>: change how we think, feel and act towards age and ageing. Examples: </a:t>
            </a:r>
            <a:endParaRPr lang="en-US">
              <a:latin typeface="Helios Extended"/>
            </a:endParaRPr>
          </a:p>
          <a:p>
            <a:pPr marL="304800" lvl="1" indent="0">
              <a:buNone/>
            </a:pPr>
            <a:r>
              <a:rPr lang="en-CA" sz="2600">
                <a:latin typeface="Helios Extended"/>
                <a:cs typeface="Helios Extended" panose="020B0604020202020204" charset="0"/>
              </a:rPr>
              <a:t>- ill health is inevitable</a:t>
            </a:r>
            <a:endParaRPr lang="en-CA" sz="2600">
              <a:latin typeface="Helios Extended" panose="020B0604020202020204" charset="0"/>
              <a:cs typeface="Helios Extended" panose="020B0604020202020204" charset="0"/>
            </a:endParaRPr>
          </a:p>
          <a:p>
            <a:pPr marL="304800" lvl="1" indent="0">
              <a:buNone/>
            </a:pPr>
            <a:r>
              <a:rPr lang="en-CA" sz="2600">
                <a:latin typeface="Helios Extended"/>
                <a:cs typeface="Helios Extended" panose="020B0604020202020204" charset="0"/>
              </a:rPr>
              <a:t>- intervention is ineffective</a:t>
            </a:r>
          </a:p>
          <a:p>
            <a:pPr marL="304800" lvl="1" indent="0">
              <a:buNone/>
            </a:pPr>
            <a:r>
              <a:rPr lang="en-CA" sz="2600">
                <a:latin typeface="Helios Extended"/>
                <a:cs typeface="Helios Extended" panose="020B0604020202020204" charset="0"/>
              </a:rPr>
              <a:t>- improved outcomes are not valuable</a:t>
            </a:r>
          </a:p>
          <a:p>
            <a:pPr marL="228600" indent="-228600"/>
            <a:r>
              <a:rPr lang="en-CA" sz="2600">
                <a:latin typeface="Helios Extended"/>
                <a:cs typeface="Helios Extended" panose="020B0604020202020204" charset="0"/>
              </a:rPr>
              <a:t>Ensure that </a:t>
            </a:r>
            <a:r>
              <a:rPr lang="en-CA" sz="2600" b="1">
                <a:latin typeface="Helios Extended"/>
                <a:cs typeface="Helios Extended" panose="020B0604020202020204" charset="0"/>
              </a:rPr>
              <a:t>communities</a:t>
            </a:r>
            <a:r>
              <a:rPr lang="en-CA" sz="2600">
                <a:latin typeface="Helios Extended"/>
                <a:cs typeface="Helios Extended" panose="020B0604020202020204" charset="0"/>
              </a:rPr>
              <a:t> foster the abilities of older people </a:t>
            </a:r>
          </a:p>
          <a:p>
            <a:pPr marL="228600" indent="-228600"/>
            <a:r>
              <a:rPr lang="en-CA" sz="2600">
                <a:latin typeface="Helios Extended"/>
                <a:cs typeface="Helios Extended" panose="020B0604020202020204" charset="0"/>
              </a:rPr>
              <a:t>Deliver </a:t>
            </a:r>
            <a:r>
              <a:rPr lang="en-CA" sz="2600" b="1">
                <a:latin typeface="Helios Extended"/>
                <a:cs typeface="Helios Extended" panose="020B0604020202020204" charset="0"/>
              </a:rPr>
              <a:t>person-centred integrated care </a:t>
            </a:r>
            <a:r>
              <a:rPr lang="en-CA" sz="2600">
                <a:latin typeface="Helios Extended"/>
                <a:cs typeface="Helios Extended" panose="020B0604020202020204" charset="0"/>
              </a:rPr>
              <a:t>and primary health services responsive to older people</a:t>
            </a:r>
          </a:p>
        </p:txBody>
      </p:sp>
      <p:sp>
        <p:nvSpPr>
          <p:cNvPr id="2" name="TextBox 1">
            <a:extLst>
              <a:ext uri="{FF2B5EF4-FFF2-40B4-BE49-F238E27FC236}">
                <a16:creationId xmlns:a16="http://schemas.microsoft.com/office/drawing/2014/main" id="{02DDE74A-E365-195F-62BD-551D20F92732}"/>
              </a:ext>
            </a:extLst>
          </p:cNvPr>
          <p:cNvSpPr txBox="1"/>
          <p:nvPr/>
        </p:nvSpPr>
        <p:spPr>
          <a:xfrm>
            <a:off x="6895729" y="6492875"/>
            <a:ext cx="5182829" cy="261610"/>
          </a:xfrm>
          <a:prstGeom prst="rect">
            <a:avLst/>
          </a:prstGeom>
          <a:noFill/>
        </p:spPr>
        <p:txBody>
          <a:bodyPr wrap="none" rtlCol="0">
            <a:spAutoFit/>
          </a:bodyPr>
          <a:lstStyle/>
          <a:p>
            <a:r>
              <a:rPr lang="en-US" sz="1100">
                <a:solidFill>
                  <a:srgbClr val="000000"/>
                </a:solidFill>
                <a:latin typeface="Helios Extended" panose="020B0604020202020204" charset="0"/>
                <a:cs typeface="Helios Extended" panose="020B0604020202020204" charset="0"/>
              </a:rPr>
              <a:t>https://www.who.int/publications/m/item/decade-of-healthy-ageing-plan-of-action</a:t>
            </a:r>
          </a:p>
        </p:txBody>
      </p:sp>
      <p:sp>
        <p:nvSpPr>
          <p:cNvPr id="4" name="Rectangle 3">
            <a:extLst>
              <a:ext uri="{FF2B5EF4-FFF2-40B4-BE49-F238E27FC236}">
                <a16:creationId xmlns:a16="http://schemas.microsoft.com/office/drawing/2014/main" id="{8BE3579D-CE70-D9C7-CDF3-B843BE71C8D4}"/>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8D8D981-39BE-BA6E-FBD0-8E0447F4E97D}"/>
              </a:ext>
            </a:extLst>
          </p:cNvPr>
          <p:cNvSpPr>
            <a:spLocks noGrp="1"/>
          </p:cNvSpPr>
          <p:nvPr>
            <p:ph type="title"/>
          </p:nvPr>
        </p:nvSpPr>
        <p:spPr>
          <a:xfrm>
            <a:off x="2204962" y="147119"/>
            <a:ext cx="8110870" cy="828675"/>
          </a:xfrm>
        </p:spPr>
        <p:txBody>
          <a:bodyPr/>
          <a:lstStyle/>
          <a:p>
            <a:r>
              <a:rPr lang="en-US" sz="4800" b="1">
                <a:latin typeface="Helios Extended" panose="020B0604020202020204" charset="0"/>
                <a:cs typeface="Helios Extended" panose="020B0604020202020204" charset="0"/>
              </a:rPr>
              <a:t>HEALTHY AGING</a:t>
            </a:r>
          </a:p>
        </p:txBody>
      </p:sp>
      <p:cxnSp>
        <p:nvCxnSpPr>
          <p:cNvPr id="8" name="Straight Connector 7">
            <a:extLst>
              <a:ext uri="{FF2B5EF4-FFF2-40B4-BE49-F238E27FC236}">
                <a16:creationId xmlns:a16="http://schemas.microsoft.com/office/drawing/2014/main" id="{550E360A-82FC-8F4A-A2F3-9D1D48E40375}"/>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456411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50B2EE-AB32-2BCB-E5E2-947C708ED4E9}"/>
              </a:ext>
            </a:extLst>
          </p:cNvPr>
          <p:cNvSpPr txBox="1">
            <a:spLocks/>
          </p:cNvSpPr>
          <p:nvPr/>
        </p:nvSpPr>
        <p:spPr>
          <a:xfrm>
            <a:off x="2259823" y="249316"/>
            <a:ext cx="9932177"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altLang="en-US" sz="3200" b="1">
                <a:latin typeface="Helios Extended" panose="020B0604020202020204" charset="0"/>
                <a:cs typeface="Helios Extended" panose="020B0604020202020204" charset="0"/>
              </a:rPr>
              <a:t>SPECIALIZED GERIATRIC SERVICES – </a:t>
            </a:r>
            <a:r>
              <a:rPr lang="en-US" altLang="en-US" sz="2000">
                <a:latin typeface="Helios Extended" panose="020B0604020202020204" charset="0"/>
                <a:cs typeface="Helios Extended" panose="020B0604020202020204" charset="0"/>
              </a:rPr>
              <a:t>Champlain LHIN</a:t>
            </a:r>
            <a:endParaRPr lang="en-US" sz="4800">
              <a:latin typeface="Helios Extended" panose="020B0604020202020204" charset="0"/>
              <a:cs typeface="Helios Extended" panose="020B0604020202020204" charset="0"/>
            </a:endParaRPr>
          </a:p>
        </p:txBody>
      </p:sp>
      <p:cxnSp>
        <p:nvCxnSpPr>
          <p:cNvPr id="4" name="Straight Connector 3">
            <a:extLst>
              <a:ext uri="{FF2B5EF4-FFF2-40B4-BE49-F238E27FC236}">
                <a16:creationId xmlns:a16="http://schemas.microsoft.com/office/drawing/2014/main" id="{5CF13376-B919-F5BB-60BF-94063F3AAC0B}"/>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
        <p:nvSpPr>
          <p:cNvPr id="5" name="Content Placeholder 2">
            <a:extLst>
              <a:ext uri="{FF2B5EF4-FFF2-40B4-BE49-F238E27FC236}">
                <a16:creationId xmlns:a16="http://schemas.microsoft.com/office/drawing/2014/main" id="{7224B558-DBB8-594B-AB29-F560296777A8}"/>
              </a:ext>
            </a:extLst>
          </p:cNvPr>
          <p:cNvSpPr txBox="1">
            <a:spLocks/>
          </p:cNvSpPr>
          <p:nvPr/>
        </p:nvSpPr>
        <p:spPr>
          <a:xfrm>
            <a:off x="0" y="0"/>
            <a:ext cx="0" cy="0"/>
          </a:xfr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Font typeface="Arial" pitchFamily="34" charset="0"/>
              <a:buNone/>
            </a:pPr>
            <a:endParaRPr lang="en-US"/>
          </a:p>
          <a:p>
            <a:pPr marL="0" indent="0">
              <a:buFont typeface="Arial" pitchFamily="34" charset="0"/>
              <a:buNone/>
            </a:pPr>
            <a:endParaRPr lang="en-US"/>
          </a:p>
        </p:txBody>
      </p:sp>
      <p:sp>
        <p:nvSpPr>
          <p:cNvPr id="53251" name="Content Placeholder 2">
            <a:extLst>
              <a:ext uri="{FF2B5EF4-FFF2-40B4-BE49-F238E27FC236}">
                <a16:creationId xmlns:a16="http://schemas.microsoft.com/office/drawing/2014/main" id="{A50B2798-319B-4D1C-B546-25D855D7E457}"/>
              </a:ext>
            </a:extLst>
          </p:cNvPr>
          <p:cNvSpPr txBox="1">
            <a:spLocks noChangeArrowheads="1"/>
          </p:cNvSpPr>
          <p:nvPr/>
        </p:nvSpPr>
        <p:spPr>
          <a:xfrm>
            <a:off x="434065" y="1212579"/>
            <a:ext cx="11059435" cy="5450913"/>
          </a:xfrm>
        </p:spPr>
        <p:txBody>
          <a:bodyPr anchor="t"/>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r>
              <a:rPr lang="en-US" altLang="en-US" sz="2800" b="1" dirty="0">
                <a:solidFill>
                  <a:schemeClr val="tx1">
                    <a:lumMod val="50000"/>
                  </a:schemeClr>
                </a:solidFill>
                <a:latin typeface="League Spartan" panose="020B0604020202020204" charset="0"/>
                <a:cs typeface="League Spartan" panose="020B0604020202020204" charset="0"/>
              </a:rPr>
              <a:t>Geriatric Day Hospitals:</a:t>
            </a:r>
          </a:p>
          <a:p>
            <a:pPr lvl="1"/>
            <a:r>
              <a:rPr lang="en-US" altLang="en-US" sz="2000" dirty="0">
                <a:latin typeface="League Spartan" panose="020B0604020202020204" charset="0"/>
                <a:cs typeface="League Spartan" panose="020B0604020202020204" charset="0"/>
              </a:rPr>
              <a:t>Geriatric Medicine Clinics – Civic Campus, The Ottawa Hospital</a:t>
            </a:r>
          </a:p>
          <a:p>
            <a:pPr lvl="1"/>
            <a:r>
              <a:rPr lang="en-US" altLang="en-US" sz="2000" dirty="0">
                <a:latin typeface="League Spartan" panose="020B0604020202020204" charset="0"/>
                <a:cs typeface="League Spartan" panose="020B0604020202020204" charset="0"/>
              </a:rPr>
              <a:t>Geriatric Day Hospital - </a:t>
            </a:r>
            <a:r>
              <a:rPr lang="en-US" altLang="en-US" sz="2000" dirty="0" err="1">
                <a:latin typeface="League Spartan" panose="020B0604020202020204" charset="0"/>
                <a:cs typeface="League Spartan" panose="020B0604020202020204" charset="0"/>
              </a:rPr>
              <a:t>Bruyere</a:t>
            </a:r>
            <a:r>
              <a:rPr lang="en-US" altLang="en-US" sz="2000" dirty="0">
                <a:latin typeface="League Spartan" panose="020B0604020202020204" charset="0"/>
                <a:cs typeface="League Spartan" panose="020B0604020202020204" charset="0"/>
              </a:rPr>
              <a:t> Continuing Care</a:t>
            </a:r>
          </a:p>
          <a:p>
            <a:pPr lvl="1"/>
            <a:r>
              <a:rPr lang="en-US" altLang="en-US" sz="2000" dirty="0">
                <a:latin typeface="League Spartan" panose="020B0604020202020204" charset="0"/>
                <a:cs typeface="League Spartan" panose="020B0604020202020204" charset="0"/>
              </a:rPr>
              <a:t>Geriatric Day Hospital – Queensway-Carleton Hospital</a:t>
            </a:r>
          </a:p>
          <a:p>
            <a:pPr lvl="1"/>
            <a:r>
              <a:rPr lang="en-US" altLang="en-US" sz="2000" dirty="0">
                <a:latin typeface="League Spartan" panose="020B0604020202020204" charset="0"/>
                <a:cs typeface="League Spartan" panose="020B0604020202020204" charset="0"/>
              </a:rPr>
              <a:t>Geriatric Day Hospital – Cornwall Community Hospital</a:t>
            </a:r>
          </a:p>
          <a:p>
            <a:pPr lvl="1"/>
            <a:r>
              <a:rPr lang="en-US" altLang="en-US" sz="2000" dirty="0">
                <a:latin typeface="League Spartan" panose="020B0604020202020204" charset="0"/>
                <a:cs typeface="League Spartan" panose="020B0604020202020204" charset="0"/>
              </a:rPr>
              <a:t>Almonte General Day Hospital</a:t>
            </a:r>
          </a:p>
          <a:p>
            <a:pPr lvl="1"/>
            <a:r>
              <a:rPr lang="en-US" altLang="en-US" sz="2000" dirty="0">
                <a:latin typeface="League Spartan" panose="020B0604020202020204" charset="0"/>
                <a:cs typeface="League Spartan" panose="020B0604020202020204" charset="0"/>
              </a:rPr>
              <a:t>Renfrew County/Pembroke Mobile Geriatric Day Hospital</a:t>
            </a:r>
          </a:p>
        </p:txBody>
      </p:sp>
    </p:spTree>
    <p:extLst>
      <p:ext uri="{BB962C8B-B14F-4D97-AF65-F5344CB8AC3E}">
        <p14:creationId xmlns:p14="http://schemas.microsoft.com/office/powerpoint/2010/main" val="10221281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C20091-0323-D4D5-4925-14A2053F8587}"/>
              </a:ext>
            </a:extLst>
          </p:cNvPr>
          <p:cNvSpPr>
            <a:spLocks noGrp="1"/>
          </p:cNvSpPr>
          <p:nvPr>
            <p:ph type="body" sz="quarter" idx="10"/>
          </p:nvPr>
        </p:nvSpPr>
        <p:spPr/>
        <p:txBody>
          <a:bodyPr/>
          <a:lstStyle/>
          <a:p>
            <a:r>
              <a:rPr lang="en-US"/>
              <a:t>cmunch@toh.ca</a:t>
            </a:r>
          </a:p>
        </p:txBody>
      </p:sp>
      <p:sp>
        <p:nvSpPr>
          <p:cNvPr id="3" name="Text Placeholder 2">
            <a:extLst>
              <a:ext uri="{FF2B5EF4-FFF2-40B4-BE49-F238E27FC236}">
                <a16:creationId xmlns:a16="http://schemas.microsoft.com/office/drawing/2014/main" id="{D35AC2CB-64DB-42C7-9218-9B5A5D6D0EDC}"/>
              </a:ext>
            </a:extLst>
          </p:cNvPr>
          <p:cNvSpPr>
            <a:spLocks noGrp="1"/>
          </p:cNvSpPr>
          <p:nvPr>
            <p:ph type="body" sz="quarter" idx="11"/>
          </p:nvPr>
        </p:nvSpPr>
        <p:spPr>
          <a:xfrm>
            <a:off x="1732395" y="4021904"/>
            <a:ext cx="4348631" cy="419913"/>
          </a:xfrm>
        </p:spPr>
        <p:txBody>
          <a:bodyPr/>
          <a:lstStyle/>
          <a:p>
            <a:r>
              <a:rPr lang="en-US"/>
              <a:t>rgpeo.com</a:t>
            </a:r>
          </a:p>
        </p:txBody>
      </p:sp>
    </p:spTree>
    <p:extLst>
      <p:ext uri="{BB962C8B-B14F-4D97-AF65-F5344CB8AC3E}">
        <p14:creationId xmlns:p14="http://schemas.microsoft.com/office/powerpoint/2010/main" val="9022394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E286B-C809-58DD-B0FF-F0B77D641C0A}"/>
              </a:ext>
            </a:extLst>
          </p:cNvPr>
          <p:cNvSpPr>
            <a:spLocks noGrp="1"/>
          </p:cNvSpPr>
          <p:nvPr>
            <p:ph type="title"/>
          </p:nvPr>
        </p:nvSpPr>
        <p:spPr>
          <a:xfrm>
            <a:off x="2164080" y="224319"/>
            <a:ext cx="8407400" cy="828675"/>
          </a:xfrm>
        </p:spPr>
        <p:txBody>
          <a:bodyPr/>
          <a:lstStyle/>
          <a:p>
            <a:r>
              <a:rPr lang="en-US" b="1"/>
              <a:t>RESOURCES</a:t>
            </a:r>
          </a:p>
        </p:txBody>
      </p:sp>
      <p:sp>
        <p:nvSpPr>
          <p:cNvPr id="3" name="Content Placeholder 2">
            <a:extLst>
              <a:ext uri="{FF2B5EF4-FFF2-40B4-BE49-F238E27FC236}">
                <a16:creationId xmlns:a16="http://schemas.microsoft.com/office/drawing/2014/main" id="{4422859B-4E0E-B41A-54BA-923B9FB1DF84}"/>
              </a:ext>
            </a:extLst>
          </p:cNvPr>
          <p:cNvSpPr>
            <a:spLocks noGrp="1"/>
          </p:cNvSpPr>
          <p:nvPr>
            <p:ph sz="quarter" idx="10"/>
          </p:nvPr>
        </p:nvSpPr>
        <p:spPr>
          <a:xfrm>
            <a:off x="182880" y="1167756"/>
            <a:ext cx="11826240" cy="4724400"/>
          </a:xfrm>
        </p:spPr>
        <p:txBody>
          <a:bodyPr/>
          <a:lstStyle/>
          <a:p>
            <a:pPr>
              <a:spcBef>
                <a:spcPts val="0"/>
              </a:spcBef>
              <a:buFont typeface="Wingdings" panose="05000000000000000000" pitchFamily="2" charset="2"/>
              <a:buChar char="§"/>
            </a:pPr>
            <a:r>
              <a:rPr lang="en-CA" sz="1733">
                <a:latin typeface="League Spartan" panose="020B0604020202020204" charset="0"/>
                <a:cs typeface="League Spartan" panose="020B0604020202020204" charset="0"/>
              </a:rPr>
              <a:t>Marsh, P., &amp; Kelly, L. (2018). Dignity of risk in the community: a review of and reflections on the literature. </a:t>
            </a:r>
            <a:r>
              <a:rPr lang="en-CA" sz="1733" i="1">
                <a:latin typeface="League Spartan" panose="020B0604020202020204" charset="0"/>
                <a:cs typeface="League Spartan" panose="020B0604020202020204" charset="0"/>
              </a:rPr>
              <a:t>Health, Risk &amp; Society</a:t>
            </a:r>
            <a:r>
              <a:rPr lang="en-CA" sz="1733">
                <a:latin typeface="League Spartan" panose="020B0604020202020204" charset="0"/>
                <a:cs typeface="League Spartan" panose="020B0604020202020204" charset="0"/>
              </a:rPr>
              <a:t>,</a:t>
            </a:r>
            <a:r>
              <a:rPr lang="en-CA" sz="1733" i="1">
                <a:latin typeface="League Spartan" panose="020B0604020202020204" charset="0"/>
                <a:cs typeface="League Spartan" panose="020B0604020202020204" charset="0"/>
              </a:rPr>
              <a:t> 20</a:t>
            </a:r>
            <a:r>
              <a:rPr lang="en-CA" sz="1733">
                <a:latin typeface="League Spartan" panose="020B0604020202020204" charset="0"/>
                <a:cs typeface="League Spartan" panose="020B0604020202020204" charset="0"/>
              </a:rPr>
              <a:t>(5-6), 297-311.</a:t>
            </a:r>
            <a:endParaRPr lang="en-US" sz="1733">
              <a:latin typeface="League Spartan" panose="020B0604020202020204" charset="0"/>
              <a:cs typeface="League Spartan" panose="020B0604020202020204" charset="0"/>
            </a:endParaRPr>
          </a:p>
          <a:p>
            <a:pPr>
              <a:spcBef>
                <a:spcPts val="0"/>
              </a:spcBef>
              <a:buFont typeface="Wingdings" panose="05000000000000000000" pitchFamily="2" charset="2"/>
              <a:buChar char="§"/>
            </a:pPr>
            <a:r>
              <a:rPr lang="en-US" sz="1733">
                <a:latin typeface="League Spartan" panose="020B0604020202020204" charset="0"/>
                <a:cs typeface="League Spartan" panose="020B0604020202020204" charset="0"/>
              </a:rPr>
              <a:t>McDermott, S. (2010). Professional judgments of risk and capacity in situations of self-neglect among older people. </a:t>
            </a:r>
            <a:r>
              <a:rPr lang="en-US" sz="1733" i="1">
                <a:latin typeface="League Spartan" panose="020B0604020202020204" charset="0"/>
                <a:cs typeface="League Spartan" panose="020B0604020202020204" charset="0"/>
              </a:rPr>
              <a:t>Ageing &amp; Society, 30</a:t>
            </a:r>
            <a:r>
              <a:rPr lang="en-US" sz="1733">
                <a:latin typeface="League Spartan" panose="020B0604020202020204" charset="0"/>
                <a:cs typeface="League Spartan" panose="020B0604020202020204" charset="0"/>
              </a:rPr>
              <a:t>, 1055-1072.</a:t>
            </a:r>
          </a:p>
          <a:p>
            <a:pPr>
              <a:spcBef>
                <a:spcPts val="0"/>
              </a:spcBef>
              <a:buFont typeface="Wingdings" panose="05000000000000000000" pitchFamily="2" charset="2"/>
              <a:buChar char="§"/>
            </a:pPr>
            <a:r>
              <a:rPr lang="en-US" sz="1733">
                <a:latin typeface="League Spartan" panose="020B0604020202020204" charset="0"/>
                <a:cs typeface="League Spartan" panose="020B0604020202020204" charset="0"/>
              </a:rPr>
              <a:t>Ottawa Public Health (2010). The burden of injury in Ottawa, 2010. Ottawa: Ottawa Public Health.</a:t>
            </a:r>
          </a:p>
          <a:p>
            <a:pPr>
              <a:spcBef>
                <a:spcPts val="0"/>
              </a:spcBef>
              <a:buFont typeface="Wingdings" panose="05000000000000000000" pitchFamily="2" charset="2"/>
              <a:buChar char="§"/>
            </a:pPr>
            <a:r>
              <a:rPr lang="en-CA" sz="1733">
                <a:latin typeface="League Spartan" panose="020B0604020202020204" charset="0"/>
                <a:cs typeface="League Spartan" panose="020B0604020202020204" charset="0"/>
              </a:rPr>
              <a:t>Oxford Dictionary retrieved from </a:t>
            </a:r>
            <a:r>
              <a:rPr lang="en-CA" sz="1733">
                <a:latin typeface="League Spartan" panose="020B0604020202020204" charset="0"/>
                <a:cs typeface="League Spartan" panose="020B0604020202020204" charset="0"/>
                <a:hlinkClick r:id="rId2"/>
              </a:rPr>
              <a:t>https://en.oxforddictionaries.com/definition/risk</a:t>
            </a:r>
            <a:r>
              <a:rPr lang="en-CA" sz="1733">
                <a:latin typeface="League Spartan" panose="020B0604020202020204" charset="0"/>
                <a:cs typeface="League Spartan" panose="020B0604020202020204" charset="0"/>
              </a:rPr>
              <a:t> on October 12th, 2016</a:t>
            </a:r>
          </a:p>
          <a:p>
            <a:pPr marL="0" indent="-609585">
              <a:spcBef>
                <a:spcPts val="0"/>
              </a:spcBef>
              <a:buFont typeface="Wingdings" panose="05000000000000000000" pitchFamily="2" charset="2"/>
              <a:buChar char="§"/>
            </a:pPr>
            <a:r>
              <a:rPr lang="en-US" sz="1733" err="1">
                <a:latin typeface="League Spartan" panose="020B0604020202020204" charset="0"/>
                <a:cs typeface="League Spartan" panose="020B0604020202020204" charset="0"/>
              </a:rPr>
              <a:t>Popejoy</a:t>
            </a:r>
            <a:r>
              <a:rPr lang="en-US" sz="1733">
                <a:latin typeface="League Spartan" panose="020B0604020202020204" charset="0"/>
                <a:cs typeface="League Spartan" panose="020B0604020202020204" charset="0"/>
              </a:rPr>
              <a:t>, L. L. (2011). Complexity of family caregiving and discharge planning. </a:t>
            </a:r>
            <a:r>
              <a:rPr lang="en-US" sz="1733" i="1">
                <a:latin typeface="League Spartan" panose="020B0604020202020204" charset="0"/>
                <a:cs typeface="League Spartan" panose="020B0604020202020204" charset="0"/>
              </a:rPr>
              <a:t>J Fam </a:t>
            </a:r>
            <a:r>
              <a:rPr lang="en-US" sz="1733" i="1" err="1">
                <a:latin typeface="League Spartan" panose="020B0604020202020204" charset="0"/>
                <a:cs typeface="League Spartan" panose="020B0604020202020204" charset="0"/>
              </a:rPr>
              <a:t>Nurs</a:t>
            </a:r>
            <a:r>
              <a:rPr lang="en-US" sz="1733" i="1">
                <a:latin typeface="League Spartan" panose="020B0604020202020204" charset="0"/>
                <a:cs typeface="League Spartan" panose="020B0604020202020204" charset="0"/>
              </a:rPr>
              <a:t>, 17</a:t>
            </a:r>
            <a:r>
              <a:rPr lang="en-US" sz="1733">
                <a:latin typeface="League Spartan" panose="020B0604020202020204" charset="0"/>
                <a:cs typeface="League Spartan" panose="020B0604020202020204" charset="0"/>
              </a:rPr>
              <a:t>(1), 61-	81. doi:10.1177/1074840710394855</a:t>
            </a:r>
          </a:p>
          <a:p>
            <a:pPr>
              <a:spcBef>
                <a:spcPts val="0"/>
              </a:spcBef>
              <a:buFont typeface="Wingdings" panose="05000000000000000000" pitchFamily="2" charset="2"/>
              <a:buChar char="§"/>
            </a:pPr>
            <a:r>
              <a:rPr lang="en-US" sz="1733">
                <a:latin typeface="League Spartan" panose="020B0604020202020204" charset="0"/>
                <a:cs typeface="League Spartan" panose="020B0604020202020204" charset="0"/>
              </a:rPr>
              <a:t>Purdy, G. (2010). ISO 31000:2009 Setting a new standard for risk management. </a:t>
            </a:r>
            <a:r>
              <a:rPr lang="en-US" sz="1733" i="1">
                <a:latin typeface="League Spartan" panose="020B0604020202020204" charset="0"/>
                <a:cs typeface="League Spartan" panose="020B0604020202020204" charset="0"/>
              </a:rPr>
              <a:t>Risk Analysis, 30</a:t>
            </a:r>
            <a:r>
              <a:rPr lang="en-US" sz="1733">
                <a:latin typeface="League Spartan" panose="020B0604020202020204" charset="0"/>
                <a:cs typeface="League Spartan" panose="020B0604020202020204" charset="0"/>
              </a:rPr>
              <a:t>(6), 881-892. Doi:10.1111/j.1539-6924.2010.01442.x</a:t>
            </a:r>
          </a:p>
          <a:p>
            <a:pPr>
              <a:spcBef>
                <a:spcPts val="0"/>
              </a:spcBef>
              <a:buFont typeface="Wingdings" panose="05000000000000000000" pitchFamily="2" charset="2"/>
              <a:buChar char="§"/>
            </a:pPr>
            <a:r>
              <a:rPr lang="en-CA" sz="1733">
                <a:latin typeface="League Spartan" panose="020B0604020202020204" charset="0"/>
                <a:cs typeface="League Spartan" panose="020B0604020202020204" charset="0"/>
              </a:rPr>
              <a:t>Resnick, B. (2014). Resilience in Older Adults. </a:t>
            </a:r>
            <a:r>
              <a:rPr lang="en-CA" sz="1733" i="1">
                <a:latin typeface="League Spartan" panose="020B0604020202020204" charset="0"/>
                <a:cs typeface="League Spartan" panose="020B0604020202020204" charset="0"/>
              </a:rPr>
              <a:t>Topics in Geriatric Rehabilitation</a:t>
            </a:r>
            <a:r>
              <a:rPr lang="en-CA" sz="1733">
                <a:latin typeface="League Spartan" panose="020B0604020202020204" charset="0"/>
                <a:cs typeface="League Spartan" panose="020B0604020202020204" charset="0"/>
              </a:rPr>
              <a:t>, 30(3),155-163.</a:t>
            </a:r>
            <a:endParaRPr lang="en-US" sz="1733">
              <a:latin typeface="League Spartan" panose="020B0604020202020204" charset="0"/>
              <a:cs typeface="League Spartan" panose="020B0604020202020204" charset="0"/>
            </a:endParaRPr>
          </a:p>
          <a:p>
            <a:pPr>
              <a:spcBef>
                <a:spcPts val="0"/>
              </a:spcBef>
              <a:buFont typeface="Wingdings" panose="05000000000000000000" pitchFamily="2" charset="2"/>
              <a:buChar char="§"/>
            </a:pPr>
            <a:r>
              <a:rPr lang="en-US" sz="1733">
                <a:latin typeface="League Spartan" panose="020B0604020202020204" charset="0"/>
                <a:cs typeface="League Spartan" panose="020B0604020202020204" charset="0"/>
              </a:rPr>
              <a:t>Skeleton, F., </a:t>
            </a:r>
            <a:r>
              <a:rPr lang="en-US" sz="1733" err="1">
                <a:latin typeface="League Spartan" panose="020B0604020202020204" charset="0"/>
                <a:cs typeface="League Spartan" panose="020B0604020202020204" charset="0"/>
              </a:rPr>
              <a:t>Kunik</a:t>
            </a:r>
            <a:r>
              <a:rPr lang="en-US" sz="1733">
                <a:latin typeface="League Spartan" panose="020B0604020202020204" charset="0"/>
                <a:cs typeface="League Spartan" panose="020B0604020202020204" charset="0"/>
              </a:rPr>
              <a:t>, M., Regev, T. &amp; Naik, A. (2010). Determining if an older adult can make and execute decisions to life safely at home: A capacity assessment and intervention model. </a:t>
            </a:r>
            <a:r>
              <a:rPr lang="en-US" sz="1733" i="1">
                <a:latin typeface="League Spartan" panose="020B0604020202020204" charset="0"/>
                <a:cs typeface="League Spartan" panose="020B0604020202020204" charset="0"/>
              </a:rPr>
              <a:t>Archives of Gerontology and Geriatrics, 50</a:t>
            </a:r>
            <a:r>
              <a:rPr lang="en-US" sz="1733">
                <a:latin typeface="League Spartan" panose="020B0604020202020204" charset="0"/>
                <a:cs typeface="League Spartan" panose="020B0604020202020204" charset="0"/>
              </a:rPr>
              <a:t>, 300-305.</a:t>
            </a:r>
          </a:p>
          <a:p>
            <a:pPr>
              <a:spcBef>
                <a:spcPts val="0"/>
              </a:spcBef>
              <a:buFont typeface="Wingdings" panose="05000000000000000000" pitchFamily="2" charset="2"/>
              <a:buChar char="§"/>
            </a:pPr>
            <a:r>
              <a:rPr lang="en-US" sz="1733" err="1">
                <a:latin typeface="League Spartan" panose="020B0604020202020204" charset="0"/>
                <a:cs typeface="League Spartan" panose="020B0604020202020204" charset="0"/>
              </a:rPr>
              <a:t>Titterton</a:t>
            </a:r>
            <a:r>
              <a:rPr lang="en-US" sz="1733">
                <a:latin typeface="League Spartan" panose="020B0604020202020204" charset="0"/>
                <a:cs typeface="League Spartan" panose="020B0604020202020204" charset="0"/>
              </a:rPr>
              <a:t>, M. (2005). Risk and risk taking in health and social welfare. London: Jessica Kingsley Publishers.</a:t>
            </a:r>
            <a:endParaRPr lang="en-CA" sz="1733">
              <a:latin typeface="League Spartan" panose="020B0604020202020204" charset="0"/>
              <a:cs typeface="League Spartan" panose="020B0604020202020204" charset="0"/>
            </a:endParaRPr>
          </a:p>
          <a:p>
            <a:pPr>
              <a:spcBef>
                <a:spcPts val="0"/>
              </a:spcBef>
              <a:buFont typeface="Wingdings" panose="05000000000000000000" pitchFamily="2" charset="2"/>
              <a:buChar char="§"/>
            </a:pPr>
            <a:r>
              <a:rPr lang="en-US" sz="1733">
                <a:latin typeface="League Spartan" panose="020B0604020202020204" charset="0"/>
                <a:cs typeface="League Spartan" panose="020B0604020202020204" charset="0"/>
              </a:rPr>
              <a:t>United Kingdom Department of Health. (2007).  Independence, choice and risk: a guide to best practice in supported decision making. van Loon, J. (2002). Risk and technological culture: Towards a sociology of virulence. Oxon: Routledge.</a:t>
            </a:r>
          </a:p>
          <a:p>
            <a:pPr>
              <a:spcBef>
                <a:spcPts val="0"/>
              </a:spcBef>
              <a:buFont typeface="Wingdings" panose="05000000000000000000" pitchFamily="2" charset="2"/>
              <a:buChar char="§"/>
            </a:pPr>
            <a:r>
              <a:rPr lang="en-US" sz="1733">
                <a:latin typeface="League Spartan" panose="020B0604020202020204" charset="0"/>
                <a:cs typeface="League Spartan" panose="020B0604020202020204" charset="0"/>
              </a:rPr>
              <a:t>Yardley, L. ,Donovan-Hall, M., Francis, K., and Todd, C. (2006). Older people’s views of advice about falls prevention: a qualitative study. </a:t>
            </a:r>
            <a:r>
              <a:rPr lang="en-US" sz="1733" i="1">
                <a:latin typeface="League Spartan" panose="020B0604020202020204" charset="0"/>
                <a:cs typeface="League Spartan" panose="020B0604020202020204" charset="0"/>
              </a:rPr>
              <a:t>Health Education Research, 21</a:t>
            </a:r>
            <a:r>
              <a:rPr lang="en-US" sz="1733">
                <a:latin typeface="League Spartan" panose="020B0604020202020204" charset="0"/>
                <a:cs typeface="League Spartan" panose="020B0604020202020204" charset="0"/>
              </a:rPr>
              <a:t>(4), 508-517.</a:t>
            </a:r>
            <a:endParaRPr lang="en-CA" sz="1733">
              <a:latin typeface="League Spartan" panose="020B0604020202020204" charset="0"/>
              <a:cs typeface="League Spartan" panose="020B0604020202020204" charset="0"/>
            </a:endParaRPr>
          </a:p>
        </p:txBody>
      </p:sp>
      <p:sp>
        <p:nvSpPr>
          <p:cNvPr id="4" name="Rectangle 3">
            <a:extLst>
              <a:ext uri="{FF2B5EF4-FFF2-40B4-BE49-F238E27FC236}">
                <a16:creationId xmlns:a16="http://schemas.microsoft.com/office/drawing/2014/main" id="{0A237E7D-6828-F07D-B7A6-F301300CA67F}"/>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6308530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E286B-C809-58DD-B0FF-F0B77D641C0A}"/>
              </a:ext>
            </a:extLst>
          </p:cNvPr>
          <p:cNvSpPr>
            <a:spLocks noGrp="1"/>
          </p:cNvSpPr>
          <p:nvPr>
            <p:ph type="title"/>
          </p:nvPr>
        </p:nvSpPr>
        <p:spPr>
          <a:xfrm>
            <a:off x="2164080" y="224319"/>
            <a:ext cx="8407400" cy="828675"/>
          </a:xfrm>
        </p:spPr>
        <p:txBody>
          <a:bodyPr/>
          <a:lstStyle/>
          <a:p>
            <a:r>
              <a:rPr lang="en-US" b="1"/>
              <a:t>RESOURCES</a:t>
            </a:r>
          </a:p>
        </p:txBody>
      </p:sp>
      <p:sp>
        <p:nvSpPr>
          <p:cNvPr id="3" name="Content Placeholder 2">
            <a:extLst>
              <a:ext uri="{FF2B5EF4-FFF2-40B4-BE49-F238E27FC236}">
                <a16:creationId xmlns:a16="http://schemas.microsoft.com/office/drawing/2014/main" id="{4422859B-4E0E-B41A-54BA-923B9FB1DF84}"/>
              </a:ext>
            </a:extLst>
          </p:cNvPr>
          <p:cNvSpPr>
            <a:spLocks noGrp="1"/>
          </p:cNvSpPr>
          <p:nvPr>
            <p:ph sz="quarter" idx="10"/>
          </p:nvPr>
        </p:nvSpPr>
        <p:spPr>
          <a:xfrm>
            <a:off x="182880" y="1167756"/>
            <a:ext cx="11826240" cy="4724400"/>
          </a:xfrm>
        </p:spPr>
        <p:txBody>
          <a:bodyPr/>
          <a:lstStyle/>
          <a:p>
            <a:pPr>
              <a:spcBef>
                <a:spcPts val="0"/>
              </a:spcBef>
            </a:pPr>
            <a:r>
              <a:rPr lang="en-US" altLang="en-US" sz="1800">
                <a:latin typeface="Calibri" panose="020F0502020204030204" pitchFamily="34" charset="0"/>
                <a:cs typeface="Calibri" panose="020F0502020204030204" pitchFamily="34" charset="0"/>
              </a:rPr>
              <a:t>McMaster Health Forum. (2016). Evidence brief: Strengthening care for frail older adults in Canada. Obtained from: </a:t>
            </a:r>
            <a:r>
              <a:rPr lang="en-US" altLang="en-US" sz="180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https://www.mcmasterforum.org/find-evidence/products/project/strengthening-care-for-frail-older-adults-in-canada</a:t>
            </a:r>
            <a:endParaRPr lang="en-US" altLang="en-US" sz="1800">
              <a:latin typeface="Calibri" panose="020F0502020204030204" pitchFamily="34" charset="0"/>
              <a:cs typeface="Calibri" panose="020F0502020204030204" pitchFamily="34" charset="0"/>
            </a:endParaRPr>
          </a:p>
          <a:p>
            <a:pPr>
              <a:spcBef>
                <a:spcPts val="0"/>
              </a:spcBef>
            </a:pPr>
            <a:r>
              <a:rPr lang="en-US" altLang="en-US" sz="1800" err="1">
                <a:latin typeface="Calibri" panose="020F0502020204030204" pitchFamily="34" charset="0"/>
                <a:cs typeface="Calibri" panose="020F0502020204030204" pitchFamily="34" charset="0"/>
              </a:rPr>
              <a:t>Muscedere</a:t>
            </a:r>
            <a:r>
              <a:rPr lang="en-US" altLang="en-US" sz="1800">
                <a:latin typeface="Calibri" panose="020F0502020204030204" pitchFamily="34" charset="0"/>
                <a:cs typeface="Calibri" panose="020F0502020204030204" pitchFamily="34" charset="0"/>
              </a:rPr>
              <a:t>, J.; Barrie, C.; Chan, K.; Cooper, B.; Critchley, K.; Kim, P.; </a:t>
            </a:r>
            <a:r>
              <a:rPr lang="en-US" altLang="en-US" sz="1800" err="1">
                <a:latin typeface="Calibri" panose="020F0502020204030204" pitchFamily="34" charset="0"/>
                <a:cs typeface="Calibri" panose="020F0502020204030204" pitchFamily="34" charset="0"/>
              </a:rPr>
              <a:t>Lorbergs</a:t>
            </a:r>
            <a:r>
              <a:rPr lang="en-US" altLang="en-US" sz="1800">
                <a:latin typeface="Calibri" panose="020F0502020204030204" pitchFamily="34" charset="0"/>
                <a:cs typeface="Calibri" panose="020F0502020204030204" pitchFamily="34" charset="0"/>
              </a:rPr>
              <a:t>, A.; Mackenzie, I.; Martineau, C.; Noseworthy, T.; O’Neil, M.; Resin, J.; Sinha, S.; Williams, R. Frailty and Aging: How the Danish Experience Might Inform Canada. Healthcare quarterly (Toronto, Ont.) 2019, 22 (1), 14–21. </a:t>
            </a:r>
            <a:r>
              <a:rPr lang="en-US" altLang="en-US" sz="1800">
                <a:latin typeface="Calibri" panose="020F0502020204030204" pitchFamily="34" charset="0"/>
                <a:cs typeface="Calibri" panose="020F0502020204030204" pitchFamily="34" charset="0"/>
                <a:hlinkClick r:id="rId3"/>
              </a:rPr>
              <a:t>https://doi.org/10.12927/hcq.2019.25841</a:t>
            </a:r>
            <a:r>
              <a:rPr lang="en-US" altLang="en-US" sz="1800">
                <a:latin typeface="Calibri" panose="020F0502020204030204" pitchFamily="34" charset="0"/>
                <a:cs typeface="Calibri" panose="020F0502020204030204" pitchFamily="34" charset="0"/>
              </a:rPr>
              <a:t>.</a:t>
            </a:r>
          </a:p>
          <a:p>
            <a:pPr>
              <a:spcBef>
                <a:spcPts val="0"/>
              </a:spcBef>
            </a:pPr>
            <a:r>
              <a:rPr lang="en-US" altLang="en-US" sz="1800">
                <a:latin typeface="Calibri" panose="020F0502020204030204" pitchFamily="34" charset="0"/>
                <a:cs typeface="Calibri" panose="020F0502020204030204" pitchFamily="34" charset="0"/>
              </a:rPr>
              <a:t>National Health </a:t>
            </a:r>
            <a:r>
              <a:rPr lang="en-US" altLang="en-US" sz="1800" err="1">
                <a:latin typeface="Calibri" panose="020F0502020204030204" pitchFamily="34" charset="0"/>
                <a:cs typeface="Calibri" panose="020F0502020204030204" pitchFamily="34" charset="0"/>
              </a:rPr>
              <a:t>Serivce</a:t>
            </a:r>
            <a:r>
              <a:rPr lang="en-US" altLang="en-US" sz="1800">
                <a:latin typeface="Calibri" panose="020F0502020204030204" pitchFamily="34" charset="0"/>
                <a:cs typeface="Calibri" panose="020F0502020204030204" pitchFamily="34" charset="0"/>
              </a:rPr>
              <a:t> (NHS), 2018. </a:t>
            </a:r>
            <a:r>
              <a:rPr lang="en-US" altLang="en-US" sz="1800">
                <a:latin typeface="Calibri" panose="020F0502020204030204" pitchFamily="34" charset="0"/>
                <a:cs typeface="Calibri" panose="020F0502020204030204" pitchFamily="34" charset="0"/>
                <a:hlinkClick r:id="rId4"/>
              </a:rPr>
              <a:t>Frailty: A framework of care capabilities</a:t>
            </a:r>
            <a:r>
              <a:rPr lang="en-US" altLang="en-US" sz="1800">
                <a:latin typeface="Calibri" panose="020F0502020204030204" pitchFamily="34" charset="0"/>
                <a:cs typeface="Calibri" panose="020F0502020204030204" pitchFamily="34" charset="0"/>
              </a:rPr>
              <a:t>. NHS England and Skills for Health.</a:t>
            </a:r>
          </a:p>
          <a:p>
            <a:pPr>
              <a:spcBef>
                <a:spcPts val="0"/>
              </a:spcBef>
            </a:pPr>
            <a:r>
              <a:rPr lang="en-US" sz="1800" err="1">
                <a:latin typeface="Calibri" panose="020F0502020204030204" pitchFamily="34" charset="0"/>
                <a:cs typeface="Calibri" panose="020F0502020204030204" pitchFamily="34" charset="0"/>
              </a:rPr>
              <a:t>Popejoy</a:t>
            </a:r>
            <a:r>
              <a:rPr lang="en-US" sz="1800">
                <a:latin typeface="Calibri" panose="020F0502020204030204" pitchFamily="34" charset="0"/>
                <a:cs typeface="Calibri" panose="020F0502020204030204" pitchFamily="34" charset="0"/>
              </a:rPr>
              <a:t>, L. L. (2011). Complexity of family caregiving and discharge planning. </a:t>
            </a:r>
            <a:r>
              <a:rPr lang="en-US" sz="1800" i="1">
                <a:latin typeface="Calibri" panose="020F0502020204030204" pitchFamily="34" charset="0"/>
                <a:cs typeface="Calibri" panose="020F0502020204030204" pitchFamily="34" charset="0"/>
              </a:rPr>
              <a:t>J Fam </a:t>
            </a:r>
            <a:r>
              <a:rPr lang="en-US" sz="1800" i="1" err="1">
                <a:latin typeface="Calibri" panose="020F0502020204030204" pitchFamily="34" charset="0"/>
                <a:cs typeface="Calibri" panose="020F0502020204030204" pitchFamily="34" charset="0"/>
              </a:rPr>
              <a:t>Nurs</a:t>
            </a:r>
            <a:r>
              <a:rPr lang="en-US" sz="1800" i="1">
                <a:latin typeface="Calibri" panose="020F0502020204030204" pitchFamily="34" charset="0"/>
                <a:cs typeface="Calibri" panose="020F0502020204030204" pitchFamily="34" charset="0"/>
              </a:rPr>
              <a:t>, 17</a:t>
            </a:r>
            <a:r>
              <a:rPr lang="en-US" sz="1800">
                <a:latin typeface="Calibri" panose="020F0502020204030204" pitchFamily="34" charset="0"/>
                <a:cs typeface="Calibri" panose="020F0502020204030204" pitchFamily="34" charset="0"/>
              </a:rPr>
              <a:t>(1), 61-81. doi:10.1177/1074840710394855</a:t>
            </a:r>
          </a:p>
          <a:p>
            <a:pPr>
              <a:spcBef>
                <a:spcPts val="0"/>
              </a:spcBef>
            </a:pPr>
            <a:r>
              <a:rPr lang="en-US" altLang="en-US" sz="1800">
                <a:latin typeface="Calibri" panose="020F0502020204030204" pitchFamily="34" charset="0"/>
                <a:cs typeface="Calibri" panose="020F0502020204030204" pitchFamily="34" charset="0"/>
              </a:rPr>
              <a:t>Regional Geriatric Programs of Ontario: </a:t>
            </a:r>
            <a:r>
              <a:rPr lang="en-US" altLang="en-US" sz="1800">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https://www.rgps.on.ca/</a:t>
            </a:r>
            <a:endParaRPr lang="en-US" altLang="en-US" sz="1800">
              <a:latin typeface="Calibri" panose="020F0502020204030204" pitchFamily="34" charset="0"/>
              <a:cs typeface="Calibri" panose="020F0502020204030204" pitchFamily="34" charset="0"/>
            </a:endParaRPr>
          </a:p>
          <a:p>
            <a:pPr>
              <a:spcBef>
                <a:spcPts val="0"/>
              </a:spcBef>
            </a:pPr>
            <a:r>
              <a:rPr lang="en-US" altLang="en-US" sz="1800">
                <a:latin typeface="Calibri" panose="020F0502020204030204" pitchFamily="34" charset="0"/>
                <a:cs typeface="Calibri" panose="020F0502020204030204" pitchFamily="34" charset="0"/>
              </a:rPr>
              <a:t>Rosen, S.L., &amp; Reuben, D.B.  (2011). Geriatric assessment tools. </a:t>
            </a:r>
            <a:r>
              <a:rPr lang="en-US" altLang="en-US" sz="1800" i="1">
                <a:latin typeface="Calibri" panose="020F0502020204030204" pitchFamily="34" charset="0"/>
                <a:cs typeface="Calibri" panose="020F0502020204030204" pitchFamily="34" charset="0"/>
              </a:rPr>
              <a:t>Mount Sinai Journal of Medicine, 78</a:t>
            </a:r>
            <a:r>
              <a:rPr lang="en-US" altLang="en-US" sz="1800">
                <a:latin typeface="Calibri" panose="020F0502020204030204" pitchFamily="34" charset="0"/>
                <a:cs typeface="Calibri" panose="020F0502020204030204" pitchFamily="34" charset="0"/>
              </a:rPr>
              <a:t>, 489-497.</a:t>
            </a:r>
          </a:p>
          <a:p>
            <a:pPr>
              <a:spcBef>
                <a:spcPts val="0"/>
              </a:spcBef>
            </a:pPr>
            <a:r>
              <a:rPr lang="en-US" altLang="en-US" sz="1800">
                <a:latin typeface="Calibri" panose="020F0502020204030204" pitchFamily="34" charset="0"/>
                <a:cs typeface="Calibri" panose="020F0502020204030204" pitchFamily="34" charset="0"/>
              </a:rPr>
              <a:t>Rockwood, K., Song, X., </a:t>
            </a:r>
            <a:r>
              <a:rPr lang="en-US" altLang="en-US" sz="1800" err="1">
                <a:latin typeface="Calibri" panose="020F0502020204030204" pitchFamily="34" charset="0"/>
                <a:cs typeface="Calibri" panose="020F0502020204030204" pitchFamily="34" charset="0"/>
              </a:rPr>
              <a:t>MacKnight</a:t>
            </a:r>
            <a:r>
              <a:rPr lang="en-US" altLang="en-US" sz="1800">
                <a:latin typeface="Calibri" panose="020F0502020204030204" pitchFamily="34" charset="0"/>
                <a:cs typeface="Calibri" panose="020F0502020204030204" pitchFamily="34" charset="0"/>
              </a:rPr>
              <a:t>, C., Bergman, H., Hogan, D.B., McDowell, I., &amp; </a:t>
            </a:r>
            <a:r>
              <a:rPr lang="en-US" altLang="en-US" sz="1800" err="1">
                <a:latin typeface="Calibri" panose="020F0502020204030204" pitchFamily="34" charset="0"/>
                <a:cs typeface="Calibri" panose="020F0502020204030204" pitchFamily="34" charset="0"/>
              </a:rPr>
              <a:t>Mitnitski</a:t>
            </a:r>
            <a:r>
              <a:rPr lang="en-US" altLang="en-US" sz="1800">
                <a:latin typeface="Calibri" panose="020F0502020204030204" pitchFamily="34" charset="0"/>
                <a:cs typeface="Calibri" panose="020F0502020204030204" pitchFamily="34" charset="0"/>
              </a:rPr>
              <a:t>, A. (2005). A global clinical measure of fitness and frailty in elderly people. Canadian Medical Journal, 173(5)</a:t>
            </a:r>
          </a:p>
          <a:p>
            <a:pPr>
              <a:spcBef>
                <a:spcPts val="0"/>
              </a:spcBef>
            </a:pPr>
            <a:r>
              <a:rPr lang="en-US" altLang="en-US" sz="1800">
                <a:latin typeface="Calibri" panose="020F0502020204030204" pitchFamily="34" charset="0"/>
                <a:cs typeface="Calibri" panose="020F0502020204030204" pitchFamily="34" charset="0"/>
              </a:rPr>
              <a:t>Roy, N., Dubé, R., </a:t>
            </a:r>
            <a:r>
              <a:rPr lang="en-US" altLang="en-US" sz="1800" err="1">
                <a:latin typeface="Calibri" panose="020F0502020204030204" pitchFamily="34" charset="0"/>
                <a:cs typeface="Calibri" panose="020F0502020204030204" pitchFamily="34" charset="0"/>
              </a:rPr>
              <a:t>Després</a:t>
            </a:r>
            <a:r>
              <a:rPr lang="en-US" altLang="en-US" sz="1800">
                <a:latin typeface="Calibri" panose="020F0502020204030204" pitchFamily="34" charset="0"/>
                <a:cs typeface="Calibri" panose="020F0502020204030204" pitchFamily="34" charset="0"/>
              </a:rPr>
              <a:t>, C., Freitas, A., &amp; </a:t>
            </a:r>
            <a:r>
              <a:rPr lang="en-US" altLang="en-US" sz="1800" err="1">
                <a:latin typeface="Calibri" panose="020F0502020204030204" pitchFamily="34" charset="0"/>
                <a:cs typeface="Calibri" panose="020F0502020204030204" pitchFamily="34" charset="0"/>
              </a:rPr>
              <a:t>Légaré</a:t>
            </a:r>
            <a:r>
              <a:rPr lang="en-US" altLang="en-US" sz="1800">
                <a:latin typeface="Calibri" panose="020F0502020204030204" pitchFamily="34" charset="0"/>
                <a:cs typeface="Calibri" panose="020F0502020204030204" pitchFamily="34" charset="0"/>
              </a:rPr>
              <a:t>, F. (2018). Choosing between staying at home or moving: A systematic review of factors influencing housing decisions among frail older adults. </a:t>
            </a:r>
            <a:r>
              <a:rPr lang="en-US" altLang="en-US" sz="1800" err="1">
                <a:latin typeface="Calibri" panose="020F0502020204030204" pitchFamily="34" charset="0"/>
                <a:cs typeface="Calibri" panose="020F0502020204030204" pitchFamily="34" charset="0"/>
              </a:rPr>
              <a:t>PloS</a:t>
            </a:r>
            <a:r>
              <a:rPr lang="en-US" altLang="en-US" sz="1800">
                <a:latin typeface="Calibri" panose="020F0502020204030204" pitchFamily="34" charset="0"/>
                <a:cs typeface="Calibri" panose="020F0502020204030204" pitchFamily="34" charset="0"/>
              </a:rPr>
              <a:t> One, 13(1), e0189266–e0189266. https://doi.org/10.1371/journal.pone.0189266</a:t>
            </a:r>
          </a:p>
          <a:p>
            <a:pPr>
              <a:spcBef>
                <a:spcPts val="0"/>
              </a:spcBef>
            </a:pPr>
            <a:r>
              <a:rPr lang="en-CA" altLang="en-US" sz="1800">
                <a:latin typeface="Calibri" panose="020F0502020204030204" pitchFamily="34" charset="0"/>
                <a:cs typeface="Calibri" panose="020F0502020204030204" pitchFamily="34" charset="0"/>
              </a:rPr>
              <a:t>Tinetti, M., Huang, A., &amp; Molnar, F. (2017). The geriatrics 5M’s: A new way of communicating what we do. </a:t>
            </a:r>
            <a:r>
              <a:rPr lang="en-CA" altLang="en-US" sz="1800" i="1">
                <a:latin typeface="Calibri" panose="020F0502020204030204" pitchFamily="34" charset="0"/>
                <a:cs typeface="Calibri" panose="020F0502020204030204" pitchFamily="34" charset="0"/>
              </a:rPr>
              <a:t>Journal of the American Geriatrics Society, 65</a:t>
            </a:r>
            <a:r>
              <a:rPr lang="en-CA" altLang="en-US" sz="1800">
                <a:latin typeface="Calibri" panose="020F0502020204030204" pitchFamily="34" charset="0"/>
                <a:cs typeface="Calibri" panose="020F0502020204030204" pitchFamily="34" charset="0"/>
              </a:rPr>
              <a:t>(9), 2115.</a:t>
            </a:r>
            <a:endParaRPr lang="en-US" altLang="en-US" sz="1800"/>
          </a:p>
          <a:p>
            <a:endParaRPr lang="en-US" altLang="en-US" sz="1600"/>
          </a:p>
        </p:txBody>
      </p:sp>
      <p:sp>
        <p:nvSpPr>
          <p:cNvPr id="4" name="Rectangle 3">
            <a:extLst>
              <a:ext uri="{FF2B5EF4-FFF2-40B4-BE49-F238E27FC236}">
                <a16:creationId xmlns:a16="http://schemas.microsoft.com/office/drawing/2014/main" id="{2DC79C3E-5AA8-E6CB-6EB3-3E9D09F98401}"/>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193435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2E6268-6876-5FEA-F483-8621A88CA6F2}"/>
              </a:ext>
            </a:extLst>
          </p:cNvPr>
          <p:cNvSpPr>
            <a:spLocks noGrp="1"/>
          </p:cNvSpPr>
          <p:nvPr>
            <p:ph sz="quarter" idx="10"/>
          </p:nvPr>
        </p:nvSpPr>
        <p:spPr>
          <a:xfrm>
            <a:off x="711199" y="1651000"/>
            <a:ext cx="10642599" cy="3496332"/>
          </a:xfrm>
        </p:spPr>
        <p:txBody>
          <a:bodyPr/>
          <a:lstStyle/>
          <a:p>
            <a:r>
              <a:rPr lang="en-CA" sz="2600">
                <a:latin typeface="Helios Extended" panose="020B0604020202020204" charset="0"/>
                <a:cs typeface="Helios Extended" panose="020B0604020202020204" charset="0"/>
              </a:rPr>
              <a:t>Actions to improve healthy ageing</a:t>
            </a:r>
          </a:p>
          <a:p>
            <a:pPr marL="304815" lvl="1" indent="0">
              <a:buNone/>
            </a:pPr>
            <a:r>
              <a:rPr lang="en-CA" sz="2600">
                <a:latin typeface="Helios Extended" panose="020B0604020202020204" charset="0"/>
                <a:cs typeface="Helios Extended" panose="020B0604020202020204" charset="0"/>
              </a:rPr>
              <a:t>- multiple </a:t>
            </a:r>
            <a:r>
              <a:rPr lang="en-CA" sz="2600" b="1">
                <a:latin typeface="Helios Extended" panose="020B0604020202020204" charset="0"/>
                <a:cs typeface="Helios Extended" panose="020B0604020202020204" charset="0"/>
              </a:rPr>
              <a:t>levels</a:t>
            </a:r>
            <a:r>
              <a:rPr lang="en-CA" sz="2600">
                <a:latin typeface="Helios Extended" panose="020B0604020202020204" charset="0"/>
                <a:cs typeface="Helios Extended" panose="020B0604020202020204" charset="0"/>
              </a:rPr>
              <a:t>, multiple </a:t>
            </a:r>
            <a:r>
              <a:rPr lang="en-CA" sz="2600" b="1">
                <a:latin typeface="Helios Extended" panose="020B0604020202020204" charset="0"/>
                <a:cs typeface="Helios Extended" panose="020B0604020202020204" charset="0"/>
              </a:rPr>
              <a:t>sectors</a:t>
            </a:r>
            <a:r>
              <a:rPr lang="en-CA" sz="2600">
                <a:latin typeface="Helios Extended" panose="020B0604020202020204" charset="0"/>
                <a:cs typeface="Helios Extended" panose="020B0604020202020204" charset="0"/>
              </a:rPr>
              <a:t>, multiple </a:t>
            </a:r>
            <a:r>
              <a:rPr lang="en-CA" sz="2600" b="1">
                <a:latin typeface="Helios Extended" panose="020B0604020202020204" charset="0"/>
                <a:cs typeface="Helios Extended" panose="020B0604020202020204" charset="0"/>
              </a:rPr>
              <a:t>disciplines</a:t>
            </a:r>
          </a:p>
          <a:p>
            <a:pPr lvl="2"/>
            <a:r>
              <a:rPr lang="en-CA" sz="2600">
                <a:latin typeface="Helios Extended" panose="020B0604020202020204" charset="0"/>
                <a:cs typeface="Helios Extended" panose="020B0604020202020204" charset="0"/>
              </a:rPr>
              <a:t>to prevent disease</a:t>
            </a:r>
          </a:p>
          <a:p>
            <a:pPr lvl="2"/>
            <a:r>
              <a:rPr lang="en-CA" sz="2600">
                <a:latin typeface="Helios Extended" panose="020B0604020202020204" charset="0"/>
                <a:cs typeface="Helios Extended" panose="020B0604020202020204" charset="0"/>
              </a:rPr>
              <a:t>promote health </a:t>
            </a:r>
          </a:p>
          <a:p>
            <a:pPr lvl="2"/>
            <a:r>
              <a:rPr lang="en-CA" sz="2600">
                <a:latin typeface="Helios Extended" panose="020B0604020202020204" charset="0"/>
                <a:cs typeface="Helios Extended" panose="020B0604020202020204" charset="0"/>
              </a:rPr>
              <a:t>maintain intrinsic capacity and </a:t>
            </a:r>
          </a:p>
          <a:p>
            <a:pPr lvl="2"/>
            <a:r>
              <a:rPr lang="en-CA" sz="2600">
                <a:latin typeface="Helios Extended" panose="020B0604020202020204" charset="0"/>
                <a:cs typeface="Helios Extended" panose="020B0604020202020204" charset="0"/>
              </a:rPr>
              <a:t>enable functional ability</a:t>
            </a:r>
          </a:p>
          <a:p>
            <a:endParaRPr lang="en-US" sz="2600">
              <a:latin typeface="Helios Extended" panose="020B0604020202020204" charset="0"/>
              <a:cs typeface="Helios Extended" panose="020B0604020202020204" charset="0"/>
            </a:endParaRPr>
          </a:p>
          <a:p>
            <a:pPr lvl="1">
              <a:buFontTx/>
              <a:buChar char="-"/>
            </a:pPr>
            <a:endParaRPr lang="en-US" sz="2600">
              <a:latin typeface="Helios Extended" panose="020B0604020202020204" charset="0"/>
              <a:cs typeface="Helios Extended" panose="020B0604020202020204" charset="0"/>
            </a:endParaRPr>
          </a:p>
        </p:txBody>
      </p:sp>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3242930" y="365125"/>
            <a:ext cx="8110870" cy="828675"/>
          </a:xfrm>
        </p:spPr>
        <p:txBody>
          <a:bodyPr/>
          <a:lstStyle/>
          <a:p>
            <a:r>
              <a:rPr lang="en-US" sz="5400">
                <a:latin typeface="Helios Extended" panose="020B0604020202020204" charset="0"/>
                <a:cs typeface="Helios Extended" panose="020B0604020202020204" charset="0"/>
              </a:rPr>
              <a:t>HEALTHY AGING</a:t>
            </a:r>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711200" y="1307805"/>
            <a:ext cx="10642600" cy="0"/>
          </a:xfrm>
          <a:prstGeom prst="line">
            <a:avLst/>
          </a:prstGeom>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9BC2FD43-6D8B-AC06-8AE5-DD101FD9CB6F}"/>
              </a:ext>
            </a:extLst>
          </p:cNvPr>
          <p:cNvSpPr txBox="1"/>
          <p:nvPr/>
        </p:nvSpPr>
        <p:spPr>
          <a:xfrm>
            <a:off x="6895729" y="6492875"/>
            <a:ext cx="5182829" cy="261610"/>
          </a:xfrm>
          <a:prstGeom prst="rect">
            <a:avLst/>
          </a:prstGeom>
          <a:noFill/>
        </p:spPr>
        <p:txBody>
          <a:bodyPr wrap="none" rtlCol="0">
            <a:spAutoFit/>
          </a:bodyPr>
          <a:lstStyle/>
          <a:p>
            <a:r>
              <a:rPr lang="en-US" sz="1100">
                <a:solidFill>
                  <a:srgbClr val="000000"/>
                </a:solidFill>
                <a:latin typeface="Helios Extended" panose="020B0604020202020204" charset="0"/>
                <a:cs typeface="Helios Extended" panose="020B0604020202020204" charset="0"/>
              </a:rPr>
              <a:t>https://www.who.int/publications/m/item/decade-of-healthy-ageing-plan-of-action</a:t>
            </a:r>
          </a:p>
        </p:txBody>
      </p:sp>
      <p:sp>
        <p:nvSpPr>
          <p:cNvPr id="4" name="Rectangle 3">
            <a:extLst>
              <a:ext uri="{FF2B5EF4-FFF2-40B4-BE49-F238E27FC236}">
                <a16:creationId xmlns:a16="http://schemas.microsoft.com/office/drawing/2014/main" id="{05635BBF-D5C9-B719-5E53-F173B67D91DA}"/>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10065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340653" y="1291722"/>
            <a:ext cx="5196547" cy="828675"/>
          </a:xfrm>
        </p:spPr>
        <p:txBody>
          <a:bodyPr/>
          <a:lstStyle/>
          <a:p>
            <a:r>
              <a:rPr lang="en-US" sz="3200">
                <a:latin typeface="Helios Extended" panose="020B0604020202020204" charset="0"/>
                <a:cs typeface="Helios Extended" panose="020B0604020202020204" charset="0"/>
              </a:rPr>
              <a:t>FACTORS INFLUENCING THE HOME DECISION</a:t>
            </a:r>
          </a:p>
        </p:txBody>
      </p: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latin typeface="Helios Extended" panose="020B0604020202020204" charset="0"/>
              <a:cs typeface="Helios Extended" panose="020B0604020202020204" charset="0"/>
            </a:endParaRPr>
          </a:p>
        </p:txBody>
      </p:sp>
      <p:sp>
        <p:nvSpPr>
          <p:cNvPr id="4" name="TextBox 3">
            <a:extLst>
              <a:ext uri="{FF2B5EF4-FFF2-40B4-BE49-F238E27FC236}">
                <a16:creationId xmlns:a16="http://schemas.microsoft.com/office/drawing/2014/main" id="{A98FAF5D-FD93-0EA0-5458-A389A650B3AD}"/>
              </a:ext>
            </a:extLst>
          </p:cNvPr>
          <p:cNvSpPr txBox="1"/>
          <p:nvPr/>
        </p:nvSpPr>
        <p:spPr>
          <a:xfrm>
            <a:off x="2895600" y="2959100"/>
            <a:ext cx="184731" cy="261610"/>
          </a:xfrm>
          <a:prstGeom prst="rect">
            <a:avLst/>
          </a:prstGeom>
          <a:noFill/>
        </p:spPr>
        <p:txBody>
          <a:bodyPr wrap="none" rtlCol="0">
            <a:spAutoFit/>
          </a:bodyPr>
          <a:lstStyle/>
          <a:p>
            <a:endParaRPr lang="en-US" sz="1050">
              <a:latin typeface="Helios Extended" panose="020B0604020202020204" charset="0"/>
              <a:cs typeface="Helios Extended" panose="020B0604020202020204" charset="0"/>
            </a:endParaRPr>
          </a:p>
        </p:txBody>
      </p:sp>
      <p:pic>
        <p:nvPicPr>
          <p:cNvPr id="5" name="Content Placeholder 3">
            <a:extLst>
              <a:ext uri="{FF2B5EF4-FFF2-40B4-BE49-F238E27FC236}">
                <a16:creationId xmlns:a16="http://schemas.microsoft.com/office/drawing/2014/main" id="{2F57F2AC-4885-022E-E638-0A50B72FCCCD}"/>
              </a:ext>
            </a:extLst>
          </p:cNvPr>
          <p:cNvPicPr>
            <a:picLocks noChangeAspect="1"/>
          </p:cNvPicPr>
          <p:nvPr/>
        </p:nvPicPr>
        <p:blipFill>
          <a:blip r:embed="rId3"/>
          <a:stretch>
            <a:fillRect/>
          </a:stretch>
        </p:blipFill>
        <p:spPr>
          <a:xfrm>
            <a:off x="5707416" y="73131"/>
            <a:ext cx="6453415" cy="6711738"/>
          </a:xfrm>
          <a:prstGeom prst="rect">
            <a:avLst/>
          </a:prstGeom>
        </p:spPr>
      </p:pic>
      <p:cxnSp>
        <p:nvCxnSpPr>
          <p:cNvPr id="6" name="Straight Connector 5">
            <a:extLst>
              <a:ext uri="{FF2B5EF4-FFF2-40B4-BE49-F238E27FC236}">
                <a16:creationId xmlns:a16="http://schemas.microsoft.com/office/drawing/2014/main" id="{488A7A86-C821-693B-2CF4-E7257569AD95}"/>
              </a:ext>
            </a:extLst>
          </p:cNvPr>
          <p:cNvCxnSpPr>
            <a:cxnSpLocks/>
          </p:cNvCxnSpPr>
          <p:nvPr/>
        </p:nvCxnSpPr>
        <p:spPr>
          <a:xfrm>
            <a:off x="386116" y="2488905"/>
            <a:ext cx="4909784" cy="0"/>
          </a:xfrm>
          <a:prstGeom prst="line">
            <a:avLst/>
          </a:prstGeom>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296C2363-0117-9F79-72BB-BE13541EACF5}"/>
              </a:ext>
            </a:extLst>
          </p:cNvPr>
          <p:cNvSpPr txBox="1"/>
          <p:nvPr/>
        </p:nvSpPr>
        <p:spPr>
          <a:xfrm>
            <a:off x="386116" y="3008615"/>
            <a:ext cx="3691507" cy="2564869"/>
          </a:xfrm>
          <a:prstGeom prst="rect">
            <a:avLst/>
          </a:prstGeom>
          <a:noFill/>
        </p:spPr>
        <p:txBody>
          <a:bodyPr wrap="square" rtlCol="0">
            <a:spAutoFit/>
          </a:bodyPr>
          <a:lstStyle/>
          <a:p>
            <a:r>
              <a:rPr lang="en-US" sz="3467" b="1">
                <a:latin typeface="Helios Extended" panose="020B0604020202020204" charset="0"/>
                <a:cs typeface="Helios Extended" panose="020B0604020202020204" charset="0"/>
              </a:rPr>
              <a:t>Six Dimensions</a:t>
            </a:r>
          </a:p>
          <a:p>
            <a:r>
              <a:rPr lang="en-US" sz="2100">
                <a:latin typeface="Helios Extended" panose="020B0604020202020204" charset="0"/>
                <a:cs typeface="Helios Extended" panose="020B0604020202020204" charset="0"/>
              </a:rPr>
              <a:t>Social</a:t>
            </a:r>
          </a:p>
          <a:p>
            <a:r>
              <a:rPr lang="en-US" sz="2100">
                <a:latin typeface="Helios Extended" panose="020B0604020202020204" charset="0"/>
                <a:cs typeface="Helios Extended" panose="020B0604020202020204" charset="0"/>
              </a:rPr>
              <a:t>Built &amp; Natural Environment</a:t>
            </a:r>
          </a:p>
          <a:p>
            <a:r>
              <a:rPr lang="en-US" sz="2100">
                <a:latin typeface="Helios Extended" panose="020B0604020202020204" charset="0"/>
                <a:cs typeface="Helios Extended" panose="020B0604020202020204" charset="0"/>
              </a:rPr>
              <a:t>Time &amp; Space</a:t>
            </a:r>
          </a:p>
          <a:p>
            <a:r>
              <a:rPr lang="en-US" sz="2100">
                <a:latin typeface="Helios Extended" panose="020B0604020202020204" charset="0"/>
                <a:cs typeface="Helios Extended" panose="020B0604020202020204" charset="0"/>
              </a:rPr>
              <a:t>Economic</a:t>
            </a:r>
          </a:p>
          <a:p>
            <a:r>
              <a:rPr lang="en-US" sz="2100">
                <a:latin typeface="Helios Extended" panose="020B0604020202020204" charset="0"/>
                <a:cs typeface="Helios Extended" panose="020B0604020202020204" charset="0"/>
              </a:rPr>
              <a:t>Socioeconomic &amp; Health</a:t>
            </a:r>
          </a:p>
          <a:p>
            <a:r>
              <a:rPr lang="en-US" sz="2100">
                <a:latin typeface="Helios Extended" panose="020B0604020202020204" charset="0"/>
                <a:cs typeface="Helios Extended" panose="020B0604020202020204" charset="0"/>
              </a:rPr>
              <a:t>Psychological &amp; Psychosocial</a:t>
            </a:r>
          </a:p>
        </p:txBody>
      </p:sp>
      <p:sp>
        <p:nvSpPr>
          <p:cNvPr id="12" name="TextBox 11">
            <a:extLst>
              <a:ext uri="{FF2B5EF4-FFF2-40B4-BE49-F238E27FC236}">
                <a16:creationId xmlns:a16="http://schemas.microsoft.com/office/drawing/2014/main" id="{C1962073-1D6F-DFB4-474C-0BC8AB0DEC5C}"/>
              </a:ext>
            </a:extLst>
          </p:cNvPr>
          <p:cNvSpPr txBox="1"/>
          <p:nvPr/>
        </p:nvSpPr>
        <p:spPr>
          <a:xfrm>
            <a:off x="3626192" y="6472144"/>
            <a:ext cx="1540627" cy="276999"/>
          </a:xfrm>
          <a:prstGeom prst="rect">
            <a:avLst/>
          </a:prstGeom>
          <a:noFill/>
        </p:spPr>
        <p:txBody>
          <a:bodyPr wrap="square" rtlCol="0">
            <a:spAutoFit/>
          </a:bodyPr>
          <a:lstStyle/>
          <a:p>
            <a:pPr algn="r"/>
            <a:r>
              <a:rPr lang="en-US" sz="1200">
                <a:latin typeface="Helios Extended" panose="020B0604020202020204" charset="0"/>
                <a:cs typeface="Helios Extended" panose="020B0604020202020204" charset="0"/>
              </a:rPr>
              <a:t>Roy et al., 2018</a:t>
            </a:r>
          </a:p>
        </p:txBody>
      </p:sp>
    </p:spTree>
    <p:extLst>
      <p:ext uri="{BB962C8B-B14F-4D97-AF65-F5344CB8AC3E}">
        <p14:creationId xmlns:p14="http://schemas.microsoft.com/office/powerpoint/2010/main" val="575715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9222E520-57A8-478F-8122-9D014BAAC440}"/>
              </a:ext>
            </a:extLst>
          </p:cNvPr>
          <p:cNvSpPr>
            <a:spLocks noGrp="1" noChangeArrowheads="1"/>
          </p:cNvSpPr>
          <p:nvPr>
            <p:ph type="title"/>
          </p:nvPr>
        </p:nvSpPr>
        <p:spPr>
          <a:xfrm>
            <a:off x="295995" y="233964"/>
            <a:ext cx="9945285" cy="914400"/>
          </a:xfrm>
        </p:spPr>
        <p:txBody>
          <a:bodyPr/>
          <a:lstStyle/>
          <a:p>
            <a:r>
              <a:rPr lang="en-US" altLang="en-US">
                <a:latin typeface="+mj-lt"/>
              </a:rPr>
              <a:t>INTERPROFESSIONAL CARE</a:t>
            </a:r>
          </a:p>
        </p:txBody>
      </p:sp>
      <p:sp>
        <p:nvSpPr>
          <p:cNvPr id="68611" name="Content Placeholder 2">
            <a:extLst>
              <a:ext uri="{FF2B5EF4-FFF2-40B4-BE49-F238E27FC236}">
                <a16:creationId xmlns:a16="http://schemas.microsoft.com/office/drawing/2014/main" id="{834A10DF-48BE-47B2-8DEC-292C72E04775}"/>
              </a:ext>
            </a:extLst>
          </p:cNvPr>
          <p:cNvSpPr>
            <a:spLocks noGrp="1" noChangeArrowheads="1"/>
          </p:cNvSpPr>
          <p:nvPr>
            <p:ph idx="1"/>
          </p:nvPr>
        </p:nvSpPr>
        <p:spPr>
          <a:xfrm>
            <a:off x="215592" y="969945"/>
            <a:ext cx="11760817" cy="5438289"/>
          </a:xfrm>
        </p:spPr>
        <p:txBody>
          <a:bodyPr/>
          <a:lstStyle/>
          <a:p>
            <a:pPr>
              <a:spcBef>
                <a:spcPts val="0"/>
              </a:spcBef>
            </a:pPr>
            <a:r>
              <a:rPr lang="en-US" altLang="en-US" sz="3200">
                <a:latin typeface="Calibri" panose="020F0502020204030204" pitchFamily="34" charset="0"/>
              </a:rPr>
              <a:t>The importance of all disciplines in preventing, delaying, improving frailty</a:t>
            </a:r>
          </a:p>
          <a:p>
            <a:pPr lvl="1"/>
            <a:r>
              <a:rPr lang="en-US" altLang="en-US">
                <a:solidFill>
                  <a:schemeClr val="tx1"/>
                </a:solidFill>
                <a:latin typeface="Calibri" panose="020F0502020204030204" pitchFamily="34" charset="0"/>
              </a:rPr>
              <a:t>Quality of life, remaining at home, function, ⬇injury</a:t>
            </a:r>
          </a:p>
          <a:p>
            <a:pPr lvl="1"/>
            <a:endParaRPr lang="en-US" altLang="en-US" sz="1600">
              <a:latin typeface="Calibri" panose="020F0502020204030204" pitchFamily="34" charset="0"/>
            </a:endParaRPr>
          </a:p>
          <a:p>
            <a:pPr>
              <a:spcBef>
                <a:spcPts val="0"/>
              </a:spcBef>
            </a:pPr>
            <a:r>
              <a:rPr lang="en-US" altLang="en-US" sz="3200">
                <a:latin typeface="Calibri" panose="020F0502020204030204" pitchFamily="34" charset="0"/>
              </a:rPr>
              <a:t>Co-existing and intersecting journey of</a:t>
            </a:r>
          </a:p>
          <a:p>
            <a:pPr lvl="1"/>
            <a:r>
              <a:rPr lang="en-US" altLang="en-US">
                <a:solidFill>
                  <a:schemeClr val="tx1"/>
                </a:solidFill>
                <a:latin typeface="Calibri" panose="020F0502020204030204" pitchFamily="34" charset="0"/>
              </a:rPr>
              <a:t>Frailty</a:t>
            </a:r>
          </a:p>
          <a:p>
            <a:pPr lvl="1"/>
            <a:r>
              <a:rPr lang="en-US" altLang="en-US">
                <a:solidFill>
                  <a:schemeClr val="tx1"/>
                </a:solidFill>
                <a:latin typeface="Calibri" panose="020F0502020204030204" pitchFamily="34" charset="0"/>
              </a:rPr>
              <a:t>Cognitive decline</a:t>
            </a:r>
          </a:p>
          <a:p>
            <a:pPr lvl="1"/>
            <a:r>
              <a:rPr lang="en-US" altLang="en-US">
                <a:solidFill>
                  <a:schemeClr val="tx1"/>
                </a:solidFill>
                <a:latin typeface="Calibri" panose="020F0502020204030204" pitchFamily="34" charset="0"/>
              </a:rPr>
              <a:t>Mobility changes</a:t>
            </a:r>
          </a:p>
          <a:p>
            <a:pPr lvl="1"/>
            <a:r>
              <a:rPr lang="en-US" altLang="en-US">
                <a:solidFill>
                  <a:schemeClr val="tx1"/>
                </a:solidFill>
                <a:latin typeface="Calibri" panose="020F0502020204030204" pitchFamily="34" charset="0"/>
              </a:rPr>
              <a:t>Sensory impairments	</a:t>
            </a:r>
          </a:p>
          <a:p>
            <a:pPr lvl="1"/>
            <a:endParaRPr lang="en-US" altLang="en-US" sz="1600">
              <a:latin typeface="Calibri" panose="020F0502020204030204" pitchFamily="34" charset="0"/>
            </a:endParaRPr>
          </a:p>
          <a:p>
            <a:pPr>
              <a:spcBef>
                <a:spcPts val="0"/>
              </a:spcBef>
            </a:pPr>
            <a:r>
              <a:rPr lang="en-US" altLang="en-US" sz="3200">
                <a:latin typeface="Calibri" panose="020F0502020204030204" pitchFamily="34" charset="0"/>
              </a:rPr>
              <a:t>How can you inform each other – whether as an individual or as a team? During assessments, treatments. What are you seeing?</a:t>
            </a:r>
            <a:endParaRPr lang="en-US" altLang="en-US">
              <a:solidFill>
                <a:schemeClr val="tx1"/>
              </a:solidFill>
              <a:latin typeface="Calibri" panose="020F0502020204030204" pitchFamily="34" charset="0"/>
            </a:endParaRPr>
          </a:p>
          <a:p>
            <a:pPr>
              <a:spcBef>
                <a:spcPts val="0"/>
              </a:spcBef>
            </a:pPr>
            <a:endParaRPr lang="en-US" altLang="en-US"/>
          </a:p>
          <a:p>
            <a:endParaRPr lang="en-US" altLang="en-US"/>
          </a:p>
          <a:p>
            <a:pPr lvl="1"/>
            <a:endParaRPr lang="en-US" altLang="en-US"/>
          </a:p>
        </p:txBody>
      </p:sp>
    </p:spTree>
    <p:extLst>
      <p:ext uri="{BB962C8B-B14F-4D97-AF65-F5344CB8AC3E}">
        <p14:creationId xmlns:p14="http://schemas.microsoft.com/office/powerpoint/2010/main" val="26130127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B7284B75-16BB-4BDA-9668-D64CD4580839}"/>
              </a:ext>
            </a:extLst>
          </p:cNvPr>
          <p:cNvSpPr>
            <a:spLocks noGrp="1" noChangeArrowheads="1"/>
          </p:cNvSpPr>
          <p:nvPr>
            <p:ph type="title"/>
          </p:nvPr>
        </p:nvSpPr>
        <p:spPr>
          <a:xfrm>
            <a:off x="308828" y="208297"/>
            <a:ext cx="8501217" cy="914400"/>
          </a:xfrm>
        </p:spPr>
        <p:txBody>
          <a:bodyPr/>
          <a:lstStyle/>
          <a:p>
            <a:r>
              <a:rPr lang="en-US" altLang="en-US"/>
              <a:t>INTERPROFESSIONAL CARE</a:t>
            </a:r>
            <a:endParaRPr lang="en-US" altLang="en-US">
              <a:latin typeface="+mj-lt"/>
            </a:endParaRPr>
          </a:p>
        </p:txBody>
      </p:sp>
      <p:sp>
        <p:nvSpPr>
          <p:cNvPr id="3" name="Content Placeholder 2">
            <a:extLst>
              <a:ext uri="{FF2B5EF4-FFF2-40B4-BE49-F238E27FC236}">
                <a16:creationId xmlns:a16="http://schemas.microsoft.com/office/drawing/2014/main" id="{D47E0C12-6D46-1E4C-8BB1-237C4184C80C}"/>
              </a:ext>
            </a:extLst>
          </p:cNvPr>
          <p:cNvSpPr>
            <a:spLocks noGrp="1"/>
          </p:cNvSpPr>
          <p:nvPr>
            <p:ph idx="1"/>
          </p:nvPr>
        </p:nvSpPr>
        <p:spPr>
          <a:xfrm>
            <a:off x="436346" y="1022302"/>
            <a:ext cx="10149373" cy="4791357"/>
          </a:xfrm>
        </p:spPr>
        <p:txBody>
          <a:bodyPr/>
          <a:lstStyle/>
          <a:p>
            <a:pPr marL="457189" lvl="1" indent="0">
              <a:buNone/>
              <a:defRPr/>
            </a:pPr>
            <a:endParaRPr lang="en-CA" i="1">
              <a:latin typeface="Calibri" panose="020F0502020204030204" pitchFamily="34" charset="0"/>
              <a:cs typeface="Calibri" panose="020F0502020204030204" pitchFamily="34" charset="0"/>
            </a:endParaRPr>
          </a:p>
          <a:p>
            <a:pPr marL="457189" lvl="1" indent="0">
              <a:buNone/>
              <a:defRPr/>
            </a:pPr>
            <a:r>
              <a:rPr lang="en-CA" sz="2667" i="1">
                <a:latin typeface="Calibri" panose="020F0502020204030204" pitchFamily="34" charset="0"/>
                <a:cs typeface="Calibri" panose="020F0502020204030204" pitchFamily="34" charset="0"/>
              </a:rPr>
              <a:t>“I find that the biggest benefit is the </a:t>
            </a:r>
            <a:r>
              <a:rPr lang="en-CA" sz="2667" b="1" i="1">
                <a:latin typeface="Calibri" panose="020F0502020204030204" pitchFamily="34" charset="0"/>
                <a:cs typeface="Calibri" panose="020F0502020204030204" pitchFamily="34" charset="0"/>
              </a:rPr>
              <a:t>constant learning from each other</a:t>
            </a:r>
            <a:r>
              <a:rPr lang="en-CA" sz="2667" i="1">
                <a:latin typeface="Calibri" panose="020F0502020204030204" pitchFamily="34" charset="0"/>
                <a:cs typeface="Calibri" panose="020F0502020204030204" pitchFamily="34" charset="0"/>
              </a:rPr>
              <a:t>.  Being an interprofessional team allows you to share your expertise and </a:t>
            </a:r>
            <a:r>
              <a:rPr lang="en-CA" sz="2667" b="1" i="1">
                <a:latin typeface="Calibri" panose="020F0502020204030204" pitchFamily="34" charset="0"/>
                <a:cs typeface="Calibri" panose="020F0502020204030204" pitchFamily="34" charset="0"/>
              </a:rPr>
              <a:t>broaden your knowledge </a:t>
            </a:r>
            <a:r>
              <a:rPr lang="en-CA" sz="2667" i="1">
                <a:latin typeface="Calibri" panose="020F0502020204030204" pitchFamily="34" charset="0"/>
                <a:cs typeface="Calibri" panose="020F0502020204030204" pitchFamily="34" charset="0"/>
              </a:rPr>
              <a:t>of health and wellness.” </a:t>
            </a:r>
          </a:p>
          <a:p>
            <a:pPr marL="457189" lvl="1" indent="0">
              <a:buNone/>
              <a:defRPr/>
            </a:pPr>
            <a:endParaRPr lang="en-CA" sz="2667" i="1">
              <a:latin typeface="Calibri" panose="020F0502020204030204" pitchFamily="34" charset="0"/>
              <a:cs typeface="Calibri" panose="020F0502020204030204" pitchFamily="34" charset="0"/>
            </a:endParaRPr>
          </a:p>
          <a:p>
            <a:pPr marL="457189" lvl="1" indent="0">
              <a:buNone/>
              <a:defRPr/>
            </a:pPr>
            <a:r>
              <a:rPr lang="en-CA" sz="2667" i="1">
                <a:latin typeface="Calibri" panose="020F0502020204030204" pitchFamily="34" charset="0"/>
                <a:cs typeface="Calibri" panose="020F0502020204030204" pitchFamily="34" charset="0"/>
              </a:rPr>
              <a:t>“I like working on interdisciplinary teams because each team member wears their own “hat” and brings a different lens to the situation, really </a:t>
            </a:r>
            <a:r>
              <a:rPr lang="en-CA" sz="2667" b="1" i="1">
                <a:latin typeface="Calibri" panose="020F0502020204030204" pitchFamily="34" charset="0"/>
                <a:cs typeface="Calibri" panose="020F0502020204030204" pitchFamily="34" charset="0"/>
              </a:rPr>
              <a:t>helps with my learning and developing my clinical reasoning</a:t>
            </a:r>
            <a:r>
              <a:rPr lang="en-CA" sz="2667" i="1">
                <a:latin typeface="Calibri" panose="020F0502020204030204" pitchFamily="34" charset="0"/>
                <a:cs typeface="Calibri" panose="020F0502020204030204" pitchFamily="34" charset="0"/>
              </a:rPr>
              <a:t>.”</a:t>
            </a:r>
          </a:p>
          <a:p>
            <a:pPr marL="457189" lvl="1" indent="0">
              <a:buNone/>
              <a:defRPr/>
            </a:pPr>
            <a:endParaRPr lang="en-US" sz="2667" i="1">
              <a:latin typeface="Calibri" panose="020F0502020204030204" pitchFamily="34" charset="0"/>
              <a:cs typeface="Calibri" panose="020F0502020204030204" pitchFamily="34" charset="0"/>
            </a:endParaRPr>
          </a:p>
          <a:p>
            <a:pPr>
              <a:buFont typeface="Times" pitchFamily="2" charset="0"/>
              <a:buChar char="•"/>
              <a:defRPr/>
            </a:pPr>
            <a:endParaRPr lang="en-US"/>
          </a:p>
          <a:p>
            <a:pPr>
              <a:buFont typeface="Times" pitchFamily="2" charset="0"/>
              <a:buChar char="•"/>
              <a:defRPr/>
            </a:pPr>
            <a:endParaRPr lang="en-US"/>
          </a:p>
          <a:p>
            <a:pPr lvl="1">
              <a:buFont typeface="Times" pitchFamily="2" charset="0"/>
              <a:buChar char="•"/>
              <a:defRPr/>
            </a:pPr>
            <a:endParaRPr lang="en-US"/>
          </a:p>
        </p:txBody>
      </p:sp>
    </p:spTree>
    <p:extLst>
      <p:ext uri="{BB962C8B-B14F-4D97-AF65-F5344CB8AC3E}">
        <p14:creationId xmlns:p14="http://schemas.microsoft.com/office/powerpoint/2010/main" val="27566979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EF28C8AB-8B5F-4E40-BEDA-CA1FFEB4C5D4}"/>
              </a:ext>
            </a:extLst>
          </p:cNvPr>
          <p:cNvSpPr>
            <a:spLocks noGrp="1" noChangeArrowheads="1"/>
          </p:cNvSpPr>
          <p:nvPr>
            <p:ph type="title"/>
          </p:nvPr>
        </p:nvSpPr>
        <p:spPr>
          <a:xfrm>
            <a:off x="292328" y="192719"/>
            <a:ext cx="10313795" cy="914400"/>
          </a:xfrm>
        </p:spPr>
        <p:txBody>
          <a:bodyPr/>
          <a:lstStyle/>
          <a:p>
            <a:r>
              <a:rPr lang="en-US" altLang="en-US">
                <a:latin typeface="+mj-lt"/>
              </a:rPr>
              <a:t>COMMON MISPERCPTIONS…</a:t>
            </a:r>
          </a:p>
        </p:txBody>
      </p:sp>
      <p:pic>
        <p:nvPicPr>
          <p:cNvPr id="40962" name="Picture 7" descr="Empty speech bubbles">
            <a:extLst>
              <a:ext uri="{FF2B5EF4-FFF2-40B4-BE49-F238E27FC236}">
                <a16:creationId xmlns:a16="http://schemas.microsoft.com/office/drawing/2014/main" id="{80BE22B9-069B-D947-BF15-0C61A36AA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232" y="1108470"/>
            <a:ext cx="9194416" cy="555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Box 8">
            <a:extLst>
              <a:ext uri="{FF2B5EF4-FFF2-40B4-BE49-F238E27FC236}">
                <a16:creationId xmlns:a16="http://schemas.microsoft.com/office/drawing/2014/main" id="{B16D3D6D-C11F-614F-91A4-A3D0C18A0E81}"/>
              </a:ext>
            </a:extLst>
          </p:cNvPr>
          <p:cNvSpPr txBox="1">
            <a:spLocks noChangeArrowheads="1"/>
          </p:cNvSpPr>
          <p:nvPr/>
        </p:nvSpPr>
        <p:spPr bwMode="auto">
          <a:xfrm>
            <a:off x="5606345" y="3509295"/>
            <a:ext cx="4743104" cy="124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None/>
            </a:pPr>
            <a:r>
              <a:rPr lang="en-CA" sz="3733" b="1" i="1">
                <a:latin typeface="Calibri" panose="020F0502020204030204" pitchFamily="34" charset="0"/>
                <a:cs typeface="Calibri" panose="020F0502020204030204" pitchFamily="34" charset="0"/>
              </a:rPr>
              <a:t>“What do you expect, my mom is 82…</a:t>
            </a:r>
            <a:r>
              <a:rPr lang="en-CA" sz="3733">
                <a:latin typeface="Calibri" panose="020F0502020204030204" pitchFamily="34" charset="0"/>
                <a:cs typeface="Calibri" panose="020F0502020204030204" pitchFamily="34" charset="0"/>
              </a:rPr>
              <a:t>”</a:t>
            </a:r>
          </a:p>
        </p:txBody>
      </p:sp>
      <p:pic>
        <p:nvPicPr>
          <p:cNvPr id="5" name="Picture 4" descr="A picture containing text, electronics&#10;&#10;Description automatically generated">
            <a:extLst>
              <a:ext uri="{FF2B5EF4-FFF2-40B4-BE49-F238E27FC236}">
                <a16:creationId xmlns:a16="http://schemas.microsoft.com/office/drawing/2014/main" id="{B9D4A495-85BD-804C-8B75-EFA9342AA074}"/>
              </a:ext>
            </a:extLst>
          </p:cNvPr>
          <p:cNvPicPr>
            <a:picLocks noChangeAspect="1"/>
          </p:cNvPicPr>
          <p:nvPr/>
        </p:nvPicPr>
        <p:blipFill>
          <a:blip r:embed="rId3"/>
          <a:stretch>
            <a:fillRect/>
          </a:stretch>
        </p:blipFill>
        <p:spPr>
          <a:xfrm>
            <a:off x="474294" y="2896002"/>
            <a:ext cx="1184124" cy="926705"/>
          </a:xfrm>
          <a:prstGeom prst="rect">
            <a:avLst/>
          </a:prstGeom>
        </p:spPr>
      </p:pic>
    </p:spTree>
    <p:extLst>
      <p:ext uri="{BB962C8B-B14F-4D97-AF65-F5344CB8AC3E}">
        <p14:creationId xmlns:p14="http://schemas.microsoft.com/office/powerpoint/2010/main" val="161254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nodeType="clickEffect">
                                  <p:stCondLst>
                                    <p:cond delay="0"/>
                                  </p:stCondLst>
                                  <p:childTnLst>
                                    <p:animEffect transition="out" filter="dissolv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4BC89AE5-9908-462D-8E09-6BC08105EB96}"/>
              </a:ext>
            </a:extLst>
          </p:cNvPr>
          <p:cNvSpPr>
            <a:spLocks noGrp="1" noChangeArrowheads="1"/>
          </p:cNvSpPr>
          <p:nvPr>
            <p:ph type="title"/>
          </p:nvPr>
        </p:nvSpPr>
        <p:spPr>
          <a:xfrm>
            <a:off x="113416" y="185387"/>
            <a:ext cx="10584376" cy="914400"/>
          </a:xfrm>
        </p:spPr>
        <p:txBody>
          <a:bodyPr/>
          <a:lstStyle/>
          <a:p>
            <a:r>
              <a:rPr lang="en-US" altLang="en-US"/>
              <a:t>COMMON MISPERCPTIONS …</a:t>
            </a:r>
            <a:endParaRPr lang="en-US" altLang="en-US">
              <a:latin typeface="+mj-lt"/>
            </a:endParaRPr>
          </a:p>
        </p:txBody>
      </p:sp>
      <p:sp>
        <p:nvSpPr>
          <p:cNvPr id="3" name="Content Placeholder 2">
            <a:extLst>
              <a:ext uri="{FF2B5EF4-FFF2-40B4-BE49-F238E27FC236}">
                <a16:creationId xmlns:a16="http://schemas.microsoft.com/office/drawing/2014/main" id="{EE87F975-A7B4-0C4E-95FF-E0D1938BF1D1}"/>
              </a:ext>
            </a:extLst>
          </p:cNvPr>
          <p:cNvSpPr>
            <a:spLocks noGrp="1"/>
          </p:cNvSpPr>
          <p:nvPr>
            <p:ph idx="1"/>
          </p:nvPr>
        </p:nvSpPr>
        <p:spPr>
          <a:xfrm>
            <a:off x="418766" y="1257299"/>
            <a:ext cx="10910873" cy="4868436"/>
          </a:xfrm>
        </p:spPr>
        <p:txBody>
          <a:bodyPr/>
          <a:lstStyle/>
          <a:p>
            <a:pPr lvl="1">
              <a:spcAft>
                <a:spcPts val="800"/>
              </a:spcAft>
              <a:defRPr/>
            </a:pPr>
            <a:r>
              <a:rPr lang="en-CA">
                <a:solidFill>
                  <a:schemeClr val="tx1"/>
                </a:solidFill>
                <a:latin typeface="Calibri" panose="020F0502020204030204" pitchFamily="34" charset="0"/>
                <a:cs typeface="Calibri" panose="020F0502020204030204" pitchFamily="34" charset="0"/>
              </a:rPr>
              <a:t>Have we given up on our older adult clients/patients?</a:t>
            </a:r>
          </a:p>
          <a:p>
            <a:pPr lvl="1">
              <a:buFont typeface="Times" pitchFamily="2" charset="0"/>
              <a:buChar char="•"/>
              <a:defRPr/>
            </a:pPr>
            <a:endParaRPr lang="en-CA" b="1">
              <a:solidFill>
                <a:schemeClr val="tx1"/>
              </a:solidFill>
              <a:latin typeface="Calibri" panose="020F0502020204030204" pitchFamily="34" charset="0"/>
              <a:cs typeface="Calibri" panose="020F0502020204030204" pitchFamily="34" charset="0"/>
            </a:endParaRPr>
          </a:p>
          <a:p>
            <a:pPr lvl="1">
              <a:buFont typeface="Times" pitchFamily="2" charset="0"/>
              <a:buChar char="•"/>
              <a:defRPr/>
            </a:pPr>
            <a:endParaRPr lang="en-CA" b="1">
              <a:solidFill>
                <a:schemeClr val="tx1"/>
              </a:solidFill>
              <a:latin typeface="Calibri" panose="020F0502020204030204" pitchFamily="34" charset="0"/>
              <a:cs typeface="Calibri" panose="020F0502020204030204" pitchFamily="34" charset="0"/>
            </a:endParaRPr>
          </a:p>
          <a:p>
            <a:pPr lvl="1">
              <a:buFont typeface="Times" pitchFamily="2" charset="0"/>
              <a:buChar char="•"/>
              <a:defRPr/>
            </a:pPr>
            <a:r>
              <a:rPr lang="en-CA">
                <a:solidFill>
                  <a:schemeClr val="tx1"/>
                </a:solidFill>
                <a:latin typeface="Calibri" panose="020F0502020204030204" pitchFamily="34" charset="0"/>
                <a:cs typeface="Calibri" panose="020F0502020204030204" pitchFamily="34" charset="0"/>
              </a:rPr>
              <a:t>Is there always something that can be recommended</a:t>
            </a:r>
          </a:p>
          <a:p>
            <a:pPr lvl="2">
              <a:buFont typeface="Times" pitchFamily="2" charset="0"/>
              <a:buChar char="•"/>
              <a:defRPr/>
            </a:pPr>
            <a:r>
              <a:rPr lang="en-CA" sz="3200">
                <a:latin typeface="Calibri" panose="020F0502020204030204" pitchFamily="34" charset="0"/>
                <a:cs typeface="Calibri" panose="020F0502020204030204" pitchFamily="34" charset="0"/>
              </a:rPr>
              <a:t>Optimizing health</a:t>
            </a:r>
          </a:p>
          <a:p>
            <a:pPr lvl="2">
              <a:buFont typeface="Times" pitchFamily="2" charset="0"/>
              <a:buChar char="•"/>
              <a:defRPr/>
            </a:pPr>
            <a:r>
              <a:rPr lang="en-CA" sz="3200">
                <a:latin typeface="Calibri" panose="020F0502020204030204" pitchFamily="34" charset="0"/>
                <a:cs typeface="Calibri" panose="020F0502020204030204" pitchFamily="34" charset="0"/>
              </a:rPr>
              <a:t>Optimizing the client’s environments</a:t>
            </a:r>
          </a:p>
          <a:p>
            <a:pPr lvl="2">
              <a:buFont typeface="Times" pitchFamily="2" charset="0"/>
              <a:buChar char="•"/>
              <a:defRPr/>
            </a:pPr>
            <a:r>
              <a:rPr lang="en-CA" sz="3200">
                <a:latin typeface="Calibri" panose="020F0502020204030204" pitchFamily="34" charset="0"/>
                <a:cs typeface="Calibri" panose="020F0502020204030204" pitchFamily="34" charset="0"/>
              </a:rPr>
              <a:t>Optimizing support</a:t>
            </a:r>
            <a:br>
              <a:rPr lang="en-CA" sz="2400">
                <a:latin typeface="Calibri" panose="020F0502020204030204" pitchFamily="34" charset="0"/>
                <a:cs typeface="Calibri" panose="020F0502020204030204" pitchFamily="34" charset="0"/>
              </a:rPr>
            </a:br>
            <a:endParaRPr lang="en-CA" sz="2400">
              <a:latin typeface="Calibri" panose="020F0502020204030204" pitchFamily="34" charset="0"/>
              <a:cs typeface="Calibri" panose="020F0502020204030204" pitchFamily="34" charset="0"/>
            </a:endParaRPr>
          </a:p>
          <a:p>
            <a:pPr>
              <a:buFont typeface="Times" pitchFamily="2" charset="0"/>
              <a:buChar char="•"/>
              <a:defRPr/>
            </a:pPr>
            <a:endParaRPr lang="en-US"/>
          </a:p>
        </p:txBody>
      </p:sp>
      <p:sp>
        <p:nvSpPr>
          <p:cNvPr id="6" name="Speech Bubble: Oval 4">
            <a:extLst>
              <a:ext uri="{FF2B5EF4-FFF2-40B4-BE49-F238E27FC236}">
                <a16:creationId xmlns:a16="http://schemas.microsoft.com/office/drawing/2014/main" id="{47A06510-8F7B-774E-95E4-DCE60902EA4F}"/>
              </a:ext>
            </a:extLst>
          </p:cNvPr>
          <p:cNvSpPr>
            <a:spLocks noChangeArrowheads="1"/>
          </p:cNvSpPr>
          <p:nvPr/>
        </p:nvSpPr>
        <p:spPr bwMode="auto">
          <a:xfrm flipH="1">
            <a:off x="113416" y="1956888"/>
            <a:ext cx="1584325" cy="914400"/>
          </a:xfrm>
          <a:prstGeom prst="wedgeEllipseCallout">
            <a:avLst>
              <a:gd name="adj1" fmla="val -20833"/>
              <a:gd name="adj2" fmla="val 62500"/>
            </a:avLst>
          </a:prstGeom>
          <a:solidFill>
            <a:srgbClr val="CEE4E6"/>
          </a:solidFill>
          <a:ln w="9525" algn="ctr">
            <a:solidFill>
              <a:schemeClr val="tx1"/>
            </a:solidFill>
            <a:round/>
            <a:headEnd/>
            <a:tailEnd/>
          </a:ln>
          <a:effectLst/>
        </p:spPr>
        <p:txBody>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n-US" altLang="en-US" sz="2400"/>
          </a:p>
        </p:txBody>
      </p:sp>
      <p:sp>
        <p:nvSpPr>
          <p:cNvPr id="2" name="TextBox 1">
            <a:extLst>
              <a:ext uri="{FF2B5EF4-FFF2-40B4-BE49-F238E27FC236}">
                <a16:creationId xmlns:a16="http://schemas.microsoft.com/office/drawing/2014/main" id="{FE0991C7-7393-0247-BEC6-74DBC1C5C7AB}"/>
              </a:ext>
            </a:extLst>
          </p:cNvPr>
          <p:cNvSpPr txBox="1"/>
          <p:nvPr/>
        </p:nvSpPr>
        <p:spPr>
          <a:xfrm>
            <a:off x="418765" y="2065275"/>
            <a:ext cx="925859" cy="666786"/>
          </a:xfrm>
          <a:prstGeom prst="rect">
            <a:avLst/>
          </a:prstGeom>
          <a:noFill/>
        </p:spPr>
        <p:txBody>
          <a:bodyPr wrap="square" rtlCol="0">
            <a:spAutoFit/>
          </a:bodyPr>
          <a:lstStyle/>
          <a:p>
            <a:r>
              <a:rPr lang="en-US" sz="3733" b="1">
                <a:latin typeface="Calibri" panose="020F0502020204030204" pitchFamily="34" charset="0"/>
                <a:cs typeface="Calibri" panose="020F0502020204030204" pitchFamily="34" charset="0"/>
              </a:rPr>
              <a:t>OR</a:t>
            </a:r>
          </a:p>
        </p:txBody>
      </p:sp>
    </p:spTree>
    <p:extLst>
      <p:ext uri="{BB962C8B-B14F-4D97-AF65-F5344CB8AC3E}">
        <p14:creationId xmlns:p14="http://schemas.microsoft.com/office/powerpoint/2010/main" val="216879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D4BED0B5-F5E2-A262-8AD9-56802D446574}"/>
              </a:ext>
            </a:extLst>
          </p:cNvPr>
          <p:cNvSpPr>
            <a:spLocks noChangeArrowheads="1"/>
          </p:cNvSpPr>
          <p:nvPr/>
        </p:nvSpPr>
        <p:spPr bwMode="auto">
          <a:xfrm>
            <a:off x="764118" y="4991100"/>
            <a:ext cx="7044266" cy="1167757"/>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n-US" altLang="en-US" sz="2400"/>
          </a:p>
        </p:txBody>
      </p:sp>
      <p:sp>
        <p:nvSpPr>
          <p:cNvPr id="38" name="Rectangle 37">
            <a:extLst>
              <a:ext uri="{FF2B5EF4-FFF2-40B4-BE49-F238E27FC236}">
                <a16:creationId xmlns:a16="http://schemas.microsoft.com/office/drawing/2014/main" id="{6501CEC9-D29B-BEA7-9141-0E8C09F34B7A}"/>
              </a:ext>
            </a:extLst>
          </p:cNvPr>
          <p:cNvSpPr>
            <a:spLocks noChangeArrowheads="1"/>
          </p:cNvSpPr>
          <p:nvPr/>
        </p:nvSpPr>
        <p:spPr bwMode="auto">
          <a:xfrm>
            <a:off x="764117" y="3754967"/>
            <a:ext cx="7044266" cy="905921"/>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n-US" altLang="en-US" sz="2400"/>
          </a:p>
        </p:txBody>
      </p:sp>
      <p:graphicFrame>
        <p:nvGraphicFramePr>
          <p:cNvPr id="16" name="Content Placeholder 2">
            <a:extLst>
              <a:ext uri="{FF2B5EF4-FFF2-40B4-BE49-F238E27FC236}">
                <a16:creationId xmlns:a16="http://schemas.microsoft.com/office/drawing/2014/main" id="{84A83EBF-8DD8-21B7-A9F8-3D8B8207998C}"/>
              </a:ext>
            </a:extLst>
          </p:cNvPr>
          <p:cNvGraphicFramePr>
            <a:graphicFrameLocks/>
          </p:cNvGraphicFramePr>
          <p:nvPr>
            <p:extLst>
              <p:ext uri="{D42A27DB-BD31-4B8C-83A1-F6EECF244321}">
                <p14:modId xmlns:p14="http://schemas.microsoft.com/office/powerpoint/2010/main" val="1651926183"/>
              </p:ext>
            </p:extLst>
          </p:nvPr>
        </p:nvGraphicFramePr>
        <p:xfrm>
          <a:off x="804689" y="2217885"/>
          <a:ext cx="6980411" cy="39409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itle 1">
            <a:extLst>
              <a:ext uri="{FF2B5EF4-FFF2-40B4-BE49-F238E27FC236}">
                <a16:creationId xmlns:a16="http://schemas.microsoft.com/office/drawing/2014/main" id="{832E028C-C23F-5D73-12A4-C8DCFF2631F2}"/>
              </a:ext>
            </a:extLst>
          </p:cNvPr>
          <p:cNvSpPr>
            <a:spLocks noGrp="1"/>
          </p:cNvSpPr>
          <p:nvPr>
            <p:ph type="title"/>
          </p:nvPr>
        </p:nvSpPr>
        <p:spPr>
          <a:xfrm>
            <a:off x="764117" y="1538600"/>
            <a:ext cx="7044266" cy="548177"/>
          </a:xfrm>
        </p:spPr>
        <p:txBody>
          <a:bodyPr>
            <a:normAutofit/>
          </a:bodyPr>
          <a:lstStyle/>
          <a:p>
            <a:pPr algn="ctr"/>
            <a:r>
              <a:rPr lang="en-US" sz="2800" u="sng">
                <a:latin typeface="Helios Extended" panose="020B0604020202020204" charset="0"/>
                <a:cs typeface="Helios Extended" panose="020B0604020202020204" charset="0"/>
              </a:rPr>
              <a:t>HEALTHY AGING PROGRAMS</a:t>
            </a:r>
          </a:p>
        </p:txBody>
      </p:sp>
      <p:sp>
        <p:nvSpPr>
          <p:cNvPr id="17" name="Rectangle: Rounded Corners 16">
            <a:extLst>
              <a:ext uri="{FF2B5EF4-FFF2-40B4-BE49-F238E27FC236}">
                <a16:creationId xmlns:a16="http://schemas.microsoft.com/office/drawing/2014/main" id="{0E251431-A9C0-499B-5CBF-11A025B48131}"/>
              </a:ext>
            </a:extLst>
          </p:cNvPr>
          <p:cNvSpPr/>
          <p:nvPr/>
        </p:nvSpPr>
        <p:spPr>
          <a:xfrm>
            <a:off x="8430833" y="2379385"/>
            <a:ext cx="3032959" cy="881493"/>
          </a:xfrm>
          <a:prstGeom prst="roundRect">
            <a:avLst/>
          </a:prstGeom>
          <a:solidFill>
            <a:srgbClr val="5A743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2"/>
                </a:solidFill>
                <a:latin typeface="Helios Extended" panose="020B0604020202020204" charset="0"/>
                <a:cs typeface="Helios Extended" panose="020B0604020202020204" charset="0"/>
              </a:rPr>
              <a:t>Enhance or maintain wellness</a:t>
            </a:r>
          </a:p>
        </p:txBody>
      </p:sp>
      <p:sp>
        <p:nvSpPr>
          <p:cNvPr id="18" name="Rectangle: Rounded Corners 17">
            <a:extLst>
              <a:ext uri="{FF2B5EF4-FFF2-40B4-BE49-F238E27FC236}">
                <a16:creationId xmlns:a16="http://schemas.microsoft.com/office/drawing/2014/main" id="{1FADD3E4-5845-6DD4-CEE6-7BA52EC83C6E}"/>
              </a:ext>
            </a:extLst>
          </p:cNvPr>
          <p:cNvSpPr/>
          <p:nvPr/>
        </p:nvSpPr>
        <p:spPr>
          <a:xfrm>
            <a:off x="8430834" y="3597122"/>
            <a:ext cx="3032959" cy="953897"/>
          </a:xfrm>
          <a:prstGeom prst="roundRect">
            <a:avLst/>
          </a:prstGeom>
          <a:solidFill>
            <a:srgbClr val="B1BD2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Helios Extended" panose="020B0604020202020204" charset="0"/>
                <a:cs typeface="Helios Extended" panose="020B0604020202020204" charset="0"/>
              </a:rPr>
              <a:t>Maintain, improve and/or avoid</a:t>
            </a:r>
          </a:p>
        </p:txBody>
      </p:sp>
      <p:sp>
        <p:nvSpPr>
          <p:cNvPr id="19" name="Rectangle: Rounded Corners 18">
            <a:extLst>
              <a:ext uri="{FF2B5EF4-FFF2-40B4-BE49-F238E27FC236}">
                <a16:creationId xmlns:a16="http://schemas.microsoft.com/office/drawing/2014/main" id="{FF5ED7A9-FBAC-14DD-C36C-7B122D5AB828}"/>
              </a:ext>
            </a:extLst>
          </p:cNvPr>
          <p:cNvSpPr/>
          <p:nvPr/>
        </p:nvSpPr>
        <p:spPr>
          <a:xfrm>
            <a:off x="8430834" y="4970537"/>
            <a:ext cx="3004992" cy="1074020"/>
          </a:xfrm>
          <a:prstGeom prst="roundRect">
            <a:avLst/>
          </a:prstGeom>
          <a:solidFill>
            <a:srgbClr val="FFBA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00"/>
                </a:solidFill>
                <a:latin typeface="Helios Extended" panose="020B0604020202020204" charset="0"/>
                <a:cs typeface="Helios Extended" panose="020B0604020202020204" charset="0"/>
              </a:rPr>
              <a:t>Prevent, delay and/or improve progression</a:t>
            </a:r>
          </a:p>
        </p:txBody>
      </p:sp>
      <p:sp>
        <p:nvSpPr>
          <p:cNvPr id="31" name="Title 1">
            <a:extLst>
              <a:ext uri="{FF2B5EF4-FFF2-40B4-BE49-F238E27FC236}">
                <a16:creationId xmlns:a16="http://schemas.microsoft.com/office/drawing/2014/main" id="{78978837-C063-2350-6C01-3CCD8DA81B9D}"/>
              </a:ext>
            </a:extLst>
          </p:cNvPr>
          <p:cNvSpPr txBox="1">
            <a:spLocks/>
          </p:cNvSpPr>
          <p:nvPr/>
        </p:nvSpPr>
        <p:spPr>
          <a:xfrm>
            <a:off x="8430833" y="1569507"/>
            <a:ext cx="3004993" cy="548177"/>
          </a:xfrm>
          <a:prstGeom prst="rect">
            <a:avLst/>
          </a:prstGeom>
        </p:spPr>
        <p:txBody>
          <a:bodyPr>
            <a:normAutofit/>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pPr algn="ctr"/>
            <a:r>
              <a:rPr lang="en-US" sz="2800" u="sng">
                <a:latin typeface="Helios Extended" panose="020B0604020202020204" charset="0"/>
                <a:cs typeface="Helios Extended" panose="020B0604020202020204" charset="0"/>
              </a:rPr>
              <a:t>GOALS</a:t>
            </a:r>
          </a:p>
        </p:txBody>
      </p:sp>
      <p:sp>
        <p:nvSpPr>
          <p:cNvPr id="2" name="TextBox 1">
            <a:extLst>
              <a:ext uri="{FF2B5EF4-FFF2-40B4-BE49-F238E27FC236}">
                <a16:creationId xmlns:a16="http://schemas.microsoft.com/office/drawing/2014/main" id="{40B882EC-10DF-5E7B-4C4E-ED5BC1C66266}"/>
              </a:ext>
            </a:extLst>
          </p:cNvPr>
          <p:cNvSpPr txBox="1"/>
          <p:nvPr/>
        </p:nvSpPr>
        <p:spPr>
          <a:xfrm>
            <a:off x="6895729" y="6492875"/>
            <a:ext cx="5182829" cy="261610"/>
          </a:xfrm>
          <a:prstGeom prst="rect">
            <a:avLst/>
          </a:prstGeom>
          <a:noFill/>
        </p:spPr>
        <p:txBody>
          <a:bodyPr wrap="none" rtlCol="0">
            <a:spAutoFit/>
          </a:bodyPr>
          <a:lstStyle/>
          <a:p>
            <a:r>
              <a:rPr lang="en-US" sz="1100">
                <a:solidFill>
                  <a:srgbClr val="000000"/>
                </a:solidFill>
                <a:latin typeface="Helios Extended" panose="020B0604020202020204" charset="0"/>
                <a:cs typeface="Helios Extended" panose="020B0604020202020204" charset="0"/>
              </a:rPr>
              <a:t>https://www.who.int/publications/m/item/decade-of-healthy-ageing-plan-of-action</a:t>
            </a:r>
          </a:p>
        </p:txBody>
      </p:sp>
      <p:sp>
        <p:nvSpPr>
          <p:cNvPr id="3" name="Rectangle 2">
            <a:extLst>
              <a:ext uri="{FF2B5EF4-FFF2-40B4-BE49-F238E27FC236}">
                <a16:creationId xmlns:a16="http://schemas.microsoft.com/office/drawing/2014/main" id="{D7A22585-BC60-EE4C-A643-367FB54707B3}"/>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EC97580-6653-64AA-612A-3F4E15AE2A2C}"/>
              </a:ext>
            </a:extLst>
          </p:cNvPr>
          <p:cNvSpPr txBox="1">
            <a:spLocks/>
          </p:cNvSpPr>
          <p:nvPr/>
        </p:nvSpPr>
        <p:spPr>
          <a:xfrm>
            <a:off x="2204962" y="147119"/>
            <a:ext cx="8110870"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800" b="1">
                <a:latin typeface="Helios Extended" panose="020B0604020202020204" charset="0"/>
                <a:cs typeface="Helios Extended" panose="020B0604020202020204" charset="0"/>
              </a:rPr>
              <a:t>HEALTHY AGING</a:t>
            </a:r>
          </a:p>
        </p:txBody>
      </p:sp>
      <p:cxnSp>
        <p:nvCxnSpPr>
          <p:cNvPr id="5" name="Straight Connector 4">
            <a:extLst>
              <a:ext uri="{FF2B5EF4-FFF2-40B4-BE49-F238E27FC236}">
                <a16:creationId xmlns:a16="http://schemas.microsoft.com/office/drawing/2014/main" id="{40CC2F03-1F3A-423C-1F04-261332A3506F}"/>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7524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8"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EF28C8AB-8B5F-4E40-BEDA-CA1FFEB4C5D4}"/>
              </a:ext>
            </a:extLst>
          </p:cNvPr>
          <p:cNvSpPr>
            <a:spLocks noGrp="1" noChangeArrowheads="1"/>
          </p:cNvSpPr>
          <p:nvPr>
            <p:ph type="title"/>
          </p:nvPr>
        </p:nvSpPr>
        <p:spPr>
          <a:xfrm>
            <a:off x="292328" y="192719"/>
            <a:ext cx="10313795" cy="914400"/>
          </a:xfrm>
        </p:spPr>
        <p:txBody>
          <a:bodyPr/>
          <a:lstStyle/>
          <a:p>
            <a:r>
              <a:rPr lang="en-US" altLang="en-US">
                <a:latin typeface="+mj-lt"/>
              </a:rPr>
              <a:t>COMMON MISPERCPTIONS…</a:t>
            </a:r>
          </a:p>
        </p:txBody>
      </p:sp>
      <p:pic>
        <p:nvPicPr>
          <p:cNvPr id="40962" name="Picture 7" descr="Empty speech bubbles">
            <a:extLst>
              <a:ext uri="{FF2B5EF4-FFF2-40B4-BE49-F238E27FC236}">
                <a16:creationId xmlns:a16="http://schemas.microsoft.com/office/drawing/2014/main" id="{80BE22B9-069B-D947-BF15-0C61A36AA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232" y="1108470"/>
            <a:ext cx="9194416" cy="555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Box 8">
            <a:extLst>
              <a:ext uri="{FF2B5EF4-FFF2-40B4-BE49-F238E27FC236}">
                <a16:creationId xmlns:a16="http://schemas.microsoft.com/office/drawing/2014/main" id="{B16D3D6D-C11F-614F-91A4-A3D0C18A0E81}"/>
              </a:ext>
            </a:extLst>
          </p:cNvPr>
          <p:cNvSpPr txBox="1">
            <a:spLocks noChangeArrowheads="1"/>
          </p:cNvSpPr>
          <p:nvPr/>
        </p:nvSpPr>
        <p:spPr bwMode="auto">
          <a:xfrm>
            <a:off x="5606346" y="3509295"/>
            <a:ext cx="4367260" cy="124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CA" altLang="en-US" sz="3733" b="1" i="1">
                <a:latin typeface="Calibri" panose="020F0502020204030204" pitchFamily="34" charset="0"/>
              </a:rPr>
              <a:t>“This client’s family is dysfunctional</a:t>
            </a:r>
            <a:r>
              <a:rPr lang="en-CA" altLang="en-US" sz="3733">
                <a:latin typeface="Calibri" panose="020F0502020204030204" pitchFamily="34" charset="0"/>
              </a:rPr>
              <a:t>”</a:t>
            </a:r>
          </a:p>
        </p:txBody>
      </p:sp>
      <p:pic>
        <p:nvPicPr>
          <p:cNvPr id="5" name="Picture 4" descr="A picture containing text, electronics&#10;&#10;Description automatically generated">
            <a:extLst>
              <a:ext uri="{FF2B5EF4-FFF2-40B4-BE49-F238E27FC236}">
                <a16:creationId xmlns:a16="http://schemas.microsoft.com/office/drawing/2014/main" id="{AF3979F0-0EF8-1740-8868-1F92CEA6E9D5}"/>
              </a:ext>
            </a:extLst>
          </p:cNvPr>
          <p:cNvPicPr>
            <a:picLocks noChangeAspect="1"/>
          </p:cNvPicPr>
          <p:nvPr/>
        </p:nvPicPr>
        <p:blipFill>
          <a:blip r:embed="rId3"/>
          <a:stretch>
            <a:fillRect/>
          </a:stretch>
        </p:blipFill>
        <p:spPr>
          <a:xfrm>
            <a:off x="474294" y="2896002"/>
            <a:ext cx="1184124" cy="926705"/>
          </a:xfrm>
          <a:prstGeom prst="rect">
            <a:avLst/>
          </a:prstGeom>
        </p:spPr>
      </p:pic>
    </p:spTree>
    <p:extLst>
      <p:ext uri="{BB962C8B-B14F-4D97-AF65-F5344CB8AC3E}">
        <p14:creationId xmlns:p14="http://schemas.microsoft.com/office/powerpoint/2010/main" val="327148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nodeType="clickEffect">
                                  <p:stCondLst>
                                    <p:cond delay="0"/>
                                  </p:stCondLst>
                                  <p:childTnLst>
                                    <p:animEffect transition="out" filter="dissolv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4BC89AE5-9908-462D-8E09-6BC08105EB96}"/>
              </a:ext>
            </a:extLst>
          </p:cNvPr>
          <p:cNvSpPr>
            <a:spLocks noGrp="1" noChangeArrowheads="1"/>
          </p:cNvSpPr>
          <p:nvPr>
            <p:ph type="title"/>
          </p:nvPr>
        </p:nvSpPr>
        <p:spPr>
          <a:xfrm>
            <a:off x="113416" y="185387"/>
            <a:ext cx="9961027" cy="914400"/>
          </a:xfrm>
        </p:spPr>
        <p:txBody>
          <a:bodyPr/>
          <a:lstStyle/>
          <a:p>
            <a:r>
              <a:rPr lang="en-US" altLang="en-US"/>
              <a:t>COMMON MISPERCPTIONS…</a:t>
            </a:r>
            <a:endParaRPr lang="en-US" altLang="en-US">
              <a:latin typeface="+mj-lt"/>
            </a:endParaRPr>
          </a:p>
        </p:txBody>
      </p:sp>
      <p:sp>
        <p:nvSpPr>
          <p:cNvPr id="3" name="Content Placeholder 2">
            <a:extLst>
              <a:ext uri="{FF2B5EF4-FFF2-40B4-BE49-F238E27FC236}">
                <a16:creationId xmlns:a16="http://schemas.microsoft.com/office/drawing/2014/main" id="{EE87F975-A7B4-0C4E-95FF-E0D1938BF1D1}"/>
              </a:ext>
            </a:extLst>
          </p:cNvPr>
          <p:cNvSpPr>
            <a:spLocks noGrp="1"/>
          </p:cNvSpPr>
          <p:nvPr>
            <p:ph idx="1"/>
          </p:nvPr>
        </p:nvSpPr>
        <p:spPr>
          <a:xfrm>
            <a:off x="418766" y="1257299"/>
            <a:ext cx="11074425" cy="4764359"/>
          </a:xfrm>
        </p:spPr>
        <p:txBody>
          <a:bodyPr/>
          <a:lstStyle/>
          <a:p>
            <a:pPr marL="0" indent="0">
              <a:buNone/>
              <a:defRPr/>
            </a:pPr>
            <a:br>
              <a:rPr lang="en-CA" sz="3200">
                <a:latin typeface="Calibri" panose="020F0502020204030204" pitchFamily="34" charset="0"/>
                <a:cs typeface="Calibri" panose="020F0502020204030204" pitchFamily="34" charset="0"/>
              </a:rPr>
            </a:br>
            <a:endParaRPr lang="en-CA" sz="3200">
              <a:latin typeface="Calibri" panose="020F0502020204030204" pitchFamily="34" charset="0"/>
              <a:cs typeface="Calibri" panose="020F0502020204030204" pitchFamily="34" charset="0"/>
            </a:endParaRPr>
          </a:p>
          <a:p>
            <a:pPr lvl="1">
              <a:buFont typeface="Times" pitchFamily="2" charset="0"/>
              <a:buChar char="•"/>
              <a:defRPr/>
            </a:pPr>
            <a:r>
              <a:rPr lang="en-CA">
                <a:solidFill>
                  <a:schemeClr val="tx1"/>
                </a:solidFill>
                <a:latin typeface="Calibri" panose="020F0502020204030204" pitchFamily="34" charset="0"/>
                <a:cs typeface="Calibri" panose="020F0502020204030204" pitchFamily="34" charset="0"/>
              </a:rPr>
              <a:t>Is it really that a family functions in the only way they know how?</a:t>
            </a:r>
            <a:br>
              <a:rPr lang="en-CA">
                <a:solidFill>
                  <a:schemeClr val="tx1"/>
                </a:solidFill>
                <a:latin typeface="Calibri" panose="020F0502020204030204" pitchFamily="34" charset="0"/>
                <a:cs typeface="Calibri" panose="020F0502020204030204" pitchFamily="34" charset="0"/>
              </a:rPr>
            </a:br>
            <a:endParaRPr lang="en-CA">
              <a:solidFill>
                <a:schemeClr val="tx1"/>
              </a:solidFill>
              <a:latin typeface="Calibri" panose="020F0502020204030204" pitchFamily="34" charset="0"/>
              <a:cs typeface="Calibri" panose="020F0502020204030204" pitchFamily="34" charset="0"/>
            </a:endParaRPr>
          </a:p>
          <a:p>
            <a:pPr lvl="1">
              <a:buFont typeface="Times" pitchFamily="2" charset="0"/>
              <a:buChar char="•"/>
              <a:defRPr/>
            </a:pPr>
            <a:r>
              <a:rPr lang="en-CA" b="1">
                <a:solidFill>
                  <a:schemeClr val="tx1"/>
                </a:solidFill>
                <a:latin typeface="Calibri" panose="020F0502020204030204" pitchFamily="34" charset="0"/>
                <a:cs typeface="Calibri" panose="020F0502020204030204" pitchFamily="34" charset="0"/>
              </a:rPr>
              <a:t>Who is the client?</a:t>
            </a:r>
          </a:p>
          <a:p>
            <a:pPr lvl="2">
              <a:buFont typeface="Times" pitchFamily="2" charset="0"/>
              <a:buChar char="•"/>
              <a:defRPr/>
            </a:pPr>
            <a:r>
              <a:rPr lang="en-CA" sz="3200">
                <a:latin typeface="Calibri" panose="020F0502020204030204" pitchFamily="34" charset="0"/>
                <a:cs typeface="Calibri" panose="020F0502020204030204" pitchFamily="34" charset="0"/>
              </a:rPr>
              <a:t>often interventions need to be aimed at not only the individual, their spouse and sometimes the family members</a:t>
            </a:r>
          </a:p>
          <a:p>
            <a:pPr marL="654034" lvl="2" indent="0">
              <a:buNone/>
              <a:defRPr/>
            </a:pPr>
            <a:endParaRPr lang="en-CA" sz="2400">
              <a:latin typeface="Calibri" panose="020F0502020204030204" pitchFamily="34" charset="0"/>
              <a:cs typeface="Calibri" panose="020F0502020204030204" pitchFamily="34" charset="0"/>
            </a:endParaRPr>
          </a:p>
          <a:p>
            <a:pPr>
              <a:buFont typeface="Times" pitchFamily="2" charset="0"/>
              <a:buChar char="•"/>
              <a:defRPr/>
            </a:pPr>
            <a:endParaRPr lang="en-US"/>
          </a:p>
        </p:txBody>
      </p:sp>
      <p:sp>
        <p:nvSpPr>
          <p:cNvPr id="7" name="Speech Bubble: Oval 4">
            <a:extLst>
              <a:ext uri="{FF2B5EF4-FFF2-40B4-BE49-F238E27FC236}">
                <a16:creationId xmlns:a16="http://schemas.microsoft.com/office/drawing/2014/main" id="{CDDF69F2-B9A6-354E-B044-536EACDD0D18}"/>
              </a:ext>
            </a:extLst>
          </p:cNvPr>
          <p:cNvSpPr>
            <a:spLocks noChangeArrowheads="1"/>
          </p:cNvSpPr>
          <p:nvPr/>
        </p:nvSpPr>
        <p:spPr bwMode="auto">
          <a:xfrm flipH="1">
            <a:off x="418766" y="1257299"/>
            <a:ext cx="1584325" cy="914400"/>
          </a:xfrm>
          <a:prstGeom prst="wedgeEllipseCallout">
            <a:avLst>
              <a:gd name="adj1" fmla="val -20833"/>
              <a:gd name="adj2" fmla="val 62500"/>
            </a:avLst>
          </a:prstGeom>
          <a:solidFill>
            <a:srgbClr val="CEE4E6"/>
          </a:solidFill>
          <a:ln w="9525" algn="ctr">
            <a:solidFill>
              <a:schemeClr val="tx1"/>
            </a:solidFill>
            <a:round/>
            <a:headEnd/>
            <a:tailEnd/>
          </a:ln>
          <a:effectLst/>
        </p:spPr>
        <p:txBody>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n-US" altLang="en-US" sz="2400"/>
          </a:p>
        </p:txBody>
      </p:sp>
      <p:sp>
        <p:nvSpPr>
          <p:cNvPr id="8" name="TextBox 7">
            <a:extLst>
              <a:ext uri="{FF2B5EF4-FFF2-40B4-BE49-F238E27FC236}">
                <a16:creationId xmlns:a16="http://schemas.microsoft.com/office/drawing/2014/main" id="{808738B6-2D4E-AC48-8761-8FCE2441286B}"/>
              </a:ext>
            </a:extLst>
          </p:cNvPr>
          <p:cNvSpPr txBox="1"/>
          <p:nvPr/>
        </p:nvSpPr>
        <p:spPr>
          <a:xfrm>
            <a:off x="724115" y="1365686"/>
            <a:ext cx="925859" cy="666786"/>
          </a:xfrm>
          <a:prstGeom prst="rect">
            <a:avLst/>
          </a:prstGeom>
          <a:noFill/>
        </p:spPr>
        <p:txBody>
          <a:bodyPr wrap="square" rtlCol="0">
            <a:spAutoFit/>
          </a:bodyPr>
          <a:lstStyle/>
          <a:p>
            <a:r>
              <a:rPr lang="en-US" sz="3733" b="1">
                <a:latin typeface="Calibri" panose="020F0502020204030204" pitchFamily="34" charset="0"/>
                <a:cs typeface="Calibri" panose="020F0502020204030204" pitchFamily="34" charset="0"/>
              </a:rPr>
              <a:t>OR</a:t>
            </a:r>
          </a:p>
        </p:txBody>
      </p:sp>
    </p:spTree>
    <p:extLst>
      <p:ext uri="{BB962C8B-B14F-4D97-AF65-F5344CB8AC3E}">
        <p14:creationId xmlns:p14="http://schemas.microsoft.com/office/powerpoint/2010/main" val="3662794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08E5F35E-05FA-B54F-9834-E00AA3419876}"/>
              </a:ext>
            </a:extLst>
          </p:cNvPr>
          <p:cNvSpPr>
            <a:spLocks noGrp="1" noChangeArrowheads="1"/>
          </p:cNvSpPr>
          <p:nvPr>
            <p:ph type="title"/>
          </p:nvPr>
        </p:nvSpPr>
        <p:spPr>
          <a:xfrm>
            <a:off x="154667" y="192089"/>
            <a:ext cx="9864772" cy="914400"/>
          </a:xfrm>
        </p:spPr>
        <p:txBody>
          <a:bodyPr/>
          <a:lstStyle/>
          <a:p>
            <a:r>
              <a:rPr lang="en-US" altLang="en-US"/>
              <a:t>COMMON MISPERCPTIONS …</a:t>
            </a:r>
            <a:endParaRPr lang="en-US" altLang="en-US">
              <a:latin typeface="Calibri" panose="020F0502020204030204" pitchFamily="34" charset="0"/>
            </a:endParaRPr>
          </a:p>
        </p:txBody>
      </p:sp>
      <p:pic>
        <p:nvPicPr>
          <p:cNvPr id="45058" name="Picture 3" descr="Empty speech bubbles">
            <a:extLst>
              <a:ext uri="{FF2B5EF4-FFF2-40B4-BE49-F238E27FC236}">
                <a16:creationId xmlns:a16="http://schemas.microsoft.com/office/drawing/2014/main" id="{FEC3D0C1-C875-914C-B333-F6E41A2832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9223" y="961912"/>
            <a:ext cx="9790268" cy="5917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Box 4">
            <a:extLst>
              <a:ext uri="{FF2B5EF4-FFF2-40B4-BE49-F238E27FC236}">
                <a16:creationId xmlns:a16="http://schemas.microsoft.com/office/drawing/2014/main" id="{88E4CB91-C854-FC44-ABE7-673529DC95B0}"/>
              </a:ext>
            </a:extLst>
          </p:cNvPr>
          <p:cNvSpPr txBox="1">
            <a:spLocks noChangeArrowheads="1"/>
          </p:cNvSpPr>
          <p:nvPr/>
        </p:nvSpPr>
        <p:spPr bwMode="auto">
          <a:xfrm>
            <a:off x="5765992" y="3230492"/>
            <a:ext cx="4720963" cy="2021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Tx/>
              <a:buNone/>
            </a:pPr>
            <a:r>
              <a:rPr lang="en-CA" altLang="en-US" sz="3200" b="1" i="1">
                <a:latin typeface="Calibri" panose="020F0502020204030204" pitchFamily="34" charset="0"/>
              </a:rPr>
              <a:t>“This client was </a:t>
            </a:r>
          </a:p>
          <a:p>
            <a:pPr algn="ctr">
              <a:spcBef>
                <a:spcPct val="0"/>
              </a:spcBef>
              <a:buClrTx/>
              <a:buFontTx/>
              <a:buNone/>
            </a:pPr>
            <a:r>
              <a:rPr lang="en-CA" altLang="en-US" sz="3733" b="1" i="1">
                <a:latin typeface="Calibri" panose="020F0502020204030204" pitchFamily="34" charset="0"/>
              </a:rPr>
              <a:t>non-compliant</a:t>
            </a:r>
            <a:r>
              <a:rPr lang="en-CA" altLang="en-US" sz="3200" b="1" i="1">
                <a:latin typeface="Calibri" panose="020F0502020204030204" pitchFamily="34" charset="0"/>
              </a:rPr>
              <a:t> with the recommendations…” </a:t>
            </a:r>
          </a:p>
          <a:p>
            <a:pPr>
              <a:spcBef>
                <a:spcPct val="0"/>
              </a:spcBef>
              <a:buClrTx/>
              <a:buFontTx/>
              <a:buNone/>
            </a:pPr>
            <a:endParaRPr lang="en-US" altLang="en-US" sz="2400"/>
          </a:p>
        </p:txBody>
      </p:sp>
      <p:pic>
        <p:nvPicPr>
          <p:cNvPr id="6" name="Picture 5" descr="A picture containing text, electronics&#10;&#10;Description automatically generated">
            <a:extLst>
              <a:ext uri="{FF2B5EF4-FFF2-40B4-BE49-F238E27FC236}">
                <a16:creationId xmlns:a16="http://schemas.microsoft.com/office/drawing/2014/main" id="{8D623724-5D4C-6249-A18D-9EB1BDAE7182}"/>
              </a:ext>
            </a:extLst>
          </p:cNvPr>
          <p:cNvPicPr>
            <a:picLocks noChangeAspect="1"/>
          </p:cNvPicPr>
          <p:nvPr/>
        </p:nvPicPr>
        <p:blipFill>
          <a:blip r:embed="rId3"/>
          <a:stretch>
            <a:fillRect/>
          </a:stretch>
        </p:blipFill>
        <p:spPr>
          <a:xfrm>
            <a:off x="474294" y="2896002"/>
            <a:ext cx="1184124" cy="926705"/>
          </a:xfrm>
          <a:prstGeom prst="rect">
            <a:avLst/>
          </a:prstGeom>
        </p:spPr>
      </p:pic>
    </p:spTree>
    <p:extLst>
      <p:ext uri="{BB962C8B-B14F-4D97-AF65-F5344CB8AC3E}">
        <p14:creationId xmlns:p14="http://schemas.microsoft.com/office/powerpoint/2010/main" val="292253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xit" presetSubtype="0" fill="hold" nodeType="clickEffect">
                                  <p:stCondLst>
                                    <p:cond delay="0"/>
                                  </p:stCondLst>
                                  <p:childTnLst>
                                    <p:animEffect transition="out" filter="dissolv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4BC89AE5-9908-462D-8E09-6BC08105EB96}"/>
              </a:ext>
            </a:extLst>
          </p:cNvPr>
          <p:cNvSpPr>
            <a:spLocks noGrp="1" noChangeArrowheads="1"/>
          </p:cNvSpPr>
          <p:nvPr>
            <p:ph type="title"/>
          </p:nvPr>
        </p:nvSpPr>
        <p:spPr>
          <a:xfrm>
            <a:off x="113416" y="185387"/>
            <a:ext cx="9216115" cy="914400"/>
          </a:xfrm>
        </p:spPr>
        <p:txBody>
          <a:bodyPr/>
          <a:lstStyle/>
          <a:p>
            <a:r>
              <a:rPr lang="en-US" altLang="en-US"/>
              <a:t>COMMON MISPERCEPTIONS…</a:t>
            </a:r>
            <a:endParaRPr lang="en-US" altLang="en-US">
              <a:latin typeface="+mj-lt"/>
            </a:endParaRPr>
          </a:p>
        </p:txBody>
      </p:sp>
      <p:sp>
        <p:nvSpPr>
          <p:cNvPr id="3" name="Content Placeholder 2">
            <a:extLst>
              <a:ext uri="{FF2B5EF4-FFF2-40B4-BE49-F238E27FC236}">
                <a16:creationId xmlns:a16="http://schemas.microsoft.com/office/drawing/2014/main" id="{EE87F975-A7B4-0C4E-95FF-E0D1938BF1D1}"/>
              </a:ext>
            </a:extLst>
          </p:cNvPr>
          <p:cNvSpPr>
            <a:spLocks noGrp="1"/>
          </p:cNvSpPr>
          <p:nvPr>
            <p:ph idx="1"/>
          </p:nvPr>
        </p:nvSpPr>
        <p:spPr>
          <a:xfrm>
            <a:off x="56708" y="1504806"/>
            <a:ext cx="12078584" cy="4987383"/>
          </a:xfrm>
        </p:spPr>
        <p:txBody>
          <a:bodyPr/>
          <a:lstStyle/>
          <a:p>
            <a:pPr marL="0" indent="0">
              <a:buNone/>
              <a:defRPr/>
            </a:pPr>
            <a:endParaRPr lang="en-CA">
              <a:solidFill>
                <a:schemeClr val="tx1">
                  <a:lumMod val="50000"/>
                </a:schemeClr>
              </a:solidFill>
              <a:latin typeface="Calibri" panose="020F0502020204030204" pitchFamily="34" charset="0"/>
              <a:cs typeface="Calibri" panose="020F0502020204030204" pitchFamily="34" charset="0"/>
            </a:endParaRPr>
          </a:p>
          <a:p>
            <a:pPr lvl="1">
              <a:buFont typeface="Times" pitchFamily="2" charset="0"/>
              <a:buChar char="•"/>
              <a:defRPr/>
            </a:pPr>
            <a:r>
              <a:rPr lang="en-CA">
                <a:solidFill>
                  <a:schemeClr val="tx1"/>
                </a:solidFill>
                <a:latin typeface="Calibri" panose="020F0502020204030204" pitchFamily="34" charset="0"/>
                <a:cs typeface="Calibri" panose="020F0502020204030204" pitchFamily="34" charset="0"/>
              </a:rPr>
              <a:t>Did the clinician not prescribe, recommend, or suggest a meaningful/relevant/realistic option</a:t>
            </a:r>
          </a:p>
          <a:p>
            <a:pPr lvl="2">
              <a:buFont typeface="Times" pitchFamily="2" charset="0"/>
              <a:buChar char="•"/>
              <a:defRPr/>
            </a:pPr>
            <a:r>
              <a:rPr lang="en-CA" sz="3200">
                <a:latin typeface="Calibri" panose="020F0502020204030204" pitchFamily="34" charset="0"/>
                <a:cs typeface="Calibri" panose="020F0502020204030204" pitchFamily="34" charset="0"/>
              </a:rPr>
              <a:t>Know what is important for your clients</a:t>
            </a:r>
          </a:p>
          <a:p>
            <a:pPr lvl="2">
              <a:buFont typeface="Times" pitchFamily="2" charset="0"/>
              <a:buChar char="•"/>
              <a:defRPr/>
            </a:pPr>
            <a:r>
              <a:rPr lang="en-CA" sz="3200">
                <a:latin typeface="Calibri" panose="020F0502020204030204" pitchFamily="34" charset="0"/>
                <a:cs typeface="Calibri" panose="020F0502020204030204" pitchFamily="34" charset="0"/>
              </a:rPr>
              <a:t>Think shared decision making model</a:t>
            </a:r>
          </a:p>
          <a:p>
            <a:pPr lvl="2">
              <a:buFont typeface="Times" pitchFamily="2" charset="0"/>
              <a:buChar char="•"/>
              <a:defRPr/>
            </a:pPr>
            <a:r>
              <a:rPr lang="en-CA" sz="3200">
                <a:latin typeface="Calibri" panose="020F0502020204030204" pitchFamily="34" charset="0"/>
                <a:cs typeface="Calibri" panose="020F0502020204030204" pitchFamily="34" charset="0"/>
              </a:rPr>
              <a:t>Know behaviour change models</a:t>
            </a:r>
          </a:p>
          <a:p>
            <a:pPr lvl="2">
              <a:buFont typeface="Times" pitchFamily="2" charset="0"/>
              <a:buChar char="•"/>
              <a:defRPr/>
            </a:pPr>
            <a:r>
              <a:rPr lang="en-CA" sz="3200">
                <a:latin typeface="Calibri" panose="020F0502020204030204" pitchFamily="34" charset="0"/>
                <a:cs typeface="Calibri" panose="020F0502020204030204" pitchFamily="34" charset="0"/>
              </a:rPr>
              <a:t>Learn motivational interviewing techniques</a:t>
            </a:r>
          </a:p>
          <a:p>
            <a:pPr marL="654034" lvl="2" indent="0">
              <a:buNone/>
              <a:defRPr/>
            </a:pPr>
            <a:br>
              <a:rPr lang="en-CA" sz="2400">
                <a:latin typeface="Calibri" panose="020F0502020204030204" pitchFamily="34" charset="0"/>
                <a:cs typeface="Calibri" panose="020F0502020204030204" pitchFamily="34" charset="0"/>
              </a:rPr>
            </a:br>
            <a:endParaRPr lang="en-CA" sz="2400">
              <a:latin typeface="Calibri" panose="020F0502020204030204" pitchFamily="34" charset="0"/>
              <a:cs typeface="Calibri" panose="020F0502020204030204" pitchFamily="34" charset="0"/>
            </a:endParaRPr>
          </a:p>
          <a:p>
            <a:pPr>
              <a:buFont typeface="Times" pitchFamily="2" charset="0"/>
              <a:buChar char="•"/>
              <a:defRPr/>
            </a:pPr>
            <a:endParaRPr lang="en-US"/>
          </a:p>
        </p:txBody>
      </p:sp>
      <p:sp>
        <p:nvSpPr>
          <p:cNvPr id="6" name="Speech Bubble: Oval 4">
            <a:extLst>
              <a:ext uri="{FF2B5EF4-FFF2-40B4-BE49-F238E27FC236}">
                <a16:creationId xmlns:a16="http://schemas.microsoft.com/office/drawing/2014/main" id="{DAC7D2E8-6928-D34D-B3DD-8EEDCF4480F7}"/>
              </a:ext>
            </a:extLst>
          </p:cNvPr>
          <p:cNvSpPr>
            <a:spLocks noChangeArrowheads="1"/>
          </p:cNvSpPr>
          <p:nvPr/>
        </p:nvSpPr>
        <p:spPr bwMode="auto">
          <a:xfrm flipH="1">
            <a:off x="113416" y="1183720"/>
            <a:ext cx="1584325" cy="914400"/>
          </a:xfrm>
          <a:prstGeom prst="wedgeEllipseCallout">
            <a:avLst>
              <a:gd name="adj1" fmla="val -20833"/>
              <a:gd name="adj2" fmla="val 62500"/>
            </a:avLst>
          </a:prstGeom>
          <a:solidFill>
            <a:srgbClr val="CEE4E6"/>
          </a:solidFill>
          <a:ln w="9525" algn="ctr">
            <a:solidFill>
              <a:schemeClr val="tx1"/>
            </a:solidFill>
            <a:round/>
            <a:headEnd/>
            <a:tailEnd/>
          </a:ln>
          <a:effectLst/>
        </p:spPr>
        <p:txBody>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n-US" altLang="en-US" sz="2400"/>
          </a:p>
        </p:txBody>
      </p:sp>
      <p:sp>
        <p:nvSpPr>
          <p:cNvPr id="7" name="TextBox 6">
            <a:extLst>
              <a:ext uri="{FF2B5EF4-FFF2-40B4-BE49-F238E27FC236}">
                <a16:creationId xmlns:a16="http://schemas.microsoft.com/office/drawing/2014/main" id="{7FD8AB8F-E854-9243-82E1-CB9738B56C5C}"/>
              </a:ext>
            </a:extLst>
          </p:cNvPr>
          <p:cNvSpPr txBox="1"/>
          <p:nvPr/>
        </p:nvSpPr>
        <p:spPr>
          <a:xfrm>
            <a:off x="418765" y="1292107"/>
            <a:ext cx="925859" cy="666786"/>
          </a:xfrm>
          <a:prstGeom prst="rect">
            <a:avLst/>
          </a:prstGeom>
          <a:noFill/>
        </p:spPr>
        <p:txBody>
          <a:bodyPr wrap="square" rtlCol="0">
            <a:spAutoFit/>
          </a:bodyPr>
          <a:lstStyle/>
          <a:p>
            <a:r>
              <a:rPr lang="en-US" sz="3733" b="1">
                <a:latin typeface="Calibri" panose="020F0502020204030204" pitchFamily="34" charset="0"/>
                <a:cs typeface="Calibri" panose="020F0502020204030204" pitchFamily="34" charset="0"/>
              </a:rPr>
              <a:t>OR</a:t>
            </a:r>
          </a:p>
        </p:txBody>
      </p:sp>
    </p:spTree>
    <p:extLst>
      <p:ext uri="{BB962C8B-B14F-4D97-AF65-F5344CB8AC3E}">
        <p14:creationId xmlns:p14="http://schemas.microsoft.com/office/powerpoint/2010/main" val="97191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874019DA-9D04-014F-B8E6-03994E0F6011}"/>
              </a:ext>
            </a:extLst>
          </p:cNvPr>
          <p:cNvSpPr>
            <a:spLocks noGrp="1" noChangeArrowheads="1"/>
          </p:cNvSpPr>
          <p:nvPr>
            <p:ph type="title"/>
          </p:nvPr>
        </p:nvSpPr>
        <p:spPr>
          <a:xfrm>
            <a:off x="200503" y="260995"/>
            <a:ext cx="9837272" cy="914400"/>
          </a:xfrm>
        </p:spPr>
        <p:txBody>
          <a:bodyPr vert="horz" lIns="121920" tIns="60960" rIns="121920" bIns="60960" rtlCol="0" anchor="t">
            <a:normAutofit/>
          </a:bodyPr>
          <a:lstStyle/>
          <a:p>
            <a:r>
              <a:rPr lang="en-US" altLang="en-US"/>
              <a:t>COMMON MISPERCEPTIONS …</a:t>
            </a:r>
            <a:endParaRPr lang="en-US" altLang="en-US">
              <a:latin typeface="Calibri" panose="020F0502020204030204" pitchFamily="34" charset="0"/>
            </a:endParaRPr>
          </a:p>
        </p:txBody>
      </p:sp>
      <p:sp>
        <p:nvSpPr>
          <p:cNvPr id="3" name="Content Placeholder 2">
            <a:extLst>
              <a:ext uri="{FF2B5EF4-FFF2-40B4-BE49-F238E27FC236}">
                <a16:creationId xmlns:a16="http://schemas.microsoft.com/office/drawing/2014/main" id="{2E0F8E12-C02F-5349-A775-A8B6204167F8}"/>
              </a:ext>
            </a:extLst>
          </p:cNvPr>
          <p:cNvSpPr>
            <a:spLocks noGrp="1" noChangeArrowheads="1"/>
          </p:cNvSpPr>
          <p:nvPr>
            <p:ph idx="1"/>
          </p:nvPr>
        </p:nvSpPr>
        <p:spPr>
          <a:xfrm>
            <a:off x="372932" y="1175395"/>
            <a:ext cx="11241552" cy="1028700"/>
          </a:xfrm>
        </p:spPr>
        <p:txBody>
          <a:bodyPr>
            <a:normAutofit fontScale="55000" lnSpcReduction="20000"/>
          </a:bodyPr>
          <a:lstStyle/>
          <a:p>
            <a:pPr marL="0" indent="0">
              <a:spcBef>
                <a:spcPts val="0"/>
              </a:spcBef>
              <a:buNone/>
            </a:pPr>
            <a:r>
              <a:rPr lang="en-CA" altLang="en-US" sz="3200" b="1">
                <a:latin typeface="Calibri" panose="020F0502020204030204" pitchFamily="34" charset="0"/>
              </a:rPr>
              <a:t>Behaviour Change Theory – i.e. COM-B</a:t>
            </a:r>
          </a:p>
          <a:p>
            <a:pPr marL="0" indent="0">
              <a:spcBef>
                <a:spcPts val="0"/>
              </a:spcBef>
              <a:buNone/>
            </a:pPr>
            <a:r>
              <a:rPr lang="en-CA" altLang="en-US" err="1">
                <a:latin typeface="Calibri" panose="020F0502020204030204" pitchFamily="34" charset="0"/>
              </a:rPr>
              <a:t>Ie</a:t>
            </a:r>
            <a:r>
              <a:rPr lang="en-CA" altLang="en-US">
                <a:latin typeface="Calibri" panose="020F0502020204030204" pitchFamily="34" charset="0"/>
              </a:rPr>
              <a:t>. </a:t>
            </a:r>
            <a:r>
              <a:rPr lang="en-CA" altLang="en-US" b="1">
                <a:latin typeface="Calibri" panose="020F0502020204030204" pitchFamily="34" charset="0"/>
              </a:rPr>
              <a:t>Adaptive Aids</a:t>
            </a:r>
          </a:p>
          <a:p>
            <a:pPr marL="0" indent="0">
              <a:buNone/>
            </a:pPr>
            <a:endParaRPr lang="en-CA" altLang="en-US" b="1">
              <a:latin typeface="Calibri" panose="020F0502020204030204" pitchFamily="34" charset="0"/>
            </a:endParaRPr>
          </a:p>
          <a:p>
            <a:pPr marL="0" indent="0">
              <a:buNone/>
            </a:pPr>
            <a:br>
              <a:rPr lang="en-CA" altLang="en-US" sz="2400">
                <a:latin typeface="Calibri" panose="020F0502020204030204" pitchFamily="34" charset="0"/>
              </a:rPr>
            </a:br>
            <a:endParaRPr lang="en-US" altLang="en-US"/>
          </a:p>
        </p:txBody>
      </p:sp>
      <p:sp>
        <p:nvSpPr>
          <p:cNvPr id="47107" name="TextBox 1">
            <a:extLst>
              <a:ext uri="{FF2B5EF4-FFF2-40B4-BE49-F238E27FC236}">
                <a16:creationId xmlns:a16="http://schemas.microsoft.com/office/drawing/2014/main" id="{9363C4FA-093D-BB40-995F-2C7937B20E2F}"/>
              </a:ext>
            </a:extLst>
          </p:cNvPr>
          <p:cNvSpPr txBox="1">
            <a:spLocks noChangeArrowheads="1"/>
          </p:cNvSpPr>
          <p:nvPr/>
        </p:nvSpPr>
        <p:spPr bwMode="auto">
          <a:xfrm>
            <a:off x="307391" y="5168884"/>
            <a:ext cx="176633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Font typeface="Times" pitchFamily="2" charset="0"/>
              <a:buNone/>
            </a:pPr>
            <a:r>
              <a:rPr lang="en-CA" altLang="en-US" sz="2400" b="1">
                <a:latin typeface="Calibri" panose="020F0502020204030204" pitchFamily="34" charset="0"/>
              </a:rPr>
              <a:t>Knowledge</a:t>
            </a:r>
          </a:p>
          <a:p>
            <a:pPr algn="ctr">
              <a:spcBef>
                <a:spcPct val="0"/>
              </a:spcBef>
              <a:buClrTx/>
              <a:buFont typeface="Times" pitchFamily="2" charset="0"/>
              <a:buNone/>
            </a:pPr>
            <a:r>
              <a:rPr lang="en-CA" altLang="en-US" sz="2400" b="1">
                <a:latin typeface="Calibri" panose="020F0502020204030204" pitchFamily="34" charset="0"/>
              </a:rPr>
              <a:t>&amp; </a:t>
            </a:r>
          </a:p>
          <a:p>
            <a:pPr algn="ctr">
              <a:spcBef>
                <a:spcPct val="0"/>
              </a:spcBef>
              <a:buClrTx/>
              <a:buFont typeface="Times" pitchFamily="2" charset="0"/>
              <a:buNone/>
            </a:pPr>
            <a:r>
              <a:rPr lang="en-CA" altLang="en-US" sz="2400" b="1">
                <a:latin typeface="Calibri" panose="020F0502020204030204" pitchFamily="34" charset="0"/>
              </a:rPr>
              <a:t>Skill</a:t>
            </a:r>
          </a:p>
        </p:txBody>
      </p:sp>
      <p:pic>
        <p:nvPicPr>
          <p:cNvPr id="47108" name="Graphic 5" descr="Badge Question Mark with solid fill">
            <a:extLst>
              <a:ext uri="{FF2B5EF4-FFF2-40B4-BE49-F238E27FC236}">
                <a16:creationId xmlns:a16="http://schemas.microsoft.com/office/drawing/2014/main" id="{9A1075A9-2868-1D4A-B6E6-34D17E88F4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7787" y="5356267"/>
            <a:ext cx="7778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Graphic 7" descr="Badge Question Mark with solid fill">
            <a:extLst>
              <a:ext uri="{FF2B5EF4-FFF2-40B4-BE49-F238E27FC236}">
                <a16:creationId xmlns:a16="http://schemas.microsoft.com/office/drawing/2014/main" id="{B78B357D-D167-8A48-A6DC-E4FD6017D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6444" y="5356267"/>
            <a:ext cx="777875"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 1">
            <a:extLst>
              <a:ext uri="{FF2B5EF4-FFF2-40B4-BE49-F238E27FC236}">
                <a16:creationId xmlns:a16="http://schemas.microsoft.com/office/drawing/2014/main" id="{DC527559-A927-5648-A6BC-E1C55074FF95}"/>
              </a:ext>
            </a:extLst>
          </p:cNvPr>
          <p:cNvGraphicFramePr/>
          <p:nvPr/>
        </p:nvGraphicFramePr>
        <p:xfrm>
          <a:off x="443140" y="1804292"/>
          <a:ext cx="1124155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923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10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10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p:bldGraphic spid="2"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2760330" y="365125"/>
            <a:ext cx="8110870" cy="828675"/>
          </a:xfrm>
        </p:spPr>
        <p:txBody>
          <a:bodyPr/>
          <a:lstStyle/>
          <a:p>
            <a:pPr algn="r"/>
            <a:r>
              <a:rPr lang="en-US" sz="4400" i="0" u="none" strike="noStrike">
                <a:solidFill>
                  <a:srgbClr val="295D90"/>
                </a:solidFill>
                <a:effectLst/>
                <a:latin typeface="Helios Extended" panose="020B0604020202020204"/>
              </a:rPr>
              <a:t>WHY INVEST IN THE COMMUNITY</a:t>
            </a:r>
            <a:r>
              <a:rPr lang="en-US" sz="4400" i="0">
                <a:solidFill>
                  <a:srgbClr val="000000"/>
                </a:solidFill>
                <a:effectLst/>
                <a:latin typeface="Helios Extended" panose="020B0604020202020204"/>
              </a:rPr>
              <a:t>​</a:t>
            </a:r>
            <a:endParaRPr lang="en-US" sz="4400">
              <a:latin typeface="Helios Extended" panose="020B0604020202020204"/>
              <a:cs typeface="Helios Extended" panose="020B0604020202020204" charset="0"/>
            </a:endParaRPr>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711200" y="1333205"/>
            <a:ext cx="10642600"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71ACB5A0-15BB-0A80-E1B7-4A2DFBAA7D02}"/>
              </a:ext>
            </a:extLst>
          </p:cNvPr>
          <p:cNvSpPr txBox="1">
            <a:spLocks/>
          </p:cNvSpPr>
          <p:nvPr/>
        </p:nvSpPr>
        <p:spPr>
          <a:xfrm>
            <a:off x="711200" y="1831225"/>
            <a:ext cx="10642600" cy="3801042"/>
          </a:xfrm>
          <a:prstGeom prst="rect">
            <a:avLst/>
          </a:prstGeo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r>
              <a:rPr lang="en-US" sz="2600" b="1">
                <a:latin typeface="Helios Extended" panose="020B0604020202020204" charset="0"/>
                <a:cs typeface="Helios Extended" panose="020B0604020202020204" charset="0"/>
              </a:rPr>
              <a:t>Denmark Model of Care</a:t>
            </a:r>
          </a:p>
          <a:p>
            <a:pPr lvl="1"/>
            <a:r>
              <a:rPr lang="en-US" sz="2600">
                <a:latin typeface="Helios Extended" panose="020B0604020202020204" charset="0"/>
                <a:cs typeface="Helios Extended" panose="020B0604020202020204" charset="0"/>
              </a:rPr>
              <a:t>Similar amount of spending on health care</a:t>
            </a:r>
          </a:p>
          <a:p>
            <a:pPr lvl="1"/>
            <a:r>
              <a:rPr lang="en-US" sz="2600">
                <a:latin typeface="Helios Extended" panose="020B0604020202020204" charset="0"/>
                <a:cs typeface="Helios Extended" panose="020B0604020202020204" charset="0"/>
              </a:rPr>
              <a:t>Slightly higher % of 65+</a:t>
            </a:r>
          </a:p>
          <a:p>
            <a:pPr lvl="1"/>
            <a:r>
              <a:rPr lang="en-US" sz="2600">
                <a:latin typeface="Helios Extended" panose="020B0604020202020204" charset="0"/>
                <a:cs typeface="Helios Extended" panose="020B0604020202020204" charset="0"/>
              </a:rPr>
              <a:t>Greater emphasis on community upstream solutions</a:t>
            </a:r>
          </a:p>
          <a:p>
            <a:pPr lvl="2"/>
            <a:r>
              <a:rPr lang="en-US" sz="2600">
                <a:latin typeface="Helios Extended" panose="020B0604020202020204" charset="0"/>
                <a:cs typeface="Helios Extended" panose="020B0604020202020204" charset="0"/>
              </a:rPr>
              <a:t>Flipped dollars from beds to care in the community </a:t>
            </a:r>
          </a:p>
          <a:p>
            <a:pPr lvl="2"/>
            <a:r>
              <a:rPr lang="en-US" sz="2600">
                <a:latin typeface="Helios Extended" panose="020B0604020202020204" charset="0"/>
                <a:cs typeface="Helios Extended" panose="020B0604020202020204" charset="0"/>
              </a:rPr>
              <a:t>Five years reduced hospital LOS by 22%</a:t>
            </a:r>
          </a:p>
          <a:p>
            <a:pPr lvl="2"/>
            <a:r>
              <a:rPr lang="en-US" sz="2600">
                <a:latin typeface="Helios Extended" panose="020B0604020202020204" charset="0"/>
                <a:cs typeface="Helios Extended" panose="020B0604020202020204" charset="0"/>
              </a:rPr>
              <a:t>No new number of LTC beds in 30 years</a:t>
            </a:r>
          </a:p>
          <a:p>
            <a:pPr lvl="2"/>
            <a:r>
              <a:rPr lang="en-US" sz="2600">
                <a:latin typeface="Helios Extended" panose="020B0604020202020204" charset="0"/>
                <a:cs typeface="Helios Extended" panose="020B0604020202020204" charset="0"/>
              </a:rPr>
              <a:t>3.4 % of people in LTC vs 7% in Canada</a:t>
            </a:r>
          </a:p>
          <a:p>
            <a:pPr lvl="1"/>
            <a:endParaRPr lang="en-US" sz="2600">
              <a:latin typeface="Helios Extended" panose="020B0604020202020204" charset="0"/>
              <a:cs typeface="Helios Extended" panose="020B0604020202020204" charset="0"/>
            </a:endParaRPr>
          </a:p>
          <a:p>
            <a:pPr lvl="1"/>
            <a:endParaRPr lang="en-US" sz="2600">
              <a:latin typeface="Helios Extended" panose="020B0604020202020204" charset="0"/>
              <a:cs typeface="Helios Extended" panose="020B0604020202020204" charset="0"/>
            </a:endParaRPr>
          </a:p>
        </p:txBody>
      </p:sp>
      <p:sp>
        <p:nvSpPr>
          <p:cNvPr id="13" name="TextBox 12">
            <a:extLst>
              <a:ext uri="{FF2B5EF4-FFF2-40B4-BE49-F238E27FC236}">
                <a16:creationId xmlns:a16="http://schemas.microsoft.com/office/drawing/2014/main" id="{3D292B44-C426-D6F5-17E6-C9BB1369BFE2}"/>
              </a:ext>
            </a:extLst>
          </p:cNvPr>
          <p:cNvSpPr txBox="1"/>
          <p:nvPr/>
        </p:nvSpPr>
        <p:spPr>
          <a:xfrm>
            <a:off x="9571566" y="6437594"/>
            <a:ext cx="2801822" cy="400110"/>
          </a:xfrm>
          <a:prstGeom prst="rect">
            <a:avLst/>
          </a:prstGeom>
          <a:noFill/>
        </p:spPr>
        <p:txBody>
          <a:bodyPr wrap="square" rtlCol="0">
            <a:spAutoFit/>
          </a:bodyPr>
          <a:lstStyle/>
          <a:p>
            <a:r>
              <a:rPr lang="en-US" sz="2000" err="1"/>
              <a:t>Muscedere</a:t>
            </a:r>
            <a:r>
              <a:rPr lang="en-US" sz="2000"/>
              <a:t> et al., 2019</a:t>
            </a:r>
          </a:p>
        </p:txBody>
      </p:sp>
    </p:spTree>
    <p:extLst>
      <p:ext uri="{BB962C8B-B14F-4D97-AF65-F5344CB8AC3E}">
        <p14:creationId xmlns:p14="http://schemas.microsoft.com/office/powerpoint/2010/main" val="18078115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Timeline&#10;&#10;Description automatically generated">
            <a:extLst>
              <a:ext uri="{FF2B5EF4-FFF2-40B4-BE49-F238E27FC236}">
                <a16:creationId xmlns:a16="http://schemas.microsoft.com/office/drawing/2014/main" id="{B65FD0E1-DDC4-ACCE-4E27-7E6E6FDA09A7}"/>
              </a:ext>
            </a:extLst>
          </p:cNvPr>
          <p:cNvPicPr>
            <a:picLocks noChangeAspect="1"/>
          </p:cNvPicPr>
          <p:nvPr/>
        </p:nvPicPr>
        <p:blipFill>
          <a:blip r:embed="rId3"/>
          <a:stretch>
            <a:fillRect/>
          </a:stretch>
        </p:blipFill>
        <p:spPr>
          <a:xfrm>
            <a:off x="3005018" y="0"/>
            <a:ext cx="9155104" cy="6858000"/>
          </a:xfrm>
          <a:prstGeom prst="rect">
            <a:avLst/>
          </a:prstGeom>
        </p:spPr>
      </p:pic>
      <p:sp>
        <p:nvSpPr>
          <p:cNvPr id="7" name="Title 1">
            <a:extLst>
              <a:ext uri="{FF2B5EF4-FFF2-40B4-BE49-F238E27FC236}">
                <a16:creationId xmlns:a16="http://schemas.microsoft.com/office/drawing/2014/main" id="{B2D2F785-CF1C-4C42-E5AD-03FEB1B2E56F}"/>
              </a:ext>
            </a:extLst>
          </p:cNvPr>
          <p:cNvSpPr>
            <a:spLocks noGrp="1" noChangeArrowheads="1"/>
          </p:cNvSpPr>
          <p:nvPr>
            <p:ph type="title"/>
          </p:nvPr>
        </p:nvSpPr>
        <p:spPr>
          <a:xfrm>
            <a:off x="76639" y="6197121"/>
            <a:ext cx="2683554" cy="262946"/>
          </a:xfrm>
        </p:spPr>
        <p:txBody>
          <a:bodyPr/>
          <a:lstStyle/>
          <a:p>
            <a:r>
              <a:rPr lang="en-US" altLang="en-US" sz="2000">
                <a:latin typeface="Helios Extended" panose="020B0604020202020204"/>
              </a:rPr>
              <a:t>Rockwood et al. 2005</a:t>
            </a:r>
          </a:p>
        </p:txBody>
      </p:sp>
      <p:pic>
        <p:nvPicPr>
          <p:cNvPr id="8" name="Content Placeholder 3">
            <a:extLst>
              <a:ext uri="{FF2B5EF4-FFF2-40B4-BE49-F238E27FC236}">
                <a16:creationId xmlns:a16="http://schemas.microsoft.com/office/drawing/2014/main" id="{FAFCC99C-4B09-5CA2-02D1-D1963CFDB48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0" y="0"/>
            <a:ext cx="0" cy="0"/>
          </a:xfrm>
        </p:spPr>
      </p:pic>
      <p:pic>
        <p:nvPicPr>
          <p:cNvPr id="9" name="Content Placeholder 3">
            <a:extLst>
              <a:ext uri="{FF2B5EF4-FFF2-40B4-BE49-F238E27FC236}">
                <a16:creationId xmlns:a16="http://schemas.microsoft.com/office/drawing/2014/main" id="{5E1A8392-0DE7-518B-E54A-56724001FC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77664" y="745067"/>
            <a:ext cx="10991849" cy="5791200"/>
          </a:xfrm>
        </p:spPr>
      </p:pic>
      <p:pic>
        <p:nvPicPr>
          <p:cNvPr id="10" name="Content Placeholder 3">
            <a:extLst>
              <a:ext uri="{FF2B5EF4-FFF2-40B4-BE49-F238E27FC236}">
                <a16:creationId xmlns:a16="http://schemas.microsoft.com/office/drawing/2014/main" id="{AA898720-EDDA-2A6D-880B-E1AC0BD7FC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22489" y="1066800"/>
            <a:ext cx="10991849" cy="5791200"/>
          </a:xfrm>
        </p:spPr>
      </p:pic>
      <p:sp>
        <p:nvSpPr>
          <p:cNvPr id="11" name="Rectangle 3">
            <a:extLst>
              <a:ext uri="{FF2B5EF4-FFF2-40B4-BE49-F238E27FC236}">
                <a16:creationId xmlns:a16="http://schemas.microsoft.com/office/drawing/2014/main" id="{A2C03F95-20C4-CBE7-E395-0F96D61A52EC}"/>
              </a:ext>
            </a:extLst>
          </p:cNvPr>
          <p:cNvSpPr>
            <a:spLocks noChangeArrowheads="1"/>
          </p:cNvSpPr>
          <p:nvPr/>
        </p:nvSpPr>
        <p:spPr bwMode="auto">
          <a:xfrm>
            <a:off x="3032964" y="1872028"/>
            <a:ext cx="9159036" cy="2039572"/>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n-US" altLang="en-US" sz="2400"/>
          </a:p>
        </p:txBody>
      </p:sp>
      <p:sp>
        <p:nvSpPr>
          <p:cNvPr id="12" name="Folded Corner 3">
            <a:extLst>
              <a:ext uri="{FF2B5EF4-FFF2-40B4-BE49-F238E27FC236}">
                <a16:creationId xmlns:a16="http://schemas.microsoft.com/office/drawing/2014/main" id="{B1FAE115-6AA0-43A8-0147-76FB225271B2}"/>
              </a:ext>
            </a:extLst>
          </p:cNvPr>
          <p:cNvSpPr/>
          <p:nvPr/>
        </p:nvSpPr>
        <p:spPr>
          <a:xfrm>
            <a:off x="7599375" y="1981200"/>
            <a:ext cx="2795909" cy="484701"/>
          </a:xfrm>
          <a:prstGeom prst="foldedCorner">
            <a:avLst/>
          </a:prstGeom>
          <a:gradFill>
            <a:gsLst>
              <a:gs pos="0">
                <a:srgbClr val="CEE4E6"/>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TextBox 12">
            <a:extLst>
              <a:ext uri="{FF2B5EF4-FFF2-40B4-BE49-F238E27FC236}">
                <a16:creationId xmlns:a16="http://schemas.microsoft.com/office/drawing/2014/main" id="{4B80C7AC-DF8C-5733-6B1C-2B2C873D84EC}"/>
              </a:ext>
            </a:extLst>
          </p:cNvPr>
          <p:cNvSpPr txBox="1"/>
          <p:nvPr/>
        </p:nvSpPr>
        <p:spPr>
          <a:xfrm>
            <a:off x="7502798" y="2010125"/>
            <a:ext cx="2924163" cy="400110"/>
          </a:xfrm>
          <a:prstGeom prst="rect">
            <a:avLst/>
          </a:prstGeom>
          <a:noFill/>
        </p:spPr>
        <p:txBody>
          <a:bodyPr wrap="square" rtlCol="0">
            <a:spAutoFit/>
          </a:bodyPr>
          <a:lstStyle/>
          <a:p>
            <a:r>
              <a:rPr lang="en-US" sz="2000">
                <a:solidFill>
                  <a:srgbClr val="C00000"/>
                </a:solidFill>
                <a:latin typeface="Helios Extended" panose="020B0604020202020204"/>
              </a:rPr>
              <a:t>    difficulty with activities</a:t>
            </a:r>
          </a:p>
        </p:txBody>
      </p:sp>
      <p:cxnSp>
        <p:nvCxnSpPr>
          <p:cNvPr id="14" name="Straight Arrow Connector 13">
            <a:extLst>
              <a:ext uri="{FF2B5EF4-FFF2-40B4-BE49-F238E27FC236}">
                <a16:creationId xmlns:a16="http://schemas.microsoft.com/office/drawing/2014/main" id="{610003A7-640F-7F98-791F-70B0EF96E3AD}"/>
              </a:ext>
            </a:extLst>
          </p:cNvPr>
          <p:cNvCxnSpPr>
            <a:cxnSpLocks/>
          </p:cNvCxnSpPr>
          <p:nvPr/>
        </p:nvCxnSpPr>
        <p:spPr>
          <a:xfrm flipV="1">
            <a:off x="7700850" y="2056464"/>
            <a:ext cx="0" cy="29554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5" name="Folded Corner 17">
            <a:extLst>
              <a:ext uri="{FF2B5EF4-FFF2-40B4-BE49-F238E27FC236}">
                <a16:creationId xmlns:a16="http://schemas.microsoft.com/office/drawing/2014/main" id="{E24438B0-1297-F15D-E784-D42396463157}"/>
              </a:ext>
            </a:extLst>
          </p:cNvPr>
          <p:cNvSpPr/>
          <p:nvPr/>
        </p:nvSpPr>
        <p:spPr>
          <a:xfrm>
            <a:off x="7582570" y="2651910"/>
            <a:ext cx="2795909" cy="484701"/>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extBox 15">
            <a:extLst>
              <a:ext uri="{FF2B5EF4-FFF2-40B4-BE49-F238E27FC236}">
                <a16:creationId xmlns:a16="http://schemas.microsoft.com/office/drawing/2014/main" id="{ACEA6794-4291-5429-2EA9-C0571BE3DF56}"/>
              </a:ext>
            </a:extLst>
          </p:cNvPr>
          <p:cNvSpPr txBox="1"/>
          <p:nvPr/>
        </p:nvSpPr>
        <p:spPr>
          <a:xfrm>
            <a:off x="7582571" y="2680835"/>
            <a:ext cx="2924163" cy="400110"/>
          </a:xfrm>
          <a:prstGeom prst="rect">
            <a:avLst/>
          </a:prstGeom>
          <a:noFill/>
        </p:spPr>
        <p:txBody>
          <a:bodyPr wrap="square" rtlCol="0">
            <a:spAutoFit/>
          </a:bodyPr>
          <a:lstStyle/>
          <a:p>
            <a:r>
              <a:rPr lang="en-US" sz="2000">
                <a:solidFill>
                  <a:schemeClr val="bg2"/>
                </a:solidFill>
                <a:latin typeface="Helios Extended" panose="020B0604020202020204"/>
              </a:rPr>
              <a:t>help with IADLS</a:t>
            </a:r>
          </a:p>
        </p:txBody>
      </p:sp>
      <p:sp>
        <p:nvSpPr>
          <p:cNvPr id="17" name="Folded Corner 19">
            <a:extLst>
              <a:ext uri="{FF2B5EF4-FFF2-40B4-BE49-F238E27FC236}">
                <a16:creationId xmlns:a16="http://schemas.microsoft.com/office/drawing/2014/main" id="{F9ADF204-4F75-C46C-BE8B-00A997BE9688}"/>
              </a:ext>
            </a:extLst>
          </p:cNvPr>
          <p:cNvSpPr/>
          <p:nvPr/>
        </p:nvSpPr>
        <p:spPr>
          <a:xfrm>
            <a:off x="7584560" y="3330182"/>
            <a:ext cx="2795909" cy="484701"/>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a:extLst>
              <a:ext uri="{FF2B5EF4-FFF2-40B4-BE49-F238E27FC236}">
                <a16:creationId xmlns:a16="http://schemas.microsoft.com/office/drawing/2014/main" id="{6C440A37-A282-D4A8-D60D-60F829035A5F}"/>
              </a:ext>
            </a:extLst>
          </p:cNvPr>
          <p:cNvSpPr txBox="1"/>
          <p:nvPr/>
        </p:nvSpPr>
        <p:spPr>
          <a:xfrm>
            <a:off x="7582570" y="3351545"/>
            <a:ext cx="2862066" cy="400110"/>
          </a:xfrm>
          <a:prstGeom prst="rect">
            <a:avLst/>
          </a:prstGeom>
          <a:noFill/>
        </p:spPr>
        <p:txBody>
          <a:bodyPr wrap="square" rtlCol="0">
            <a:spAutoFit/>
          </a:bodyPr>
          <a:lstStyle/>
          <a:p>
            <a:r>
              <a:rPr lang="en-US" sz="2000">
                <a:solidFill>
                  <a:schemeClr val="bg2"/>
                </a:solidFill>
                <a:latin typeface="Helios Extended" panose="020B0604020202020204"/>
              </a:rPr>
              <a:t>help with ADLS &amp; IADLS</a:t>
            </a:r>
          </a:p>
        </p:txBody>
      </p:sp>
      <p:sp>
        <p:nvSpPr>
          <p:cNvPr id="20" name="Title 1">
            <a:extLst>
              <a:ext uri="{FF2B5EF4-FFF2-40B4-BE49-F238E27FC236}">
                <a16:creationId xmlns:a16="http://schemas.microsoft.com/office/drawing/2014/main" id="{7245B316-53E6-543C-BE52-CF4D7290F10F}"/>
              </a:ext>
            </a:extLst>
          </p:cNvPr>
          <p:cNvSpPr txBox="1">
            <a:spLocks/>
          </p:cNvSpPr>
          <p:nvPr/>
        </p:nvSpPr>
        <p:spPr>
          <a:xfrm>
            <a:off x="276705" y="1240642"/>
            <a:ext cx="3084520" cy="1101905"/>
          </a:xfrm>
          <a:prstGeom prst="rect">
            <a:avLst/>
          </a:prstGeom>
        </p:spPr>
        <p:txBody>
          <a:bodyPr vert="horz"/>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400">
                <a:latin typeface="Helios Extended" panose="020B0604020202020204" charset="0"/>
                <a:cs typeface="Helios Extended" panose="020B0604020202020204" charset="0"/>
              </a:rPr>
              <a:t>IDENTIFY</a:t>
            </a:r>
          </a:p>
        </p:txBody>
      </p:sp>
    </p:spTree>
    <p:extLst>
      <p:ext uri="{BB962C8B-B14F-4D97-AF65-F5344CB8AC3E}">
        <p14:creationId xmlns:p14="http://schemas.microsoft.com/office/powerpoint/2010/main" val="20146107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descr="Timeline&#10;&#10;Description automatically generated">
            <a:extLst>
              <a:ext uri="{FF2B5EF4-FFF2-40B4-BE49-F238E27FC236}">
                <a16:creationId xmlns:a16="http://schemas.microsoft.com/office/drawing/2014/main" id="{B65FD0E1-DDC4-ACCE-4E27-7E6E6FDA09A7}"/>
              </a:ext>
            </a:extLst>
          </p:cNvPr>
          <p:cNvPicPr>
            <a:picLocks noChangeAspect="1"/>
          </p:cNvPicPr>
          <p:nvPr/>
        </p:nvPicPr>
        <p:blipFill>
          <a:blip r:embed="rId3"/>
          <a:stretch>
            <a:fillRect/>
          </a:stretch>
        </p:blipFill>
        <p:spPr>
          <a:xfrm>
            <a:off x="3005018" y="0"/>
            <a:ext cx="9155104" cy="6858000"/>
          </a:xfrm>
          <a:prstGeom prst="rect">
            <a:avLst/>
          </a:prstGeom>
        </p:spPr>
      </p:pic>
      <p:pic>
        <p:nvPicPr>
          <p:cNvPr id="8" name="Content Placeholder 3">
            <a:extLst>
              <a:ext uri="{FF2B5EF4-FFF2-40B4-BE49-F238E27FC236}">
                <a16:creationId xmlns:a16="http://schemas.microsoft.com/office/drawing/2014/main" id="{FAFCC99C-4B09-5CA2-02D1-D1963CFDB48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0" y="0"/>
            <a:ext cx="0" cy="0"/>
          </a:xfrm>
        </p:spPr>
      </p:pic>
      <p:pic>
        <p:nvPicPr>
          <p:cNvPr id="9" name="Content Placeholder 3">
            <a:extLst>
              <a:ext uri="{FF2B5EF4-FFF2-40B4-BE49-F238E27FC236}">
                <a16:creationId xmlns:a16="http://schemas.microsoft.com/office/drawing/2014/main" id="{5E1A8392-0DE7-518B-E54A-56724001FC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77664" y="745067"/>
            <a:ext cx="10991849" cy="5791200"/>
          </a:xfrm>
        </p:spPr>
      </p:pic>
      <p:pic>
        <p:nvPicPr>
          <p:cNvPr id="10" name="Content Placeholder 3">
            <a:extLst>
              <a:ext uri="{FF2B5EF4-FFF2-40B4-BE49-F238E27FC236}">
                <a16:creationId xmlns:a16="http://schemas.microsoft.com/office/drawing/2014/main" id="{AA898720-EDDA-2A6D-880B-E1AC0BD7FC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22489" y="1066800"/>
            <a:ext cx="10991849" cy="5791200"/>
          </a:xfrm>
        </p:spPr>
      </p:pic>
      <p:sp>
        <p:nvSpPr>
          <p:cNvPr id="11" name="Rectangle 3">
            <a:extLst>
              <a:ext uri="{FF2B5EF4-FFF2-40B4-BE49-F238E27FC236}">
                <a16:creationId xmlns:a16="http://schemas.microsoft.com/office/drawing/2014/main" id="{A2C03F95-20C4-CBE7-E395-0F96D61A52EC}"/>
              </a:ext>
            </a:extLst>
          </p:cNvPr>
          <p:cNvSpPr>
            <a:spLocks noChangeArrowheads="1"/>
          </p:cNvSpPr>
          <p:nvPr/>
        </p:nvSpPr>
        <p:spPr bwMode="auto">
          <a:xfrm>
            <a:off x="3032964" y="1872028"/>
            <a:ext cx="9159036" cy="2039572"/>
          </a:xfrm>
          <a:prstGeom prst="rect">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folHlink"/>
              </a:buClr>
              <a:buFont typeface="Times" pitchFamily="2"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FontTx/>
              <a:buNone/>
            </a:pPr>
            <a:endParaRPr lang="en-US" altLang="en-US" sz="2400"/>
          </a:p>
        </p:txBody>
      </p:sp>
      <p:sp>
        <p:nvSpPr>
          <p:cNvPr id="12" name="Folded Corner 3">
            <a:extLst>
              <a:ext uri="{FF2B5EF4-FFF2-40B4-BE49-F238E27FC236}">
                <a16:creationId xmlns:a16="http://schemas.microsoft.com/office/drawing/2014/main" id="{B1FAE115-6AA0-43A8-0147-76FB225271B2}"/>
              </a:ext>
            </a:extLst>
          </p:cNvPr>
          <p:cNvSpPr/>
          <p:nvPr/>
        </p:nvSpPr>
        <p:spPr>
          <a:xfrm>
            <a:off x="7599375" y="1981200"/>
            <a:ext cx="2795909" cy="484701"/>
          </a:xfrm>
          <a:prstGeom prst="foldedCorner">
            <a:avLst/>
          </a:prstGeom>
          <a:gradFill>
            <a:gsLst>
              <a:gs pos="0">
                <a:srgbClr val="CEE4E6"/>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TextBox 12">
            <a:extLst>
              <a:ext uri="{FF2B5EF4-FFF2-40B4-BE49-F238E27FC236}">
                <a16:creationId xmlns:a16="http://schemas.microsoft.com/office/drawing/2014/main" id="{4B80C7AC-DF8C-5733-6B1C-2B2C873D84EC}"/>
              </a:ext>
            </a:extLst>
          </p:cNvPr>
          <p:cNvSpPr txBox="1"/>
          <p:nvPr/>
        </p:nvSpPr>
        <p:spPr>
          <a:xfrm>
            <a:off x="7502798" y="2010125"/>
            <a:ext cx="2924163" cy="400110"/>
          </a:xfrm>
          <a:prstGeom prst="rect">
            <a:avLst/>
          </a:prstGeom>
          <a:noFill/>
        </p:spPr>
        <p:txBody>
          <a:bodyPr wrap="square" rtlCol="0">
            <a:spAutoFit/>
          </a:bodyPr>
          <a:lstStyle/>
          <a:p>
            <a:r>
              <a:rPr lang="en-US" sz="2000">
                <a:solidFill>
                  <a:srgbClr val="C00000"/>
                </a:solidFill>
                <a:latin typeface="Helios Extended" panose="020B0604020202020204"/>
              </a:rPr>
              <a:t>    difficulty with activities</a:t>
            </a:r>
          </a:p>
        </p:txBody>
      </p:sp>
      <p:cxnSp>
        <p:nvCxnSpPr>
          <p:cNvPr id="14" name="Straight Arrow Connector 13">
            <a:extLst>
              <a:ext uri="{FF2B5EF4-FFF2-40B4-BE49-F238E27FC236}">
                <a16:creationId xmlns:a16="http://schemas.microsoft.com/office/drawing/2014/main" id="{610003A7-640F-7F98-791F-70B0EF96E3AD}"/>
              </a:ext>
            </a:extLst>
          </p:cNvPr>
          <p:cNvCxnSpPr>
            <a:cxnSpLocks/>
          </p:cNvCxnSpPr>
          <p:nvPr/>
        </p:nvCxnSpPr>
        <p:spPr>
          <a:xfrm flipV="1">
            <a:off x="7700850" y="2056464"/>
            <a:ext cx="0" cy="29554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5" name="Folded Corner 17">
            <a:extLst>
              <a:ext uri="{FF2B5EF4-FFF2-40B4-BE49-F238E27FC236}">
                <a16:creationId xmlns:a16="http://schemas.microsoft.com/office/drawing/2014/main" id="{E24438B0-1297-F15D-E784-D42396463157}"/>
              </a:ext>
            </a:extLst>
          </p:cNvPr>
          <p:cNvSpPr/>
          <p:nvPr/>
        </p:nvSpPr>
        <p:spPr>
          <a:xfrm>
            <a:off x="7582570" y="2651910"/>
            <a:ext cx="2795909" cy="484701"/>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extBox 15">
            <a:extLst>
              <a:ext uri="{FF2B5EF4-FFF2-40B4-BE49-F238E27FC236}">
                <a16:creationId xmlns:a16="http://schemas.microsoft.com/office/drawing/2014/main" id="{ACEA6794-4291-5429-2EA9-C0571BE3DF56}"/>
              </a:ext>
            </a:extLst>
          </p:cNvPr>
          <p:cNvSpPr txBox="1"/>
          <p:nvPr/>
        </p:nvSpPr>
        <p:spPr>
          <a:xfrm>
            <a:off x="7582571" y="2680835"/>
            <a:ext cx="2924163" cy="400110"/>
          </a:xfrm>
          <a:prstGeom prst="rect">
            <a:avLst/>
          </a:prstGeom>
          <a:noFill/>
        </p:spPr>
        <p:txBody>
          <a:bodyPr wrap="square" rtlCol="0">
            <a:spAutoFit/>
          </a:bodyPr>
          <a:lstStyle/>
          <a:p>
            <a:r>
              <a:rPr lang="en-US" sz="2000">
                <a:solidFill>
                  <a:schemeClr val="bg2"/>
                </a:solidFill>
                <a:latin typeface="Helios Extended" panose="020B0604020202020204"/>
              </a:rPr>
              <a:t>help with IADLS</a:t>
            </a:r>
          </a:p>
        </p:txBody>
      </p:sp>
      <p:sp>
        <p:nvSpPr>
          <p:cNvPr id="17" name="Folded Corner 19">
            <a:extLst>
              <a:ext uri="{FF2B5EF4-FFF2-40B4-BE49-F238E27FC236}">
                <a16:creationId xmlns:a16="http://schemas.microsoft.com/office/drawing/2014/main" id="{F9ADF204-4F75-C46C-BE8B-00A997BE9688}"/>
              </a:ext>
            </a:extLst>
          </p:cNvPr>
          <p:cNvSpPr/>
          <p:nvPr/>
        </p:nvSpPr>
        <p:spPr>
          <a:xfrm>
            <a:off x="7584560" y="3330182"/>
            <a:ext cx="2795909" cy="484701"/>
          </a:xfrm>
          <a:prstGeom prst="foldedCorne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a:extLst>
              <a:ext uri="{FF2B5EF4-FFF2-40B4-BE49-F238E27FC236}">
                <a16:creationId xmlns:a16="http://schemas.microsoft.com/office/drawing/2014/main" id="{6C440A37-A282-D4A8-D60D-60F829035A5F}"/>
              </a:ext>
            </a:extLst>
          </p:cNvPr>
          <p:cNvSpPr txBox="1"/>
          <p:nvPr/>
        </p:nvSpPr>
        <p:spPr>
          <a:xfrm>
            <a:off x="7582570" y="3351545"/>
            <a:ext cx="2862066" cy="400110"/>
          </a:xfrm>
          <a:prstGeom prst="rect">
            <a:avLst/>
          </a:prstGeom>
          <a:noFill/>
        </p:spPr>
        <p:txBody>
          <a:bodyPr wrap="square" rtlCol="0">
            <a:spAutoFit/>
          </a:bodyPr>
          <a:lstStyle/>
          <a:p>
            <a:r>
              <a:rPr lang="en-US" sz="2000">
                <a:solidFill>
                  <a:schemeClr val="bg2"/>
                </a:solidFill>
                <a:latin typeface="Helios Extended" panose="020B0604020202020204"/>
              </a:rPr>
              <a:t>help with ADLS &amp; IADLS</a:t>
            </a:r>
          </a:p>
        </p:txBody>
      </p:sp>
      <p:sp>
        <p:nvSpPr>
          <p:cNvPr id="20" name="Title 1">
            <a:extLst>
              <a:ext uri="{FF2B5EF4-FFF2-40B4-BE49-F238E27FC236}">
                <a16:creationId xmlns:a16="http://schemas.microsoft.com/office/drawing/2014/main" id="{7245B316-53E6-543C-BE52-CF4D7290F10F}"/>
              </a:ext>
            </a:extLst>
          </p:cNvPr>
          <p:cNvSpPr txBox="1">
            <a:spLocks/>
          </p:cNvSpPr>
          <p:nvPr/>
        </p:nvSpPr>
        <p:spPr>
          <a:xfrm>
            <a:off x="159975" y="1240642"/>
            <a:ext cx="3084520" cy="1101905"/>
          </a:xfrm>
          <a:prstGeom prst="rect">
            <a:avLst/>
          </a:prstGeom>
        </p:spPr>
        <p:txBody>
          <a:bodyPr vert="horz"/>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400">
                <a:latin typeface="Helios Extended" panose="020B0604020202020204" charset="0"/>
                <a:cs typeface="Helios Extended" panose="020B0604020202020204" charset="0"/>
              </a:rPr>
              <a:t>INTERVENE</a:t>
            </a:r>
          </a:p>
        </p:txBody>
      </p:sp>
      <p:pic>
        <p:nvPicPr>
          <p:cNvPr id="2" name="Picture 1" descr="A picture containing text, device&#10;&#10;Description automatically generated">
            <a:extLst>
              <a:ext uri="{FF2B5EF4-FFF2-40B4-BE49-F238E27FC236}">
                <a16:creationId xmlns:a16="http://schemas.microsoft.com/office/drawing/2014/main" id="{9D55A4FA-1696-D934-FBC4-2DF0F3FD2C3F}"/>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rot="5400000">
            <a:off x="88903" y="2618938"/>
            <a:ext cx="2438851" cy="1580816"/>
          </a:xfrm>
          <a:prstGeom prst="rect">
            <a:avLst/>
          </a:prstGeom>
        </p:spPr>
      </p:pic>
      <p:sp>
        <p:nvSpPr>
          <p:cNvPr id="3" name="TextBox 2">
            <a:extLst>
              <a:ext uri="{FF2B5EF4-FFF2-40B4-BE49-F238E27FC236}">
                <a16:creationId xmlns:a16="http://schemas.microsoft.com/office/drawing/2014/main" id="{5C0443B2-D8AF-638F-7838-CB057B2E1A44}"/>
              </a:ext>
            </a:extLst>
          </p:cNvPr>
          <p:cNvSpPr txBox="1"/>
          <p:nvPr/>
        </p:nvSpPr>
        <p:spPr>
          <a:xfrm rot="16200000">
            <a:off x="-936810" y="3301624"/>
            <a:ext cx="2597982" cy="215444"/>
          </a:xfrm>
          <a:prstGeom prst="rect">
            <a:avLst/>
          </a:prstGeom>
          <a:noFill/>
        </p:spPr>
        <p:txBody>
          <a:bodyPr wrap="square" rtlCol="0">
            <a:spAutoFit/>
          </a:bodyPr>
          <a:lstStyle/>
          <a:p>
            <a:pPr algn="ctr"/>
            <a:r>
              <a:rPr lang="en-US" sz="800">
                <a:hlinkClick r:id="rId6" tooltip="http://stackoverflow.com/questions/11027969/how-can-i-create-an-animated-numerical-dial-indicator-with-opencv">
                  <a:extLst>
                    <a:ext uri="{A12FA001-AC4F-418D-AE19-62706E023703}">
                      <ahyp:hlinkClr xmlns:ahyp="http://schemas.microsoft.com/office/drawing/2018/hyperlinkcolor" val="tx"/>
                    </a:ext>
                  </a:extLst>
                </a:hlinkClick>
              </a:rPr>
              <a:t>This Photo</a:t>
            </a:r>
            <a:r>
              <a:rPr lang="en-US" sz="800"/>
              <a:t> by Unknown Author is licensed under </a:t>
            </a:r>
            <a:r>
              <a:rPr lang="en-US" sz="800">
                <a:hlinkClick r:id="rId7" tooltip="https://creativecommons.org/licenses/by-sa/3.0/">
                  <a:extLst>
                    <a:ext uri="{A12FA001-AC4F-418D-AE19-62706E023703}">
                      <ahyp:hlinkClr xmlns:ahyp="http://schemas.microsoft.com/office/drawing/2018/hyperlinkcolor" val="tx"/>
                    </a:ext>
                  </a:extLst>
                </a:hlinkClick>
              </a:rPr>
              <a:t>CC BY-SA</a:t>
            </a:r>
            <a:endParaRPr lang="en-US" sz="800"/>
          </a:p>
        </p:txBody>
      </p:sp>
      <p:sp>
        <p:nvSpPr>
          <p:cNvPr id="4" name="Up Arrow 21">
            <a:extLst>
              <a:ext uri="{FF2B5EF4-FFF2-40B4-BE49-F238E27FC236}">
                <a16:creationId xmlns:a16="http://schemas.microsoft.com/office/drawing/2014/main" id="{4F406093-D41D-D88F-FB48-FEBE2BDB0D68}"/>
              </a:ext>
            </a:extLst>
          </p:cNvPr>
          <p:cNvSpPr/>
          <p:nvPr/>
        </p:nvSpPr>
        <p:spPr>
          <a:xfrm>
            <a:off x="2156798" y="2774627"/>
            <a:ext cx="646176" cy="1511193"/>
          </a:xfrm>
          <a:prstGeom prst="upArrow">
            <a:avLst/>
          </a:prstGeom>
          <a:gradFill>
            <a:gsLst>
              <a:gs pos="0">
                <a:srgbClr val="FF0000"/>
              </a:gs>
              <a:gs pos="100000">
                <a:srgbClr val="92D050"/>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TextBox 20">
            <a:extLst>
              <a:ext uri="{FF2B5EF4-FFF2-40B4-BE49-F238E27FC236}">
                <a16:creationId xmlns:a16="http://schemas.microsoft.com/office/drawing/2014/main" id="{9A7640A3-7D8C-224F-7A71-BFE7E8CDD6E6}"/>
              </a:ext>
            </a:extLst>
          </p:cNvPr>
          <p:cNvSpPr txBox="1"/>
          <p:nvPr/>
        </p:nvSpPr>
        <p:spPr>
          <a:xfrm>
            <a:off x="462492" y="4996652"/>
            <a:ext cx="1985865" cy="461665"/>
          </a:xfrm>
          <a:prstGeom prst="rect">
            <a:avLst/>
          </a:prstGeom>
          <a:noFill/>
        </p:spPr>
        <p:txBody>
          <a:bodyPr wrap="none" rtlCol="0">
            <a:spAutoFit/>
          </a:bodyPr>
          <a:lstStyle/>
          <a:p>
            <a:r>
              <a:rPr lang="en-US" sz="2400">
                <a:latin typeface="Helios Extended" panose="020B0604020202020204"/>
              </a:rPr>
              <a:t> </a:t>
            </a:r>
            <a:r>
              <a:rPr lang="en-US" sz="2400" b="1">
                <a:latin typeface="Helios Extended" panose="020B0604020202020204"/>
              </a:rPr>
              <a:t>Quality of life</a:t>
            </a:r>
          </a:p>
        </p:txBody>
      </p:sp>
      <p:cxnSp>
        <p:nvCxnSpPr>
          <p:cNvPr id="22" name="Straight Arrow Connector 21">
            <a:extLst>
              <a:ext uri="{FF2B5EF4-FFF2-40B4-BE49-F238E27FC236}">
                <a16:creationId xmlns:a16="http://schemas.microsoft.com/office/drawing/2014/main" id="{C87C60FF-72DF-7D42-9005-F9EC57DDDC19}"/>
              </a:ext>
            </a:extLst>
          </p:cNvPr>
          <p:cNvCxnSpPr>
            <a:cxnSpLocks/>
          </p:cNvCxnSpPr>
          <p:nvPr/>
        </p:nvCxnSpPr>
        <p:spPr>
          <a:xfrm flipV="1">
            <a:off x="462492" y="5063822"/>
            <a:ext cx="0" cy="30856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372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21" grpId="0"/>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D6DAE-2F23-8C40-B5A2-1B3D69FEADB7}"/>
              </a:ext>
            </a:extLst>
          </p:cNvPr>
          <p:cNvSpPr>
            <a:spLocks noGrp="1"/>
          </p:cNvSpPr>
          <p:nvPr>
            <p:ph type="title"/>
          </p:nvPr>
        </p:nvSpPr>
        <p:spPr>
          <a:xfrm>
            <a:off x="64169" y="106336"/>
            <a:ext cx="11761155" cy="810357"/>
          </a:xfrm>
        </p:spPr>
        <p:txBody>
          <a:bodyPr>
            <a:normAutofit/>
          </a:bodyPr>
          <a:lstStyle/>
          <a:p>
            <a:r>
              <a:rPr lang="en-US" altLang="en-US"/>
              <a:t>CGA: THE GOLD STANDARD OF CARE</a:t>
            </a:r>
            <a:endParaRPr lang="en-US"/>
          </a:p>
        </p:txBody>
      </p:sp>
      <p:graphicFrame>
        <p:nvGraphicFramePr>
          <p:cNvPr id="4" name="Content Placeholder 3">
            <a:extLst>
              <a:ext uri="{FF2B5EF4-FFF2-40B4-BE49-F238E27FC236}">
                <a16:creationId xmlns:a16="http://schemas.microsoft.com/office/drawing/2014/main" id="{7B253DD8-55B0-9B47-AFA3-F75996869CEF}"/>
              </a:ext>
            </a:extLst>
          </p:cNvPr>
          <p:cNvGraphicFramePr>
            <a:graphicFrameLocks noGrp="1"/>
          </p:cNvGraphicFramePr>
          <p:nvPr>
            <p:ph idx="1"/>
          </p:nvPr>
        </p:nvGraphicFramePr>
        <p:xfrm>
          <a:off x="863600" y="1354802"/>
          <a:ext cx="10650048" cy="4961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501E8337-9973-AD4A-B786-33AF1837F962}"/>
              </a:ext>
            </a:extLst>
          </p:cNvPr>
          <p:cNvSpPr txBox="1"/>
          <p:nvPr/>
        </p:nvSpPr>
        <p:spPr>
          <a:xfrm>
            <a:off x="10065276" y="6447631"/>
            <a:ext cx="1952553" cy="379656"/>
          </a:xfrm>
          <a:prstGeom prst="rect">
            <a:avLst/>
          </a:prstGeom>
          <a:noFill/>
        </p:spPr>
        <p:txBody>
          <a:bodyPr wrap="square" rtlCol="0">
            <a:spAutoFit/>
          </a:bodyPr>
          <a:lstStyle/>
          <a:p>
            <a:r>
              <a:rPr lang="en-US" altLang="en-US" sz="1867" err="1">
                <a:latin typeface="Calibri" panose="020F0502020204030204" pitchFamily="34" charset="0"/>
              </a:rPr>
              <a:t>www.rgps.on.ca</a:t>
            </a:r>
            <a:endParaRPr lang="en-US" sz="1867"/>
          </a:p>
        </p:txBody>
      </p:sp>
    </p:spTree>
    <p:extLst>
      <p:ext uri="{BB962C8B-B14F-4D97-AF65-F5344CB8AC3E}">
        <p14:creationId xmlns:p14="http://schemas.microsoft.com/office/powerpoint/2010/main" val="1735582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F309BE7-B2E5-ED2D-CC71-2F7ED1D1DE3B}"/>
              </a:ext>
            </a:extLst>
          </p:cNvPr>
          <p:cNvSpPr txBox="1"/>
          <p:nvPr/>
        </p:nvSpPr>
        <p:spPr>
          <a:xfrm>
            <a:off x="711200" y="1684348"/>
            <a:ext cx="10642600" cy="1077218"/>
          </a:xfrm>
          <a:prstGeom prst="rect">
            <a:avLst/>
          </a:prstGeom>
          <a:noFill/>
        </p:spPr>
        <p:txBody>
          <a:bodyPr wrap="square" rtlCol="0">
            <a:spAutoFit/>
          </a:bodyPr>
          <a:lstStyle/>
          <a:p>
            <a:r>
              <a:rPr lang="en-US" sz="3200">
                <a:latin typeface="Helios Extended" panose="020B0604020202020204" charset="0"/>
                <a:cs typeface="Helios Extended" panose="020B0604020202020204" charset="0"/>
              </a:rPr>
              <a:t>Most older adults want to remain at home even if their health changes. </a:t>
            </a:r>
            <a:r>
              <a:rPr lang="en-CA" sz="1600">
                <a:latin typeface="Helios Extended" panose="020B0604020202020204" charset="0"/>
                <a:cs typeface="Helios Extended" panose="020B0604020202020204" charset="0"/>
              </a:rPr>
              <a:t>(Canadian Mortgage and Housing Corporation, 2008).</a:t>
            </a:r>
            <a:endParaRPr lang="en-US" sz="1600">
              <a:latin typeface="Helios Extended" panose="020B0604020202020204" charset="0"/>
              <a:cs typeface="Helios Extended" panose="020B0604020202020204" charset="0"/>
            </a:endParaRPr>
          </a:p>
        </p:txBody>
      </p:sp>
      <p:pic>
        <p:nvPicPr>
          <p:cNvPr id="13" name="Picture 12" descr="Elderly couple looking at photo album">
            <a:extLst>
              <a:ext uri="{FF2B5EF4-FFF2-40B4-BE49-F238E27FC236}">
                <a16:creationId xmlns:a16="http://schemas.microsoft.com/office/drawing/2014/main" id="{0AF65558-F0D9-EF3A-68AA-97DA34BEAF2F}"/>
              </a:ext>
            </a:extLst>
          </p:cNvPr>
          <p:cNvPicPr>
            <a:picLocks noChangeAspect="1"/>
          </p:cNvPicPr>
          <p:nvPr/>
        </p:nvPicPr>
        <p:blipFill rotWithShape="1">
          <a:blip r:embed="rId3">
            <a:extLst>
              <a:ext uri="{28A0092B-C50C-407E-A947-70E740481C1C}">
                <a14:useLocalDpi xmlns:a14="http://schemas.microsoft.com/office/drawing/2010/main" val="0"/>
              </a:ext>
            </a:extLst>
          </a:blip>
          <a:srcRect l="-489" r="1"/>
          <a:stretch/>
        </p:blipFill>
        <p:spPr>
          <a:xfrm>
            <a:off x="7062715" y="3138108"/>
            <a:ext cx="3764027" cy="2497148"/>
          </a:xfrm>
          <a:prstGeom prst="teardrop">
            <a:avLst>
              <a:gd name="adj" fmla="val 127545"/>
            </a:avLst>
          </a:prstGeom>
        </p:spPr>
      </p:pic>
      <p:sp>
        <p:nvSpPr>
          <p:cNvPr id="15" name="TextBox 14">
            <a:extLst>
              <a:ext uri="{FF2B5EF4-FFF2-40B4-BE49-F238E27FC236}">
                <a16:creationId xmlns:a16="http://schemas.microsoft.com/office/drawing/2014/main" id="{3207BD40-D85E-AA46-EA39-EB5C7EA6B3EC}"/>
              </a:ext>
            </a:extLst>
          </p:cNvPr>
          <p:cNvSpPr txBox="1"/>
          <p:nvPr/>
        </p:nvSpPr>
        <p:spPr>
          <a:xfrm>
            <a:off x="368301" y="3384329"/>
            <a:ext cx="6521082" cy="2062103"/>
          </a:xfrm>
          <a:prstGeom prst="rect">
            <a:avLst/>
          </a:prstGeom>
          <a:noFill/>
        </p:spPr>
        <p:txBody>
          <a:bodyPr wrap="square" rtlCol="0">
            <a:spAutoFit/>
          </a:bodyPr>
          <a:lstStyle/>
          <a:p>
            <a:pPr marL="368291" lvl="1"/>
            <a:r>
              <a:rPr lang="en-US" sz="3200">
                <a:latin typeface="Helios Extended" panose="020B0604020202020204" charset="0"/>
                <a:cs typeface="Helios Extended" panose="020B0604020202020204" charset="0"/>
              </a:rPr>
              <a:t>Home is where the majority of older adults want to be discharged to following hospitalization. </a:t>
            </a:r>
            <a:r>
              <a:rPr lang="en-US" sz="1600">
                <a:latin typeface="Helios Extended" panose="020B0604020202020204" charset="0"/>
                <a:cs typeface="Helios Extended" panose="020B0604020202020204" charset="0"/>
              </a:rPr>
              <a:t>(</a:t>
            </a:r>
            <a:r>
              <a:rPr lang="en-US" sz="1600" err="1">
                <a:latin typeface="Helios Extended" panose="020B0604020202020204" charset="0"/>
                <a:cs typeface="Helios Extended" panose="020B0604020202020204" charset="0"/>
              </a:rPr>
              <a:t>Popejoy</a:t>
            </a:r>
            <a:r>
              <a:rPr lang="en-US" sz="1600">
                <a:latin typeface="Helios Extended" panose="020B0604020202020204" charset="0"/>
                <a:cs typeface="Helios Extended" panose="020B0604020202020204" charset="0"/>
              </a:rPr>
              <a:t>, 2011).</a:t>
            </a:r>
          </a:p>
        </p:txBody>
      </p:sp>
      <p:sp>
        <p:nvSpPr>
          <p:cNvPr id="16" name="TextBox 15">
            <a:extLst>
              <a:ext uri="{FF2B5EF4-FFF2-40B4-BE49-F238E27FC236}">
                <a16:creationId xmlns:a16="http://schemas.microsoft.com/office/drawing/2014/main" id="{9B714456-D7CF-40C9-F484-5754D40291EC}"/>
              </a:ext>
            </a:extLst>
          </p:cNvPr>
          <p:cNvSpPr txBox="1"/>
          <p:nvPr/>
        </p:nvSpPr>
        <p:spPr>
          <a:xfrm>
            <a:off x="6895729" y="6492875"/>
            <a:ext cx="5182829" cy="261610"/>
          </a:xfrm>
          <a:prstGeom prst="rect">
            <a:avLst/>
          </a:prstGeom>
          <a:noFill/>
        </p:spPr>
        <p:txBody>
          <a:bodyPr wrap="none" rtlCol="0">
            <a:spAutoFit/>
          </a:bodyPr>
          <a:lstStyle/>
          <a:p>
            <a:r>
              <a:rPr lang="en-US" sz="1100">
                <a:solidFill>
                  <a:srgbClr val="000000"/>
                </a:solidFill>
                <a:latin typeface="Helios Extended" panose="020B0604020202020204" charset="0"/>
                <a:cs typeface="Helios Extended" panose="020B0604020202020204" charset="0"/>
              </a:rPr>
              <a:t>https://www.who.int/publications/m/item/decade-of-healthy-ageing-plan-of-action</a:t>
            </a:r>
          </a:p>
        </p:txBody>
      </p: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DFE2AFA-1B71-12CD-92EF-6CA698AC9307}"/>
              </a:ext>
            </a:extLst>
          </p:cNvPr>
          <p:cNvSpPr txBox="1">
            <a:spLocks/>
          </p:cNvSpPr>
          <p:nvPr/>
        </p:nvSpPr>
        <p:spPr>
          <a:xfrm>
            <a:off x="2204962" y="147119"/>
            <a:ext cx="8110870"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r>
              <a:rPr lang="en-US" sz="4800" b="1">
                <a:latin typeface="Helios Extended" panose="020B0604020202020204" charset="0"/>
                <a:cs typeface="Helios Extended" panose="020B0604020202020204" charset="0"/>
              </a:rPr>
              <a:t>AGING AT HOME</a:t>
            </a:r>
          </a:p>
        </p:txBody>
      </p:sp>
      <p:cxnSp>
        <p:nvCxnSpPr>
          <p:cNvPr id="5" name="Straight Connector 4">
            <a:extLst>
              <a:ext uri="{FF2B5EF4-FFF2-40B4-BE49-F238E27FC236}">
                <a16:creationId xmlns:a16="http://schemas.microsoft.com/office/drawing/2014/main" id="{E7345790-FDDF-AD2B-CEC7-6A521D033487}"/>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10590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16D670F2-1CEC-7A20-FDC7-E0E5E5E9FA57}"/>
              </a:ext>
            </a:extLst>
          </p:cNvPr>
          <p:cNvSpPr/>
          <p:nvPr/>
        </p:nvSpPr>
        <p:spPr>
          <a:xfrm>
            <a:off x="711201" y="1421811"/>
            <a:ext cx="1574800" cy="5120504"/>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3600" b="1">
                <a:latin typeface="Helios Extended" panose="020B0604020202020204" charset="0"/>
                <a:cs typeface="Helios Extended" panose="020B0604020202020204" charset="0"/>
              </a:rPr>
              <a:t>WHAT WE KNOW</a:t>
            </a:r>
            <a:endParaRPr lang="en-US" sz="3600" b="1"/>
          </a:p>
        </p:txBody>
      </p:sp>
      <p:graphicFrame>
        <p:nvGraphicFramePr>
          <p:cNvPr id="3" name="Content Placeholder 2">
            <a:extLst>
              <a:ext uri="{FF2B5EF4-FFF2-40B4-BE49-F238E27FC236}">
                <a16:creationId xmlns:a16="http://schemas.microsoft.com/office/drawing/2014/main" id="{12A4EBAC-90CA-989D-12A6-CB130BE5ADC7}"/>
              </a:ext>
            </a:extLst>
          </p:cNvPr>
          <p:cNvGraphicFramePr>
            <a:graphicFrameLocks/>
          </p:cNvGraphicFramePr>
          <p:nvPr>
            <p:extLst>
              <p:ext uri="{D42A27DB-BD31-4B8C-83A1-F6EECF244321}">
                <p14:modId xmlns:p14="http://schemas.microsoft.com/office/powerpoint/2010/main" val="3461392631"/>
              </p:ext>
            </p:extLst>
          </p:nvPr>
        </p:nvGraphicFramePr>
        <p:xfrm>
          <a:off x="2527300" y="1421811"/>
          <a:ext cx="4989919" cy="5120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A98FAF5D-FD93-0EA0-5458-A389A650B3AD}"/>
              </a:ext>
            </a:extLst>
          </p:cNvPr>
          <p:cNvSpPr txBox="1"/>
          <p:nvPr/>
        </p:nvSpPr>
        <p:spPr>
          <a:xfrm>
            <a:off x="2895600" y="2959100"/>
            <a:ext cx="184731" cy="369332"/>
          </a:xfrm>
          <a:prstGeom prst="rect">
            <a:avLst/>
          </a:prstGeom>
          <a:noFill/>
        </p:spPr>
        <p:txBody>
          <a:bodyPr wrap="none" rtlCol="0">
            <a:spAutoFit/>
          </a:bodyPr>
          <a:lstStyle/>
          <a:p>
            <a:endParaRPr lang="en-US"/>
          </a:p>
        </p:txBody>
      </p:sp>
      <p:sp>
        <p:nvSpPr>
          <p:cNvPr id="5" name="Rectangle 4">
            <a:extLst>
              <a:ext uri="{FF2B5EF4-FFF2-40B4-BE49-F238E27FC236}">
                <a16:creationId xmlns:a16="http://schemas.microsoft.com/office/drawing/2014/main" id="{0B8FC16B-7D92-DEAD-9108-6136D21B359C}"/>
              </a:ext>
            </a:extLst>
          </p:cNvPr>
          <p:cNvSpPr/>
          <p:nvPr/>
        </p:nvSpPr>
        <p:spPr>
          <a:xfrm>
            <a:off x="8179242" y="1421807"/>
            <a:ext cx="3701607" cy="5120504"/>
          </a:xfrm>
          <a:prstGeom prst="rect">
            <a:avLst/>
          </a:prstGeom>
          <a:solidFill>
            <a:schemeClr val="bg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3600" b="1">
              <a:solidFill>
                <a:schemeClr val="accent5">
                  <a:lumMod val="50000"/>
                </a:schemeClr>
              </a:solidFill>
              <a:latin typeface="Helios Extended" panose="020B0604020202020204" charset="0"/>
              <a:cs typeface="Helios Extended" panose="020B0604020202020204" charset="0"/>
            </a:endParaRPr>
          </a:p>
          <a:p>
            <a:endParaRPr lang="en-US" sz="3600" b="1">
              <a:solidFill>
                <a:schemeClr val="accent5">
                  <a:lumMod val="50000"/>
                </a:schemeClr>
              </a:solidFill>
              <a:latin typeface="Helios Extended" panose="020B0604020202020204" charset="0"/>
              <a:cs typeface="Helios Extended" panose="020B0604020202020204" charset="0"/>
            </a:endParaRPr>
          </a:p>
          <a:p>
            <a:r>
              <a:rPr lang="en-US" sz="2800" b="1">
                <a:solidFill>
                  <a:schemeClr val="accent5">
                    <a:lumMod val="50000"/>
                  </a:schemeClr>
                </a:solidFill>
                <a:latin typeface="Helios Extended" panose="020B0604020202020204" charset="0"/>
                <a:cs typeface="Helios Extended" panose="020B0604020202020204" charset="0"/>
              </a:rPr>
              <a:t>Six Dimensions:</a:t>
            </a:r>
          </a:p>
          <a:p>
            <a:pPr marL="342900" indent="-342900">
              <a:buFont typeface="Arial" panose="020B0604020202020204" pitchFamily="34" charset="0"/>
              <a:buChar char="•"/>
            </a:pPr>
            <a:r>
              <a:rPr lang="en-US" sz="2400">
                <a:solidFill>
                  <a:schemeClr val="accent5">
                    <a:lumMod val="50000"/>
                  </a:schemeClr>
                </a:solidFill>
                <a:latin typeface="Helios Extended" panose="020B0604020202020204" charset="0"/>
                <a:cs typeface="Helios Extended" panose="020B0604020202020204" charset="0"/>
              </a:rPr>
              <a:t>Social</a:t>
            </a:r>
          </a:p>
          <a:p>
            <a:pPr marL="342900" indent="-342900">
              <a:buFont typeface="Arial" panose="020B0604020202020204" pitchFamily="34" charset="0"/>
              <a:buChar char="•"/>
            </a:pPr>
            <a:r>
              <a:rPr lang="en-US" sz="2400">
                <a:solidFill>
                  <a:schemeClr val="accent5">
                    <a:lumMod val="50000"/>
                  </a:schemeClr>
                </a:solidFill>
                <a:latin typeface="Helios Extended" panose="020B0604020202020204" charset="0"/>
                <a:cs typeface="Helios Extended" panose="020B0604020202020204" charset="0"/>
              </a:rPr>
              <a:t>Built &amp; Natural Environment</a:t>
            </a:r>
          </a:p>
          <a:p>
            <a:pPr marL="342900" indent="-342900">
              <a:buFont typeface="Arial" panose="020B0604020202020204" pitchFamily="34" charset="0"/>
              <a:buChar char="•"/>
            </a:pPr>
            <a:r>
              <a:rPr lang="en-US" sz="2400">
                <a:solidFill>
                  <a:schemeClr val="accent5">
                    <a:lumMod val="50000"/>
                  </a:schemeClr>
                </a:solidFill>
                <a:latin typeface="Helios Extended" panose="020B0604020202020204" charset="0"/>
                <a:cs typeface="Helios Extended" panose="020B0604020202020204" charset="0"/>
              </a:rPr>
              <a:t>Time &amp; Space</a:t>
            </a:r>
          </a:p>
          <a:p>
            <a:pPr marL="342900" indent="-342900">
              <a:buFont typeface="Arial" panose="020B0604020202020204" pitchFamily="34" charset="0"/>
              <a:buChar char="•"/>
            </a:pPr>
            <a:r>
              <a:rPr lang="en-US" sz="2400">
                <a:solidFill>
                  <a:schemeClr val="accent5">
                    <a:lumMod val="50000"/>
                  </a:schemeClr>
                </a:solidFill>
                <a:latin typeface="Helios Extended" panose="020B0604020202020204" charset="0"/>
                <a:cs typeface="Helios Extended" panose="020B0604020202020204" charset="0"/>
              </a:rPr>
              <a:t>Economic</a:t>
            </a:r>
          </a:p>
          <a:p>
            <a:pPr marL="342900" indent="-342900">
              <a:buFont typeface="Arial" panose="020B0604020202020204" pitchFamily="34" charset="0"/>
              <a:buChar char="•"/>
            </a:pPr>
            <a:r>
              <a:rPr lang="en-US" sz="2400">
                <a:solidFill>
                  <a:schemeClr val="accent5">
                    <a:lumMod val="50000"/>
                  </a:schemeClr>
                </a:solidFill>
                <a:latin typeface="Helios Extended" panose="020B0604020202020204" charset="0"/>
                <a:cs typeface="Helios Extended" panose="020B0604020202020204" charset="0"/>
              </a:rPr>
              <a:t>Socioeconomic &amp; Health</a:t>
            </a:r>
          </a:p>
          <a:p>
            <a:pPr marL="342900" indent="-342900">
              <a:buFont typeface="Arial" panose="020B0604020202020204" pitchFamily="34" charset="0"/>
              <a:buChar char="•"/>
            </a:pPr>
            <a:r>
              <a:rPr lang="en-US" sz="2400">
                <a:solidFill>
                  <a:schemeClr val="accent5">
                    <a:lumMod val="50000"/>
                  </a:schemeClr>
                </a:solidFill>
                <a:latin typeface="Helios Extended" panose="020B0604020202020204" charset="0"/>
                <a:cs typeface="Helios Extended" panose="020B0604020202020204" charset="0"/>
              </a:rPr>
              <a:t>Psychological &amp; Psychosocial</a:t>
            </a:r>
          </a:p>
          <a:p>
            <a:pPr algn="ctr"/>
            <a:endParaRPr lang="en-CA"/>
          </a:p>
        </p:txBody>
      </p:sp>
      <p:sp>
        <p:nvSpPr>
          <p:cNvPr id="6" name="Rectangle 5">
            <a:extLst>
              <a:ext uri="{FF2B5EF4-FFF2-40B4-BE49-F238E27FC236}">
                <a16:creationId xmlns:a16="http://schemas.microsoft.com/office/drawing/2014/main" id="{DB36310A-E617-1196-71ED-E9C675307DD4}"/>
              </a:ext>
            </a:extLst>
          </p:cNvPr>
          <p:cNvSpPr/>
          <p:nvPr/>
        </p:nvSpPr>
        <p:spPr>
          <a:xfrm>
            <a:off x="8179242" y="1421807"/>
            <a:ext cx="3701607" cy="10797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latin typeface="Helios Extended" panose="020B0604020202020204" charset="0"/>
                <a:cs typeface="Helios Extended" panose="020B0604020202020204" charset="0"/>
              </a:rPr>
              <a:t>FACTORS INFLUENCING THE HOME DECISION</a:t>
            </a:r>
            <a:endParaRPr lang="en-CA" sz="2400"/>
          </a:p>
        </p:txBody>
      </p:sp>
      <p:sp>
        <p:nvSpPr>
          <p:cNvPr id="7" name="TextBox 6">
            <a:extLst>
              <a:ext uri="{FF2B5EF4-FFF2-40B4-BE49-F238E27FC236}">
                <a16:creationId xmlns:a16="http://schemas.microsoft.com/office/drawing/2014/main" id="{F42D5B18-084C-3196-4805-75D676BD5D5E}"/>
              </a:ext>
            </a:extLst>
          </p:cNvPr>
          <p:cNvSpPr txBox="1"/>
          <p:nvPr/>
        </p:nvSpPr>
        <p:spPr>
          <a:xfrm>
            <a:off x="10340222" y="6542311"/>
            <a:ext cx="1540627" cy="276999"/>
          </a:xfrm>
          <a:prstGeom prst="rect">
            <a:avLst/>
          </a:prstGeom>
          <a:noFill/>
        </p:spPr>
        <p:txBody>
          <a:bodyPr wrap="square" rtlCol="0">
            <a:spAutoFit/>
          </a:bodyPr>
          <a:lstStyle/>
          <a:p>
            <a:pPr algn="r"/>
            <a:r>
              <a:rPr lang="en-US" sz="1200">
                <a:latin typeface="Helios Extended" panose="020B0604020202020204" charset="0"/>
                <a:cs typeface="Helios Extended" panose="020B0604020202020204" charset="0"/>
              </a:rPr>
              <a:t>Roy et al., 2018</a:t>
            </a:r>
          </a:p>
        </p:txBody>
      </p:sp>
      <p:sp>
        <p:nvSpPr>
          <p:cNvPr id="11" name="Title 1">
            <a:extLst>
              <a:ext uri="{FF2B5EF4-FFF2-40B4-BE49-F238E27FC236}">
                <a16:creationId xmlns:a16="http://schemas.microsoft.com/office/drawing/2014/main" id="{1DE53A8D-A02A-6E84-BE2F-9EAB2A19BB88}"/>
              </a:ext>
            </a:extLst>
          </p:cNvPr>
          <p:cNvSpPr>
            <a:spLocks noGrp="1"/>
          </p:cNvSpPr>
          <p:nvPr>
            <p:ph type="title"/>
          </p:nvPr>
        </p:nvSpPr>
        <p:spPr>
          <a:xfrm>
            <a:off x="2204962" y="147119"/>
            <a:ext cx="8110870" cy="828675"/>
          </a:xfrm>
        </p:spPr>
        <p:txBody>
          <a:bodyPr/>
          <a:lstStyle/>
          <a:p>
            <a:r>
              <a:rPr lang="en-US" sz="4800" b="1">
                <a:latin typeface="Helios Extended" panose="020B0604020202020204" charset="0"/>
                <a:cs typeface="Helios Extended" panose="020B0604020202020204" charset="0"/>
              </a:rPr>
              <a:t>THE CLINICAL CONTEXT</a:t>
            </a:r>
          </a:p>
        </p:txBody>
      </p:sp>
      <p:cxnSp>
        <p:nvCxnSpPr>
          <p:cNvPr id="12" name="Straight Connector 11">
            <a:extLst>
              <a:ext uri="{FF2B5EF4-FFF2-40B4-BE49-F238E27FC236}">
                <a16:creationId xmlns:a16="http://schemas.microsoft.com/office/drawing/2014/main" id="{C3244F12-5E31-724A-282C-3DB2D3CE1234}"/>
              </a:ext>
            </a:extLst>
          </p:cNvPr>
          <p:cNvCxnSpPr>
            <a:cxnSpLocks/>
          </p:cNvCxnSpPr>
          <p:nvPr/>
        </p:nvCxnSpPr>
        <p:spPr>
          <a:xfrm>
            <a:off x="1773881" y="912389"/>
            <a:ext cx="9932177"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9441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2760330" y="365125"/>
            <a:ext cx="8110870" cy="828675"/>
          </a:xfrm>
        </p:spPr>
        <p:txBody>
          <a:bodyPr/>
          <a:lstStyle/>
          <a:p>
            <a:pPr algn="r"/>
            <a:r>
              <a:rPr lang="en-US" sz="5400">
                <a:latin typeface="Helios Extended" panose="020B0604020202020204" charset="0"/>
                <a:cs typeface="Helios Extended" panose="020B0604020202020204" charset="0"/>
              </a:rPr>
              <a:t>SELF-REPORTED</a:t>
            </a:r>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711200" y="2222205"/>
            <a:ext cx="10642600"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BD7857-208C-2A05-7E86-4E00A3218A61}"/>
              </a:ext>
            </a:extLst>
          </p:cNvPr>
          <p:cNvSpPr txBox="1">
            <a:spLocks/>
          </p:cNvSpPr>
          <p:nvPr/>
        </p:nvSpPr>
        <p:spPr>
          <a:xfrm>
            <a:off x="353286" y="1193800"/>
            <a:ext cx="10517914" cy="828675"/>
          </a:xfrm>
          <a:prstGeom prst="rect">
            <a:avLst/>
          </a:prstGeom>
        </p:spPr>
        <p:txBody>
          <a:bodyPr/>
          <a:lstStyle>
            <a:lvl1pPr algn="l" defTabSz="609630" rtl="0" eaLnBrk="1" latinLnBrk="0" hangingPunct="1">
              <a:spcBef>
                <a:spcPct val="0"/>
              </a:spcBef>
              <a:buNone/>
              <a:defRPr sz="4534" kern="1200">
                <a:solidFill>
                  <a:schemeClr val="tx1"/>
                </a:solidFill>
                <a:latin typeface="League Spartan" panose="020B0604020202020204" charset="0"/>
                <a:ea typeface="+mj-ea"/>
                <a:cs typeface="+mj-cs"/>
              </a:defRPr>
            </a:lvl1pPr>
          </a:lstStyle>
          <a:p>
            <a:pPr algn="r"/>
            <a:r>
              <a:rPr lang="en-US" sz="5400">
                <a:latin typeface="Helios Extended" panose="020B0604020202020204" charset="0"/>
                <a:cs typeface="Helios Extended" panose="020B0604020202020204" charset="0"/>
              </a:rPr>
              <a:t>BARRIERS TO AGE IN PLACE</a:t>
            </a:r>
          </a:p>
        </p:txBody>
      </p:sp>
      <p:graphicFrame>
        <p:nvGraphicFramePr>
          <p:cNvPr id="4" name="Content Placeholder 2">
            <a:extLst>
              <a:ext uri="{FF2B5EF4-FFF2-40B4-BE49-F238E27FC236}">
                <a16:creationId xmlns:a16="http://schemas.microsoft.com/office/drawing/2014/main" id="{ADB83BE2-2819-3D8B-4B3A-32B1BCFA0ADB}"/>
              </a:ext>
            </a:extLst>
          </p:cNvPr>
          <p:cNvGraphicFramePr>
            <a:graphicFrameLocks/>
          </p:cNvGraphicFramePr>
          <p:nvPr>
            <p:extLst>
              <p:ext uri="{D42A27DB-BD31-4B8C-83A1-F6EECF244321}">
                <p14:modId xmlns:p14="http://schemas.microsoft.com/office/powerpoint/2010/main" val="1113040047"/>
              </p:ext>
            </p:extLst>
          </p:nvPr>
        </p:nvGraphicFramePr>
        <p:xfrm>
          <a:off x="838200" y="2387600"/>
          <a:ext cx="10515600" cy="38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CAF98DE3-874A-9D04-A05B-279DA7F55EBD}"/>
              </a:ext>
            </a:extLst>
          </p:cNvPr>
          <p:cNvSpPr txBox="1"/>
          <p:nvPr/>
        </p:nvSpPr>
        <p:spPr>
          <a:xfrm>
            <a:off x="8460217" y="6394507"/>
            <a:ext cx="3592083" cy="400110"/>
          </a:xfrm>
          <a:prstGeom prst="rect">
            <a:avLst/>
          </a:prstGeom>
          <a:noFill/>
        </p:spPr>
        <p:txBody>
          <a:bodyPr wrap="square" rtlCol="0">
            <a:spAutoFit/>
          </a:bodyPr>
          <a:lstStyle/>
          <a:p>
            <a:pPr algn="r"/>
            <a:r>
              <a:rPr lang="en-US" sz="2000">
                <a:latin typeface="Helios Extended" panose="020B0604020202020204" charset="0"/>
                <a:cs typeface="Helios Extended" panose="020B0604020202020204" charset="0"/>
              </a:rPr>
              <a:t>Brim, </a:t>
            </a:r>
            <a:r>
              <a:rPr lang="en-US" sz="2000" err="1">
                <a:latin typeface="Helios Extended" panose="020B0604020202020204" charset="0"/>
                <a:cs typeface="Helios Extended" panose="020B0604020202020204" charset="0"/>
              </a:rPr>
              <a:t>Fromhold</a:t>
            </a:r>
            <a:r>
              <a:rPr lang="en-US" sz="2000">
                <a:latin typeface="Helios Extended" panose="020B0604020202020204" charset="0"/>
                <a:cs typeface="Helios Extended" panose="020B0604020202020204" charset="0"/>
              </a:rPr>
              <a:t>, Blaney, 2021</a:t>
            </a:r>
          </a:p>
        </p:txBody>
      </p:sp>
    </p:spTree>
    <p:extLst>
      <p:ext uri="{BB962C8B-B14F-4D97-AF65-F5344CB8AC3E}">
        <p14:creationId xmlns:p14="http://schemas.microsoft.com/office/powerpoint/2010/main" val="2606627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A866229-9EE6-C0F0-4607-C47AB689D6DF}"/>
              </a:ext>
            </a:extLst>
          </p:cNvPr>
          <p:cNvSpPr>
            <a:spLocks noGrp="1"/>
          </p:cNvSpPr>
          <p:nvPr>
            <p:ph type="title"/>
          </p:nvPr>
        </p:nvSpPr>
        <p:spPr>
          <a:xfrm>
            <a:off x="2235543" y="150001"/>
            <a:ext cx="9148819" cy="828675"/>
          </a:xfrm>
        </p:spPr>
        <p:txBody>
          <a:bodyPr/>
          <a:lstStyle/>
          <a:p>
            <a:r>
              <a:rPr lang="en-US" sz="4800" b="1">
                <a:latin typeface="Helios Extended" panose="020B0604020202020204" charset="0"/>
                <a:cs typeface="Helios Extended" panose="020B0604020202020204" charset="0"/>
              </a:rPr>
              <a:t>AGING AT HOME - SERVICES</a:t>
            </a:r>
          </a:p>
        </p:txBody>
      </p:sp>
      <p:cxnSp>
        <p:nvCxnSpPr>
          <p:cNvPr id="14" name="Straight Connector 13">
            <a:extLst>
              <a:ext uri="{FF2B5EF4-FFF2-40B4-BE49-F238E27FC236}">
                <a16:creationId xmlns:a16="http://schemas.microsoft.com/office/drawing/2014/main" id="{6D186EDB-480C-27D0-767D-5B546457C2C4}"/>
              </a:ext>
            </a:extLst>
          </p:cNvPr>
          <p:cNvCxnSpPr>
            <a:cxnSpLocks/>
          </p:cNvCxnSpPr>
          <p:nvPr/>
        </p:nvCxnSpPr>
        <p:spPr>
          <a:xfrm>
            <a:off x="1736811" y="916891"/>
            <a:ext cx="9829113"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7817157F-A8CC-A140-C4AA-3423E5E124E0}"/>
              </a:ext>
            </a:extLst>
          </p:cNvPr>
          <p:cNvSpPr/>
          <p:nvPr/>
        </p:nvSpPr>
        <p:spPr>
          <a:xfrm>
            <a:off x="0" y="0"/>
            <a:ext cx="12192000" cy="68580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80308947-203E-E1E1-B58E-952CA0330EFF}"/>
              </a:ext>
            </a:extLst>
          </p:cNvPr>
          <p:cNvSpPr/>
          <p:nvPr/>
        </p:nvSpPr>
        <p:spPr>
          <a:xfrm>
            <a:off x="800100" y="2209798"/>
            <a:ext cx="2895600" cy="1092181"/>
          </a:xfrm>
          <a:prstGeom prst="roundRect">
            <a:avLst/>
          </a:prstGeom>
          <a:solidFill>
            <a:schemeClr val="bg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OPTIMIZING HEALTH</a:t>
            </a:r>
          </a:p>
        </p:txBody>
      </p:sp>
      <p:sp>
        <p:nvSpPr>
          <p:cNvPr id="6" name="Rectangle: Rounded Corners 5">
            <a:extLst>
              <a:ext uri="{FF2B5EF4-FFF2-40B4-BE49-F238E27FC236}">
                <a16:creationId xmlns:a16="http://schemas.microsoft.com/office/drawing/2014/main" id="{67C04B27-1F74-ECD6-34CD-A7AFDCC65873}"/>
              </a:ext>
            </a:extLst>
          </p:cNvPr>
          <p:cNvSpPr/>
          <p:nvPr/>
        </p:nvSpPr>
        <p:spPr>
          <a:xfrm>
            <a:off x="4876800" y="2209798"/>
            <a:ext cx="2895600" cy="1092181"/>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SPECIALIZED </a:t>
            </a:r>
          </a:p>
          <a:p>
            <a:pPr algn="ctr"/>
            <a:r>
              <a:rPr lang="en-US" sz="2400">
                <a:solidFill>
                  <a:schemeClr val="tx1"/>
                </a:solidFill>
              </a:rPr>
              <a:t>GERIATRIC SERVICES</a:t>
            </a:r>
          </a:p>
        </p:txBody>
      </p:sp>
      <p:sp>
        <p:nvSpPr>
          <p:cNvPr id="7" name="Rectangle: Rounded Corners 6">
            <a:extLst>
              <a:ext uri="{FF2B5EF4-FFF2-40B4-BE49-F238E27FC236}">
                <a16:creationId xmlns:a16="http://schemas.microsoft.com/office/drawing/2014/main" id="{C45BDEC2-5A07-86C4-DAB1-6E67DC9DD67A}"/>
              </a:ext>
            </a:extLst>
          </p:cNvPr>
          <p:cNvSpPr/>
          <p:nvPr/>
        </p:nvSpPr>
        <p:spPr>
          <a:xfrm>
            <a:off x="711200" y="4750072"/>
            <a:ext cx="2895600" cy="1092181"/>
          </a:xfrm>
          <a:prstGeom prst="round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SUPPORT &amp; HEALTH SERVICES</a:t>
            </a:r>
          </a:p>
        </p:txBody>
      </p:sp>
      <p:sp>
        <p:nvSpPr>
          <p:cNvPr id="8" name="Rectangle: Rounded Corners 7">
            <a:extLst>
              <a:ext uri="{FF2B5EF4-FFF2-40B4-BE49-F238E27FC236}">
                <a16:creationId xmlns:a16="http://schemas.microsoft.com/office/drawing/2014/main" id="{4B5D027D-DD77-2963-FB8A-9D6EBE87D61D}"/>
              </a:ext>
            </a:extLst>
          </p:cNvPr>
          <p:cNvSpPr/>
          <p:nvPr/>
        </p:nvSpPr>
        <p:spPr>
          <a:xfrm>
            <a:off x="8953500" y="2209796"/>
            <a:ext cx="2171700" cy="1023340"/>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GERIATRIC</a:t>
            </a:r>
          </a:p>
          <a:p>
            <a:pPr algn="ctr"/>
            <a:r>
              <a:rPr lang="en-US" sz="2400">
                <a:solidFill>
                  <a:schemeClr val="tx1"/>
                </a:solidFill>
              </a:rPr>
              <a:t>MEDICINE</a:t>
            </a:r>
          </a:p>
        </p:txBody>
      </p:sp>
      <p:sp>
        <p:nvSpPr>
          <p:cNvPr id="9" name="Rectangle: Rounded Corners 8">
            <a:extLst>
              <a:ext uri="{FF2B5EF4-FFF2-40B4-BE49-F238E27FC236}">
                <a16:creationId xmlns:a16="http://schemas.microsoft.com/office/drawing/2014/main" id="{A0A6C976-BCE2-2680-6BD7-2282DEAECD70}"/>
              </a:ext>
            </a:extLst>
          </p:cNvPr>
          <p:cNvSpPr/>
          <p:nvPr/>
        </p:nvSpPr>
        <p:spPr>
          <a:xfrm>
            <a:off x="8953500" y="4003743"/>
            <a:ext cx="2171700" cy="1023340"/>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GERIATRIC</a:t>
            </a:r>
          </a:p>
          <a:p>
            <a:pPr algn="ctr"/>
            <a:r>
              <a:rPr lang="en-US" sz="2400">
                <a:solidFill>
                  <a:schemeClr val="tx1"/>
                </a:solidFill>
              </a:rPr>
              <a:t>PSYCHIATRY</a:t>
            </a:r>
          </a:p>
        </p:txBody>
      </p:sp>
      <p:sp>
        <p:nvSpPr>
          <p:cNvPr id="11" name="Rectangle: Rounded Corners 10">
            <a:extLst>
              <a:ext uri="{FF2B5EF4-FFF2-40B4-BE49-F238E27FC236}">
                <a16:creationId xmlns:a16="http://schemas.microsoft.com/office/drawing/2014/main" id="{04B385D1-6494-0766-2C0B-BE6801FAC56C}"/>
              </a:ext>
            </a:extLst>
          </p:cNvPr>
          <p:cNvSpPr/>
          <p:nvPr/>
        </p:nvSpPr>
        <p:spPr>
          <a:xfrm>
            <a:off x="4876800" y="4295321"/>
            <a:ext cx="2895600" cy="5231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FOR PROFIT</a:t>
            </a:r>
          </a:p>
        </p:txBody>
      </p:sp>
      <p:sp>
        <p:nvSpPr>
          <p:cNvPr id="12" name="Rectangle: Rounded Corners 11">
            <a:extLst>
              <a:ext uri="{FF2B5EF4-FFF2-40B4-BE49-F238E27FC236}">
                <a16:creationId xmlns:a16="http://schemas.microsoft.com/office/drawing/2014/main" id="{AF3F48C1-5B07-9031-D1F9-0DA2642BA7A0}"/>
              </a:ext>
            </a:extLst>
          </p:cNvPr>
          <p:cNvSpPr/>
          <p:nvPr/>
        </p:nvSpPr>
        <p:spPr>
          <a:xfrm>
            <a:off x="4876800" y="5027083"/>
            <a:ext cx="2895600" cy="5231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NOT FOR PROFIT</a:t>
            </a:r>
          </a:p>
        </p:txBody>
      </p:sp>
      <p:sp>
        <p:nvSpPr>
          <p:cNvPr id="13" name="Rectangle: Rounded Corners 12">
            <a:extLst>
              <a:ext uri="{FF2B5EF4-FFF2-40B4-BE49-F238E27FC236}">
                <a16:creationId xmlns:a16="http://schemas.microsoft.com/office/drawing/2014/main" id="{F3993624-05C6-81E6-ECCD-C450E3544442}"/>
              </a:ext>
            </a:extLst>
          </p:cNvPr>
          <p:cNvSpPr/>
          <p:nvPr/>
        </p:nvSpPr>
        <p:spPr>
          <a:xfrm>
            <a:off x="4876800" y="5771817"/>
            <a:ext cx="2895600" cy="5231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FREE</a:t>
            </a:r>
          </a:p>
        </p:txBody>
      </p:sp>
      <p:cxnSp>
        <p:nvCxnSpPr>
          <p:cNvPr id="16" name="Straight Arrow Connector 15">
            <a:extLst>
              <a:ext uri="{FF2B5EF4-FFF2-40B4-BE49-F238E27FC236}">
                <a16:creationId xmlns:a16="http://schemas.microsoft.com/office/drawing/2014/main" id="{44D17BA1-1365-DF8F-AFF3-869DE0EA191E}"/>
              </a:ext>
            </a:extLst>
          </p:cNvPr>
          <p:cNvCxnSpPr/>
          <p:nvPr/>
        </p:nvCxnSpPr>
        <p:spPr>
          <a:xfrm>
            <a:off x="3695700" y="2755889"/>
            <a:ext cx="11811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a16="http://schemas.microsoft.com/office/drawing/2014/main" id="{C153FCBA-D1D5-2A9E-5165-400FCDD952F3}"/>
              </a:ext>
            </a:extLst>
          </p:cNvPr>
          <p:cNvGrpSpPr/>
          <p:nvPr/>
        </p:nvGrpSpPr>
        <p:grpSpPr>
          <a:xfrm>
            <a:off x="7772400" y="2755889"/>
            <a:ext cx="1181100" cy="1791263"/>
            <a:chOff x="7772400" y="2755889"/>
            <a:chExt cx="1181100" cy="1791263"/>
          </a:xfrm>
        </p:grpSpPr>
        <p:cxnSp>
          <p:nvCxnSpPr>
            <p:cNvPr id="21" name="Straight Arrow Connector 20">
              <a:extLst>
                <a:ext uri="{FF2B5EF4-FFF2-40B4-BE49-F238E27FC236}">
                  <a16:creationId xmlns:a16="http://schemas.microsoft.com/office/drawing/2014/main" id="{464183D5-BC66-A254-DBB3-CD4641D32B2D}"/>
                </a:ext>
              </a:extLst>
            </p:cNvPr>
            <p:cNvCxnSpPr/>
            <p:nvPr/>
          </p:nvCxnSpPr>
          <p:spPr>
            <a:xfrm>
              <a:off x="7772400" y="2755889"/>
              <a:ext cx="11811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AEE2E3D-D8F9-C125-545C-D187B8DDF049}"/>
                </a:ext>
              </a:extLst>
            </p:cNvPr>
            <p:cNvCxnSpPr>
              <a:cxnSpLocks/>
            </p:cNvCxnSpPr>
            <p:nvPr/>
          </p:nvCxnSpPr>
          <p:spPr>
            <a:xfrm>
              <a:off x="8149167" y="2755889"/>
              <a:ext cx="0" cy="17912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8A0D846-55E5-D618-7F94-0C4A5367A2C5}"/>
                </a:ext>
              </a:extLst>
            </p:cNvPr>
            <p:cNvCxnSpPr>
              <a:cxnSpLocks/>
            </p:cNvCxnSpPr>
            <p:nvPr/>
          </p:nvCxnSpPr>
          <p:spPr>
            <a:xfrm>
              <a:off x="8128000" y="4547152"/>
              <a:ext cx="81915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619B4ED0-4128-905E-68F4-3D972AEDEE08}"/>
              </a:ext>
            </a:extLst>
          </p:cNvPr>
          <p:cNvGrpSpPr/>
          <p:nvPr/>
        </p:nvGrpSpPr>
        <p:grpSpPr>
          <a:xfrm>
            <a:off x="3606800" y="4603750"/>
            <a:ext cx="1270000" cy="1429623"/>
            <a:chOff x="3606800" y="4603750"/>
            <a:chExt cx="1270000" cy="1429623"/>
          </a:xfrm>
        </p:grpSpPr>
        <p:cxnSp>
          <p:nvCxnSpPr>
            <p:cNvPr id="35" name="Straight Connector 34">
              <a:extLst>
                <a:ext uri="{FF2B5EF4-FFF2-40B4-BE49-F238E27FC236}">
                  <a16:creationId xmlns:a16="http://schemas.microsoft.com/office/drawing/2014/main" id="{5A8FBDC0-C677-ACD5-0A48-A23AF75F78FA}"/>
                </a:ext>
              </a:extLst>
            </p:cNvPr>
            <p:cNvCxnSpPr>
              <a:stCxn id="7" idx="3"/>
            </p:cNvCxnSpPr>
            <p:nvPr/>
          </p:nvCxnSpPr>
          <p:spPr>
            <a:xfrm flipV="1">
              <a:off x="3606800" y="5296162"/>
              <a:ext cx="46990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68440C7-9F03-839B-DF5D-272CCF0FACA6}"/>
                </a:ext>
              </a:extLst>
            </p:cNvPr>
            <p:cNvCxnSpPr>
              <a:cxnSpLocks/>
            </p:cNvCxnSpPr>
            <p:nvPr/>
          </p:nvCxnSpPr>
          <p:spPr>
            <a:xfrm>
              <a:off x="4076700" y="4603750"/>
              <a:ext cx="0" cy="14296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7C77236-01DC-B64F-7654-6FB0BE2D38A0}"/>
                </a:ext>
              </a:extLst>
            </p:cNvPr>
            <p:cNvCxnSpPr>
              <a:cxnSpLocks/>
            </p:cNvCxnSpPr>
            <p:nvPr/>
          </p:nvCxnSpPr>
          <p:spPr>
            <a:xfrm>
              <a:off x="4059767" y="4603750"/>
              <a:ext cx="8170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43E88600-A0DF-07AB-6056-400FD72D5DBD}"/>
                </a:ext>
              </a:extLst>
            </p:cNvPr>
            <p:cNvCxnSpPr>
              <a:cxnSpLocks/>
            </p:cNvCxnSpPr>
            <p:nvPr/>
          </p:nvCxnSpPr>
          <p:spPr>
            <a:xfrm>
              <a:off x="4076700" y="5297368"/>
              <a:ext cx="8001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E8D2EB99-1806-CA79-6457-4F58C6E1C2C2}"/>
                </a:ext>
              </a:extLst>
            </p:cNvPr>
            <p:cNvCxnSpPr>
              <a:cxnSpLocks/>
              <a:endCxn id="13" idx="1"/>
            </p:cNvCxnSpPr>
            <p:nvPr/>
          </p:nvCxnSpPr>
          <p:spPr>
            <a:xfrm>
              <a:off x="4059767" y="6033373"/>
              <a:ext cx="81703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9" name="Straight Arrow Connector 48">
            <a:extLst>
              <a:ext uri="{FF2B5EF4-FFF2-40B4-BE49-F238E27FC236}">
                <a16:creationId xmlns:a16="http://schemas.microsoft.com/office/drawing/2014/main" id="{E34DB323-3DCC-4CB8-D605-8F643454AB24}"/>
              </a:ext>
            </a:extLst>
          </p:cNvPr>
          <p:cNvCxnSpPr>
            <a:cxnSpLocks/>
          </p:cNvCxnSpPr>
          <p:nvPr/>
        </p:nvCxnSpPr>
        <p:spPr>
          <a:xfrm>
            <a:off x="1923465" y="3301972"/>
            <a:ext cx="0" cy="144809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072B6A2C-440E-BCC4-0654-D24A1A925944}"/>
              </a:ext>
            </a:extLst>
          </p:cNvPr>
          <p:cNvCxnSpPr>
            <a:cxnSpLocks/>
          </p:cNvCxnSpPr>
          <p:nvPr/>
        </p:nvCxnSpPr>
        <p:spPr>
          <a:xfrm flipV="1">
            <a:off x="2420881" y="3301972"/>
            <a:ext cx="0" cy="144809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981ECEC1-4D95-0CF7-6B50-61896AEBA5F6}"/>
              </a:ext>
            </a:extLst>
          </p:cNvPr>
          <p:cNvSpPr/>
          <p:nvPr/>
        </p:nvSpPr>
        <p:spPr>
          <a:xfrm>
            <a:off x="4876800" y="2209796"/>
            <a:ext cx="2901950" cy="109217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Arrow Connector 57">
            <a:extLst>
              <a:ext uri="{FF2B5EF4-FFF2-40B4-BE49-F238E27FC236}">
                <a16:creationId xmlns:a16="http://schemas.microsoft.com/office/drawing/2014/main" id="{EA4A1429-AD35-AE0B-C8AB-39A4D31E79D1}"/>
              </a:ext>
            </a:extLst>
          </p:cNvPr>
          <p:cNvCxnSpPr>
            <a:stCxn id="8" idx="2"/>
            <a:endCxn id="9" idx="0"/>
          </p:cNvCxnSpPr>
          <p:nvPr/>
        </p:nvCxnSpPr>
        <p:spPr>
          <a:xfrm>
            <a:off x="10039350" y="3233136"/>
            <a:ext cx="0" cy="77060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469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fill="hold"/>
                                        <p:tgtEl>
                                          <p:spTgt spid="8"/>
                                        </p:tgtEl>
                                        <p:attrNameLst>
                                          <p:attrName>ppt_x</p:attrName>
                                        </p:attrNameLst>
                                      </p:cBhvr>
                                      <p:tavLst>
                                        <p:tav tm="0">
                                          <p:val>
                                            <p:strVal val="#ppt_x"/>
                                          </p:val>
                                        </p:tav>
                                        <p:tav tm="100000">
                                          <p:val>
                                            <p:strVal val="#ppt_x"/>
                                          </p:val>
                                        </p:tav>
                                      </p:tavLst>
                                    </p:anim>
                                    <p:anim calcmode="lin" valueType="num">
                                      <p:cBhvr additive="base">
                                        <p:cTn id="52" dur="500" fill="hold"/>
                                        <p:tgtEl>
                                          <p:spTgt spid="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4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5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1" grpId="0" animBg="1"/>
      <p:bldP spid="12" grpId="0" animBg="1"/>
      <p:bldP spid="13" grpId="0" animBg="1"/>
      <p:bldP spid="56" grpId="0" animBg="1"/>
    </p:bldLst>
  </p:timing>
</p:sld>
</file>

<file path=ppt/theme/theme1.xml><?xml version="1.0" encoding="utf-8"?>
<a:theme xmlns:a="http://schemas.openxmlformats.org/drawingml/2006/main" name="GES updated PPT theme">
  <a:themeElements>
    <a:clrScheme name="RGPEO Colour Scheme">
      <a:dk1>
        <a:srgbClr val="004F7C"/>
      </a:dk1>
      <a:lt1>
        <a:srgbClr val="E9EFF2"/>
      </a:lt1>
      <a:dk2>
        <a:srgbClr val="5B7462"/>
      </a:dk2>
      <a:lt2>
        <a:srgbClr val="FFFFFF"/>
      </a:lt2>
      <a:accent1>
        <a:srgbClr val="47697E"/>
      </a:accent1>
      <a:accent2>
        <a:srgbClr val="8DC63F"/>
      </a:accent2>
      <a:accent3>
        <a:srgbClr val="FFBB1E"/>
      </a:accent3>
      <a:accent4>
        <a:srgbClr val="954F72"/>
      </a:accent4>
      <a:accent5>
        <a:srgbClr val="5B9BD5"/>
      </a:accent5>
      <a:accent6>
        <a:srgbClr val="70AD47"/>
      </a:accent6>
      <a:hlink>
        <a:srgbClr val="7030A0"/>
      </a:hlink>
      <a:folHlink>
        <a:srgbClr val="FFBB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ES updated PPT theme" id="{B4F8F4CB-465A-4748-99D6-D4E92360BA29}" vid="{BD43DB3A-4F6D-453E-9E75-065C468112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GES updated PPT theme</Template>
  <TotalTime>173</TotalTime>
  <Words>6316</Words>
  <Application>Microsoft Office PowerPoint</Application>
  <PresentationFormat>Widescreen</PresentationFormat>
  <Paragraphs>741</Paragraphs>
  <Slides>58</Slides>
  <Notes>48</Notes>
  <HiddenSlides>17</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Aptos</vt:lpstr>
      <vt:lpstr>Arial</vt:lpstr>
      <vt:lpstr>Calibri</vt:lpstr>
      <vt:lpstr>Helios Extended</vt:lpstr>
      <vt:lpstr>League Spartan</vt:lpstr>
      <vt:lpstr>Times</vt:lpstr>
      <vt:lpstr>Wingdings</vt:lpstr>
      <vt:lpstr>GES updated PPT theme</vt:lpstr>
      <vt:lpstr>PowerPoint Presentation</vt:lpstr>
      <vt:lpstr>Introduction to Frailty</vt:lpstr>
      <vt:lpstr>HEALTHY AGING</vt:lpstr>
      <vt:lpstr>HEALTHY AGING</vt:lpstr>
      <vt:lpstr>HEALTHY AGING PROGRAMS</vt:lpstr>
      <vt:lpstr>PowerPoint Presentation</vt:lpstr>
      <vt:lpstr>THE CLINICAL CONTEXT</vt:lpstr>
      <vt:lpstr>SELF-REPORTED</vt:lpstr>
      <vt:lpstr>AGING AT HOME - SERVICES</vt:lpstr>
      <vt:lpstr>SERVICES AND RESOURCES</vt:lpstr>
      <vt:lpstr>PowerPoint Presentation</vt:lpstr>
      <vt:lpstr>PowerPoint Presentation</vt:lpstr>
      <vt:lpstr>PowerPoint Presentation</vt:lpstr>
      <vt:lpstr>PowerPoint Presentation</vt:lpstr>
      <vt:lpstr>PowerPoint Presentation</vt:lpstr>
      <vt:lpstr>Rockwood et al. 2005-2020</vt:lpstr>
      <vt:lpstr>Q&amp;A</vt:lpstr>
      <vt:lpstr>WHY IDENTIFY FRAILTY?</vt:lpstr>
      <vt:lpstr>PowerPoint Presentation</vt:lpstr>
      <vt:lpstr>BEST PRACTICE GUIDELINES  (McMaster Health Forum, 2016)</vt:lpstr>
      <vt:lpstr>BEST PRACTICE GUIDELINES  (BGS, 2024)</vt:lpstr>
      <vt:lpstr>BEST PRACTICE GUIDELINES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vt:lpstr>
      <vt:lpstr>RESOURCES</vt:lpstr>
      <vt:lpstr>HEALTHY AGING</vt:lpstr>
      <vt:lpstr>FACTORS INFLUENCING THE HOME DECISION</vt:lpstr>
      <vt:lpstr>INTERPROFESSIONAL CARE</vt:lpstr>
      <vt:lpstr>INTERPROFESSIONAL CARE</vt:lpstr>
      <vt:lpstr>COMMON MISPERCPTIONS…</vt:lpstr>
      <vt:lpstr>COMMON MISPERCPTIONS …</vt:lpstr>
      <vt:lpstr>COMMON MISPERCPTIONS…</vt:lpstr>
      <vt:lpstr>COMMON MISPERCPTIONS…</vt:lpstr>
      <vt:lpstr>COMMON MISPERCPTIONS …</vt:lpstr>
      <vt:lpstr>COMMON MISPERCEPTIONS…</vt:lpstr>
      <vt:lpstr>COMMON MISPERCEPTIONS …</vt:lpstr>
      <vt:lpstr>WHY INVEST IN THE COMMUNITY​</vt:lpstr>
      <vt:lpstr>Rockwood et al. 2005</vt:lpstr>
      <vt:lpstr>PowerPoint Presentation</vt:lpstr>
      <vt:lpstr>CGA: THE GOLD STANDARD OF CARE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Frailty</dc:title>
  <dc:creator>Matthew Sacheli</dc:creator>
  <cp:lastModifiedBy>Sanjana Haque</cp:lastModifiedBy>
  <cp:revision>2</cp:revision>
  <dcterms:created xsi:type="dcterms:W3CDTF">2024-08-19T18:13:11Z</dcterms:created>
  <dcterms:modified xsi:type="dcterms:W3CDTF">2025-03-12T18:36:23Z</dcterms:modified>
</cp:coreProperties>
</file>