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98" r:id="rId4"/>
  </p:sldMasterIdLst>
  <p:notesMasterIdLst>
    <p:notesMasterId r:id="rId59"/>
  </p:notesMasterIdLst>
  <p:handoutMasterIdLst>
    <p:handoutMasterId r:id="rId60"/>
  </p:handoutMasterIdLst>
  <p:sldIdLst>
    <p:sldId id="321" r:id="rId5"/>
    <p:sldId id="265" r:id="rId6"/>
    <p:sldId id="370" r:id="rId7"/>
    <p:sldId id="322" r:id="rId8"/>
    <p:sldId id="326" r:id="rId9"/>
    <p:sldId id="328" r:id="rId10"/>
    <p:sldId id="331" r:id="rId11"/>
    <p:sldId id="273" r:id="rId12"/>
    <p:sldId id="274" r:id="rId13"/>
    <p:sldId id="275" r:id="rId14"/>
    <p:sldId id="332" r:id="rId15"/>
    <p:sldId id="333" r:id="rId16"/>
    <p:sldId id="278" r:id="rId17"/>
    <p:sldId id="341" r:id="rId18"/>
    <p:sldId id="342" r:id="rId19"/>
    <p:sldId id="343" r:id="rId20"/>
    <p:sldId id="345" r:id="rId21"/>
    <p:sldId id="346" r:id="rId22"/>
    <p:sldId id="347" r:id="rId23"/>
    <p:sldId id="348" r:id="rId24"/>
    <p:sldId id="349" r:id="rId25"/>
    <p:sldId id="350" r:id="rId26"/>
    <p:sldId id="351" r:id="rId27"/>
    <p:sldId id="353" r:id="rId28"/>
    <p:sldId id="354" r:id="rId29"/>
    <p:sldId id="356" r:id="rId30"/>
    <p:sldId id="358" r:id="rId31"/>
    <p:sldId id="359" r:id="rId32"/>
    <p:sldId id="360" r:id="rId33"/>
    <p:sldId id="334" r:id="rId34"/>
    <p:sldId id="337" r:id="rId35"/>
    <p:sldId id="338" r:id="rId36"/>
    <p:sldId id="339" r:id="rId37"/>
    <p:sldId id="340" r:id="rId38"/>
    <p:sldId id="362" r:id="rId39"/>
    <p:sldId id="385" r:id="rId40"/>
    <p:sldId id="363" r:id="rId41"/>
    <p:sldId id="364" r:id="rId42"/>
    <p:sldId id="371" r:id="rId43"/>
    <p:sldId id="373" r:id="rId44"/>
    <p:sldId id="384" r:id="rId45"/>
    <p:sldId id="375" r:id="rId46"/>
    <p:sldId id="376" r:id="rId47"/>
    <p:sldId id="381" r:id="rId48"/>
    <p:sldId id="382" r:id="rId49"/>
    <p:sldId id="377" r:id="rId50"/>
    <p:sldId id="378" r:id="rId51"/>
    <p:sldId id="379" r:id="rId52"/>
    <p:sldId id="380" r:id="rId53"/>
    <p:sldId id="368" r:id="rId54"/>
    <p:sldId id="369" r:id="rId55"/>
    <p:sldId id="365" r:id="rId56"/>
    <p:sldId id="366" r:id="rId57"/>
    <p:sldId id="367" r:id="rId58"/>
  </p:sldIdLst>
  <p:sldSz cx="9144000" cy="5143500" type="screen16x9"/>
  <p:notesSz cx="7023100" cy="9309100"/>
  <p:embeddedFontLst>
    <p:embeddedFont>
      <p:font typeface="Bauhaus 93" panose="04030905020B02020C02" pitchFamily="82" charset="0"/>
      <p:regular r:id="rId61"/>
    </p:embeddedFont>
    <p:embeddedFont>
      <p:font typeface="Georgia" panose="02040502050405020303" pitchFamily="18" charset="0"/>
      <p:regular r:id="rId62"/>
      <p:bold r:id="rId63"/>
      <p:italic r:id="rId64"/>
      <p:boldItalic r:id="rId65"/>
    </p:embeddedFont>
    <p:embeddedFont>
      <p:font typeface="Helios Extended" panose="020B0604020202020204" charset="0"/>
      <p:regular r:id="rId66"/>
    </p:embeddedFont>
    <p:embeddedFont>
      <p:font typeface="League Spartan" panose="020B0604020202020204" charset="0"/>
      <p:regular r:id="rId6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F7C"/>
    <a:srgbClr val="FFFFFF"/>
    <a:srgbClr val="AFC1D0"/>
    <a:srgbClr val="F2F3F3"/>
    <a:srgbClr val="E7F3F4"/>
    <a:srgbClr val="848C9F"/>
    <a:srgbClr val="FFFBFF"/>
    <a:srgbClr val="47697E"/>
    <a:srgbClr val="8DC63F"/>
    <a:srgbClr val="CEE4E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90F942-B7DB-4FA7-A997-5C0A8DF0979A}" v="7" dt="2025-03-12T19:08:36.0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2462" autoAdjust="0"/>
    <p:restoredTop sz="86480" autoAdjust="0"/>
  </p:normalViewPr>
  <p:slideViewPr>
    <p:cSldViewPr snapToGrid="0" snapToObjects="1">
      <p:cViewPr varScale="1">
        <p:scale>
          <a:sx n="95" d="100"/>
          <a:sy n="95" d="100"/>
        </p:scale>
        <p:origin x="509" y="72"/>
      </p:cViewPr>
      <p:guideLst>
        <p:guide orient="horz" pos="1620"/>
        <p:guide pos="2880"/>
      </p:guideLst>
    </p:cSldViewPr>
  </p:slideViewPr>
  <p:outlineViewPr>
    <p:cViewPr>
      <p:scale>
        <a:sx n="33" d="100"/>
        <a:sy n="33" d="100"/>
      </p:scale>
      <p:origin x="0" y="-14874"/>
    </p:cViewPr>
  </p:outlineViewPr>
  <p:notesTextViewPr>
    <p:cViewPr>
      <p:scale>
        <a:sx n="100" d="100"/>
        <a:sy n="100" d="100"/>
      </p:scale>
      <p:origin x="0" y="0"/>
    </p:cViewPr>
  </p:notesTextViewPr>
  <p:sorterViewPr>
    <p:cViewPr>
      <p:scale>
        <a:sx n="100" d="100"/>
        <a:sy n="100" d="100"/>
      </p:scale>
      <p:origin x="0" y="1038"/>
    </p:cViewPr>
  </p:sorterViewPr>
  <p:notesViewPr>
    <p:cSldViewPr snapToGrid="0" snapToObjects="1" showGuides="1">
      <p:cViewPr varScale="1">
        <p:scale>
          <a:sx n="117" d="100"/>
          <a:sy n="117" d="100"/>
        </p:scale>
        <p:origin x="4944" y="12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3.fntdata"/><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6.fntdata"/><Relationship Id="rId5" Type="http://schemas.openxmlformats.org/officeDocument/2006/relationships/slide" Target="slides/slide1.xml"/><Relationship Id="rId61" Type="http://schemas.openxmlformats.org/officeDocument/2006/relationships/font" Target="fonts/font1.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4.fntdata"/><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openxmlformats.org/officeDocument/2006/relationships/font" Target="fonts/font7.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2.fntdata"/><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font" Target="fonts/font5.fntdata"/><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jana Haque" userId="4ec88ec9-1ffb-4beb-bd49-1f8c8e5d4516" providerId="ADAL" clId="{9690F942-B7DB-4FA7-A997-5C0A8DF0979A}"/>
    <pc:docChg chg="custSel modMainMaster">
      <pc:chgData name="Sanjana Haque" userId="4ec88ec9-1ffb-4beb-bd49-1f8c8e5d4516" providerId="ADAL" clId="{9690F942-B7DB-4FA7-A997-5C0A8DF0979A}" dt="2025-03-12T19:08:36.018" v="35"/>
      <pc:docMkLst>
        <pc:docMk/>
      </pc:docMkLst>
      <pc:sldMasterChg chg="addSp delSp modSp mod modSldLayout">
        <pc:chgData name="Sanjana Haque" userId="4ec88ec9-1ffb-4beb-bd49-1f8c8e5d4516" providerId="ADAL" clId="{9690F942-B7DB-4FA7-A997-5C0A8DF0979A}" dt="2025-03-12T19:08:36.018" v="35"/>
        <pc:sldMasterMkLst>
          <pc:docMk/>
          <pc:sldMasterMk cId="4164903728" sldId="2147483698"/>
        </pc:sldMasterMkLst>
        <pc:spChg chg="add del">
          <ac:chgData name="Sanjana Haque" userId="4ec88ec9-1ffb-4beb-bd49-1f8c8e5d4516" providerId="ADAL" clId="{9690F942-B7DB-4FA7-A997-5C0A8DF0979A}" dt="2025-03-12T19:07:16.141" v="1" actId="478"/>
          <ac:spMkLst>
            <pc:docMk/>
            <pc:sldMasterMk cId="4164903728" sldId="2147483698"/>
            <ac:spMk id="3" creationId="{6BD4C1CF-AC9A-ED6E-F8BB-09FA33CE6A1D}"/>
          </ac:spMkLst>
        </pc:spChg>
        <pc:spChg chg="add mod">
          <ac:chgData name="Sanjana Haque" userId="4ec88ec9-1ffb-4beb-bd49-1f8c8e5d4516" providerId="ADAL" clId="{9690F942-B7DB-4FA7-A997-5C0A8DF0979A}" dt="2025-03-12T19:07:24.241" v="7" actId="20577"/>
          <ac:spMkLst>
            <pc:docMk/>
            <pc:sldMasterMk cId="4164903728" sldId="2147483698"/>
            <ac:spMk id="4" creationId="{AAE46F7B-970C-CD01-6D4C-D588A8C873DB}"/>
          </ac:spMkLst>
        </pc:spChg>
        <pc:sldLayoutChg chg="delSp modSp mod">
          <pc:chgData name="Sanjana Haque" userId="4ec88ec9-1ffb-4beb-bd49-1f8c8e5d4516" providerId="ADAL" clId="{9690F942-B7DB-4FA7-A997-5C0A8DF0979A}" dt="2025-03-12T19:07:28.918" v="9" actId="478"/>
          <pc:sldLayoutMkLst>
            <pc:docMk/>
            <pc:sldMasterMk cId="4164903728" sldId="2147483698"/>
            <pc:sldLayoutMk cId="1201136722" sldId="2147483699"/>
          </pc:sldLayoutMkLst>
          <pc:spChg chg="del mod">
            <ac:chgData name="Sanjana Haque" userId="4ec88ec9-1ffb-4beb-bd49-1f8c8e5d4516" providerId="ADAL" clId="{9690F942-B7DB-4FA7-A997-5C0A8DF0979A}" dt="2025-03-12T19:07:28.918" v="9" actId="478"/>
            <ac:spMkLst>
              <pc:docMk/>
              <pc:sldMasterMk cId="4164903728" sldId="2147483698"/>
              <pc:sldLayoutMk cId="1201136722" sldId="2147483699"/>
              <ac:spMk id="17" creationId="{ED4B3E6D-DDED-F169-95AA-01359441BBD7}"/>
            </ac:spMkLst>
          </pc:spChg>
        </pc:sldLayoutChg>
        <pc:sldLayoutChg chg="addSp modSp">
          <pc:chgData name="Sanjana Haque" userId="4ec88ec9-1ffb-4beb-bd49-1f8c8e5d4516" providerId="ADAL" clId="{9690F942-B7DB-4FA7-A997-5C0A8DF0979A}" dt="2025-03-12T19:07:36.531" v="10"/>
          <pc:sldLayoutMkLst>
            <pc:docMk/>
            <pc:sldMasterMk cId="4164903728" sldId="2147483698"/>
            <pc:sldLayoutMk cId="2937961692" sldId="2147483700"/>
          </pc:sldLayoutMkLst>
          <pc:spChg chg="add mod">
            <ac:chgData name="Sanjana Haque" userId="4ec88ec9-1ffb-4beb-bd49-1f8c8e5d4516" providerId="ADAL" clId="{9690F942-B7DB-4FA7-A997-5C0A8DF0979A}" dt="2025-03-12T19:07:36.531" v="10"/>
            <ac:spMkLst>
              <pc:docMk/>
              <pc:sldMasterMk cId="4164903728" sldId="2147483698"/>
              <pc:sldLayoutMk cId="2937961692" sldId="2147483700"/>
              <ac:spMk id="8" creationId="{6C2C2893-33AE-D174-8AFA-412D6EEC46A3}"/>
            </ac:spMkLst>
          </pc:spChg>
        </pc:sldLayoutChg>
        <pc:sldLayoutChg chg="delSp mod">
          <pc:chgData name="Sanjana Haque" userId="4ec88ec9-1ffb-4beb-bd49-1f8c8e5d4516" providerId="ADAL" clId="{9690F942-B7DB-4FA7-A997-5C0A8DF0979A}" dt="2025-03-12T19:07:42.127" v="12" actId="478"/>
          <pc:sldLayoutMkLst>
            <pc:docMk/>
            <pc:sldMasterMk cId="4164903728" sldId="2147483698"/>
            <pc:sldLayoutMk cId="3372926111" sldId="2147483701"/>
          </pc:sldLayoutMkLst>
          <pc:spChg chg="del">
            <ac:chgData name="Sanjana Haque" userId="4ec88ec9-1ffb-4beb-bd49-1f8c8e5d4516" providerId="ADAL" clId="{9690F942-B7DB-4FA7-A997-5C0A8DF0979A}" dt="2025-03-12T19:07:42.127" v="12" actId="478"/>
            <ac:spMkLst>
              <pc:docMk/>
              <pc:sldMasterMk cId="4164903728" sldId="2147483698"/>
              <pc:sldLayoutMk cId="3372926111" sldId="2147483701"/>
              <ac:spMk id="52" creationId="{DF9FD200-E6F7-E95F-036E-50395CC9714B}"/>
            </ac:spMkLst>
          </pc:spChg>
        </pc:sldLayoutChg>
        <pc:sldLayoutChg chg="delSp mod">
          <pc:chgData name="Sanjana Haque" userId="4ec88ec9-1ffb-4beb-bd49-1f8c8e5d4516" providerId="ADAL" clId="{9690F942-B7DB-4FA7-A997-5C0A8DF0979A}" dt="2025-03-12T19:07:51.712" v="13" actId="478"/>
          <pc:sldLayoutMkLst>
            <pc:docMk/>
            <pc:sldMasterMk cId="4164903728" sldId="2147483698"/>
            <pc:sldLayoutMk cId="990950337" sldId="2147483702"/>
          </pc:sldLayoutMkLst>
          <pc:spChg chg="del">
            <ac:chgData name="Sanjana Haque" userId="4ec88ec9-1ffb-4beb-bd49-1f8c8e5d4516" providerId="ADAL" clId="{9690F942-B7DB-4FA7-A997-5C0A8DF0979A}" dt="2025-03-12T19:07:51.712" v="13" actId="478"/>
            <ac:spMkLst>
              <pc:docMk/>
              <pc:sldMasterMk cId="4164903728" sldId="2147483698"/>
              <pc:sldLayoutMk cId="990950337" sldId="2147483702"/>
              <ac:spMk id="44" creationId="{AD71668B-6140-5212-370C-84D0A8FB48FB}"/>
            </ac:spMkLst>
          </pc:spChg>
        </pc:sldLayoutChg>
        <pc:sldLayoutChg chg="addSp delSp modSp mod">
          <pc:chgData name="Sanjana Haque" userId="4ec88ec9-1ffb-4beb-bd49-1f8c8e5d4516" providerId="ADAL" clId="{9690F942-B7DB-4FA7-A997-5C0A8DF0979A}" dt="2025-03-12T19:07:55.492" v="15"/>
          <pc:sldLayoutMkLst>
            <pc:docMk/>
            <pc:sldMasterMk cId="4164903728" sldId="2147483698"/>
            <pc:sldLayoutMk cId="449364305" sldId="2147483703"/>
          </pc:sldLayoutMkLst>
          <pc:spChg chg="add mod">
            <ac:chgData name="Sanjana Haque" userId="4ec88ec9-1ffb-4beb-bd49-1f8c8e5d4516" providerId="ADAL" clId="{9690F942-B7DB-4FA7-A997-5C0A8DF0979A}" dt="2025-03-12T19:07:55.492" v="15"/>
            <ac:spMkLst>
              <pc:docMk/>
              <pc:sldMasterMk cId="4164903728" sldId="2147483698"/>
              <pc:sldLayoutMk cId="449364305" sldId="2147483703"/>
              <ac:spMk id="4" creationId="{A08D539B-E7C6-A4F9-903C-7D440233BD6E}"/>
            </ac:spMkLst>
          </pc:spChg>
          <pc:spChg chg="del">
            <ac:chgData name="Sanjana Haque" userId="4ec88ec9-1ffb-4beb-bd49-1f8c8e5d4516" providerId="ADAL" clId="{9690F942-B7DB-4FA7-A997-5C0A8DF0979A}" dt="2025-03-12T19:07:55.224" v="14" actId="478"/>
            <ac:spMkLst>
              <pc:docMk/>
              <pc:sldMasterMk cId="4164903728" sldId="2147483698"/>
              <pc:sldLayoutMk cId="449364305" sldId="2147483703"/>
              <ac:spMk id="48" creationId="{087179BB-86AD-FF26-EBEF-CFCCA7314D0F}"/>
            </ac:spMkLst>
          </pc:spChg>
        </pc:sldLayoutChg>
        <pc:sldLayoutChg chg="delSp mod">
          <pc:chgData name="Sanjana Haque" userId="4ec88ec9-1ffb-4beb-bd49-1f8c8e5d4516" providerId="ADAL" clId="{9690F942-B7DB-4FA7-A997-5C0A8DF0979A}" dt="2025-03-12T19:08:01.779" v="16" actId="478"/>
          <pc:sldLayoutMkLst>
            <pc:docMk/>
            <pc:sldMasterMk cId="4164903728" sldId="2147483698"/>
            <pc:sldLayoutMk cId="2349957896" sldId="2147483704"/>
          </pc:sldLayoutMkLst>
          <pc:spChg chg="del">
            <ac:chgData name="Sanjana Haque" userId="4ec88ec9-1ffb-4beb-bd49-1f8c8e5d4516" providerId="ADAL" clId="{9690F942-B7DB-4FA7-A997-5C0A8DF0979A}" dt="2025-03-12T19:08:01.779" v="16" actId="478"/>
            <ac:spMkLst>
              <pc:docMk/>
              <pc:sldMasterMk cId="4164903728" sldId="2147483698"/>
              <pc:sldLayoutMk cId="2349957896" sldId="2147483704"/>
              <ac:spMk id="16" creationId="{B737AF82-E252-15E5-97B6-E5767BC81F6E}"/>
            </ac:spMkLst>
          </pc:spChg>
        </pc:sldLayoutChg>
        <pc:sldLayoutChg chg="delSp modSp mod">
          <pc:chgData name="Sanjana Haque" userId="4ec88ec9-1ffb-4beb-bd49-1f8c8e5d4516" providerId="ADAL" clId="{9690F942-B7DB-4FA7-A997-5C0A8DF0979A}" dt="2025-03-12T19:08:06.449" v="18" actId="478"/>
          <pc:sldLayoutMkLst>
            <pc:docMk/>
            <pc:sldMasterMk cId="4164903728" sldId="2147483698"/>
            <pc:sldLayoutMk cId="2517664354" sldId="2147483705"/>
          </pc:sldLayoutMkLst>
          <pc:spChg chg="del mod">
            <ac:chgData name="Sanjana Haque" userId="4ec88ec9-1ffb-4beb-bd49-1f8c8e5d4516" providerId="ADAL" clId="{9690F942-B7DB-4FA7-A997-5C0A8DF0979A}" dt="2025-03-12T19:08:06.449" v="18" actId="478"/>
            <ac:spMkLst>
              <pc:docMk/>
              <pc:sldMasterMk cId="4164903728" sldId="2147483698"/>
              <pc:sldLayoutMk cId="2517664354" sldId="2147483705"/>
              <ac:spMk id="42" creationId="{83CCC23F-4A8B-F3F7-69DD-3511A4D68F88}"/>
            </ac:spMkLst>
          </pc:spChg>
        </pc:sldLayoutChg>
        <pc:sldLayoutChg chg="delSp modSp mod">
          <pc:chgData name="Sanjana Haque" userId="4ec88ec9-1ffb-4beb-bd49-1f8c8e5d4516" providerId="ADAL" clId="{9690F942-B7DB-4FA7-A997-5C0A8DF0979A}" dt="2025-03-12T19:08:09.331" v="20" actId="478"/>
          <pc:sldLayoutMkLst>
            <pc:docMk/>
            <pc:sldMasterMk cId="4164903728" sldId="2147483698"/>
            <pc:sldLayoutMk cId="1345157935" sldId="2147483706"/>
          </pc:sldLayoutMkLst>
          <pc:spChg chg="del mod">
            <ac:chgData name="Sanjana Haque" userId="4ec88ec9-1ffb-4beb-bd49-1f8c8e5d4516" providerId="ADAL" clId="{9690F942-B7DB-4FA7-A997-5C0A8DF0979A}" dt="2025-03-12T19:08:09.331" v="20" actId="478"/>
            <ac:spMkLst>
              <pc:docMk/>
              <pc:sldMasterMk cId="4164903728" sldId="2147483698"/>
              <pc:sldLayoutMk cId="1345157935" sldId="2147483706"/>
              <ac:spMk id="3" creationId="{DC95111F-4947-9A1F-E1E4-6E7831C31858}"/>
            </ac:spMkLst>
          </pc:spChg>
        </pc:sldLayoutChg>
        <pc:sldLayoutChg chg="delSp modSp mod">
          <pc:chgData name="Sanjana Haque" userId="4ec88ec9-1ffb-4beb-bd49-1f8c8e5d4516" providerId="ADAL" clId="{9690F942-B7DB-4FA7-A997-5C0A8DF0979A}" dt="2025-03-12T19:08:13.337" v="22" actId="478"/>
          <pc:sldLayoutMkLst>
            <pc:docMk/>
            <pc:sldMasterMk cId="4164903728" sldId="2147483698"/>
            <pc:sldLayoutMk cId="2646738522" sldId="2147483707"/>
          </pc:sldLayoutMkLst>
          <pc:spChg chg="del mod">
            <ac:chgData name="Sanjana Haque" userId="4ec88ec9-1ffb-4beb-bd49-1f8c8e5d4516" providerId="ADAL" clId="{9690F942-B7DB-4FA7-A997-5C0A8DF0979A}" dt="2025-03-12T19:08:13.337" v="22" actId="478"/>
            <ac:spMkLst>
              <pc:docMk/>
              <pc:sldMasterMk cId="4164903728" sldId="2147483698"/>
              <pc:sldLayoutMk cId="2646738522" sldId="2147483707"/>
              <ac:spMk id="15" creationId="{923D0C54-FB8A-013D-27A4-A7AF8B592C9E}"/>
            </ac:spMkLst>
          </pc:spChg>
        </pc:sldLayoutChg>
        <pc:sldLayoutChg chg="delSp modSp mod">
          <pc:chgData name="Sanjana Haque" userId="4ec88ec9-1ffb-4beb-bd49-1f8c8e5d4516" providerId="ADAL" clId="{9690F942-B7DB-4FA7-A997-5C0A8DF0979A}" dt="2025-03-12T19:08:16.418" v="24" actId="478"/>
          <pc:sldLayoutMkLst>
            <pc:docMk/>
            <pc:sldMasterMk cId="4164903728" sldId="2147483698"/>
            <pc:sldLayoutMk cId="2700550659" sldId="2147483708"/>
          </pc:sldLayoutMkLst>
          <pc:spChg chg="del mod">
            <ac:chgData name="Sanjana Haque" userId="4ec88ec9-1ffb-4beb-bd49-1f8c8e5d4516" providerId="ADAL" clId="{9690F942-B7DB-4FA7-A997-5C0A8DF0979A}" dt="2025-03-12T19:08:16.418" v="24" actId="478"/>
            <ac:spMkLst>
              <pc:docMk/>
              <pc:sldMasterMk cId="4164903728" sldId="2147483698"/>
              <pc:sldLayoutMk cId="2700550659" sldId="2147483708"/>
              <ac:spMk id="15" creationId="{923D0C54-FB8A-013D-27A4-A7AF8B592C9E}"/>
            </ac:spMkLst>
          </pc:spChg>
        </pc:sldLayoutChg>
        <pc:sldLayoutChg chg="delSp modSp mod">
          <pc:chgData name="Sanjana Haque" userId="4ec88ec9-1ffb-4beb-bd49-1f8c8e5d4516" providerId="ADAL" clId="{9690F942-B7DB-4FA7-A997-5C0A8DF0979A}" dt="2025-03-12T19:08:20.018" v="26" actId="478"/>
          <pc:sldLayoutMkLst>
            <pc:docMk/>
            <pc:sldMasterMk cId="4164903728" sldId="2147483698"/>
            <pc:sldLayoutMk cId="1682904665" sldId="2147483709"/>
          </pc:sldLayoutMkLst>
          <pc:spChg chg="del mod">
            <ac:chgData name="Sanjana Haque" userId="4ec88ec9-1ffb-4beb-bd49-1f8c8e5d4516" providerId="ADAL" clId="{9690F942-B7DB-4FA7-A997-5C0A8DF0979A}" dt="2025-03-12T19:08:20.018" v="26" actId="478"/>
            <ac:spMkLst>
              <pc:docMk/>
              <pc:sldMasterMk cId="4164903728" sldId="2147483698"/>
              <pc:sldLayoutMk cId="1682904665" sldId="2147483709"/>
              <ac:spMk id="15" creationId="{923D0C54-FB8A-013D-27A4-A7AF8B592C9E}"/>
            </ac:spMkLst>
          </pc:spChg>
        </pc:sldLayoutChg>
        <pc:sldLayoutChg chg="addSp delSp modSp mod">
          <pc:chgData name="Sanjana Haque" userId="4ec88ec9-1ffb-4beb-bd49-1f8c8e5d4516" providerId="ADAL" clId="{9690F942-B7DB-4FA7-A997-5C0A8DF0979A}" dt="2025-03-12T19:08:24.861" v="29"/>
          <pc:sldLayoutMkLst>
            <pc:docMk/>
            <pc:sldMasterMk cId="4164903728" sldId="2147483698"/>
            <pc:sldLayoutMk cId="4280723320" sldId="2147483710"/>
          </pc:sldLayoutMkLst>
          <pc:spChg chg="add mod">
            <ac:chgData name="Sanjana Haque" userId="4ec88ec9-1ffb-4beb-bd49-1f8c8e5d4516" providerId="ADAL" clId="{9690F942-B7DB-4FA7-A997-5C0A8DF0979A}" dt="2025-03-12T19:08:24.861" v="29"/>
            <ac:spMkLst>
              <pc:docMk/>
              <pc:sldMasterMk cId="4164903728" sldId="2147483698"/>
              <pc:sldLayoutMk cId="4280723320" sldId="2147483710"/>
              <ac:spMk id="6" creationId="{FD3B5023-3064-E79B-DD23-581CFA7089F0}"/>
            </ac:spMkLst>
          </pc:spChg>
          <pc:spChg chg="del mod">
            <ac:chgData name="Sanjana Haque" userId="4ec88ec9-1ffb-4beb-bd49-1f8c8e5d4516" providerId="ADAL" clId="{9690F942-B7DB-4FA7-A997-5C0A8DF0979A}" dt="2025-03-12T19:08:24.652" v="28" actId="478"/>
            <ac:spMkLst>
              <pc:docMk/>
              <pc:sldMasterMk cId="4164903728" sldId="2147483698"/>
              <pc:sldLayoutMk cId="4280723320" sldId="2147483710"/>
              <ac:spMk id="23" creationId="{333A1654-574E-BF18-526D-6BA89775D1EB}"/>
            </ac:spMkLst>
          </pc:spChg>
        </pc:sldLayoutChg>
        <pc:sldLayoutChg chg="addSp delSp modSp mod">
          <pc:chgData name="Sanjana Haque" userId="4ec88ec9-1ffb-4beb-bd49-1f8c8e5d4516" providerId="ADAL" clId="{9690F942-B7DB-4FA7-A997-5C0A8DF0979A}" dt="2025-03-12T19:08:31.668" v="32"/>
          <pc:sldLayoutMkLst>
            <pc:docMk/>
            <pc:sldMasterMk cId="4164903728" sldId="2147483698"/>
            <pc:sldLayoutMk cId="1234923091" sldId="2147483711"/>
          </pc:sldLayoutMkLst>
          <pc:spChg chg="add mod">
            <ac:chgData name="Sanjana Haque" userId="4ec88ec9-1ffb-4beb-bd49-1f8c8e5d4516" providerId="ADAL" clId="{9690F942-B7DB-4FA7-A997-5C0A8DF0979A}" dt="2025-03-12T19:08:31.668" v="32"/>
            <ac:spMkLst>
              <pc:docMk/>
              <pc:sldMasterMk cId="4164903728" sldId="2147483698"/>
              <pc:sldLayoutMk cId="1234923091" sldId="2147483711"/>
              <ac:spMk id="4" creationId="{85C59D82-C75C-CC4B-21E3-D32EBFB850D1}"/>
            </ac:spMkLst>
          </pc:spChg>
          <pc:spChg chg="del mod">
            <ac:chgData name="Sanjana Haque" userId="4ec88ec9-1ffb-4beb-bd49-1f8c8e5d4516" providerId="ADAL" clId="{9690F942-B7DB-4FA7-A997-5C0A8DF0979A}" dt="2025-03-12T19:08:31.313" v="31" actId="478"/>
            <ac:spMkLst>
              <pc:docMk/>
              <pc:sldMasterMk cId="4164903728" sldId="2147483698"/>
              <pc:sldLayoutMk cId="1234923091" sldId="2147483711"/>
              <ac:spMk id="23" creationId="{333A1654-574E-BF18-526D-6BA89775D1EB}"/>
            </ac:spMkLst>
          </pc:spChg>
        </pc:sldLayoutChg>
        <pc:sldLayoutChg chg="addSp delSp modSp mod">
          <pc:chgData name="Sanjana Haque" userId="4ec88ec9-1ffb-4beb-bd49-1f8c8e5d4516" providerId="ADAL" clId="{9690F942-B7DB-4FA7-A997-5C0A8DF0979A}" dt="2025-03-12T19:08:36.018" v="35"/>
          <pc:sldLayoutMkLst>
            <pc:docMk/>
            <pc:sldMasterMk cId="4164903728" sldId="2147483698"/>
            <pc:sldLayoutMk cId="980156262" sldId="2147483712"/>
          </pc:sldLayoutMkLst>
          <pc:spChg chg="add mod">
            <ac:chgData name="Sanjana Haque" userId="4ec88ec9-1ffb-4beb-bd49-1f8c8e5d4516" providerId="ADAL" clId="{9690F942-B7DB-4FA7-A997-5C0A8DF0979A}" dt="2025-03-12T19:08:36.018" v="35"/>
            <ac:spMkLst>
              <pc:docMk/>
              <pc:sldMasterMk cId="4164903728" sldId="2147483698"/>
              <pc:sldLayoutMk cId="980156262" sldId="2147483712"/>
              <ac:spMk id="7" creationId="{F28DC6FC-CE25-B0A2-7623-8F3F5E5CC882}"/>
            </ac:spMkLst>
          </pc:spChg>
          <pc:spChg chg="del mod">
            <ac:chgData name="Sanjana Haque" userId="4ec88ec9-1ffb-4beb-bd49-1f8c8e5d4516" providerId="ADAL" clId="{9690F942-B7DB-4FA7-A997-5C0A8DF0979A}" dt="2025-03-12T19:08:35.837" v="34" actId="478"/>
            <ac:spMkLst>
              <pc:docMk/>
              <pc:sldMasterMk cId="4164903728" sldId="2147483698"/>
              <pc:sldLayoutMk cId="980156262" sldId="2147483712"/>
              <ac:spMk id="55" creationId="{4AC93BF6-2910-2D5C-0C76-77C6C42BE778}"/>
            </ac:spMkLst>
          </pc:spChg>
        </pc:sldLayoutChg>
        <pc:sldLayoutChg chg="addSp modSp">
          <pc:chgData name="Sanjana Haque" userId="4ec88ec9-1ffb-4beb-bd49-1f8c8e5d4516" providerId="ADAL" clId="{9690F942-B7DB-4FA7-A997-5C0A8DF0979A}" dt="2025-03-12T19:07:40.051" v="11"/>
          <pc:sldLayoutMkLst>
            <pc:docMk/>
            <pc:sldMasterMk cId="4164903728" sldId="2147483698"/>
            <pc:sldLayoutMk cId="1274747744" sldId="2147483718"/>
          </pc:sldLayoutMkLst>
          <pc:spChg chg="add mod">
            <ac:chgData name="Sanjana Haque" userId="4ec88ec9-1ffb-4beb-bd49-1f8c8e5d4516" providerId="ADAL" clId="{9690F942-B7DB-4FA7-A997-5C0A8DF0979A}" dt="2025-03-12T19:07:40.051" v="11"/>
            <ac:spMkLst>
              <pc:docMk/>
              <pc:sldMasterMk cId="4164903728" sldId="2147483698"/>
              <pc:sldLayoutMk cId="1274747744" sldId="2147483718"/>
              <ac:spMk id="4" creationId="{8F5F1661-FAA5-EA5F-0A35-01B5CDFE5AC0}"/>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pieChart>
        <c:varyColors val="1"/>
        <c:ser>
          <c:idx val="0"/>
          <c:order val="0"/>
          <c:tx>
            <c:strRef>
              <c:f>Sheet1!$B$1</c:f>
              <c:strCache>
                <c:ptCount val="1"/>
                <c:pt idx="0">
                  <c:v>Lorem ipsum</c:v>
                </c:pt>
              </c:strCache>
            </c:strRef>
          </c:tx>
          <c:dPt>
            <c:idx val="0"/>
            <c:bubble3D val="0"/>
            <c:spPr>
              <a:solidFill>
                <a:schemeClr val="accent1"/>
              </a:solidFill>
              <a:ln>
                <a:noFill/>
              </a:ln>
              <a:effectLst/>
            </c:spPr>
            <c:extLst>
              <c:ext xmlns:c16="http://schemas.microsoft.com/office/drawing/2014/chart" uri="{C3380CC4-5D6E-409C-BE32-E72D297353CC}">
                <c16:uniqueId val="{00000001-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3-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5-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07-1153-43B1-92C5-E6B86326ED58}"/>
              </c:ext>
            </c:extLst>
          </c:dPt>
          <c:cat>
            <c:numRef>
              <c:f>Sheet1!$A$2:$A$5</c:f>
              <c:numCache>
                <c:formatCode>General</c:formatCode>
                <c:ptCount val="4"/>
                <c:pt idx="0">
                  <c:v>2010</c:v>
                </c:pt>
                <c:pt idx="1">
                  <c:v>2011</c:v>
                </c:pt>
                <c:pt idx="2">
                  <c:v>2012</c:v>
                </c:pt>
                <c:pt idx="3">
                  <c:v>2013</c:v>
                </c:pt>
              </c:numCache>
            </c:num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8-1153-43B1-92C5-E6B86326ED58}"/>
            </c:ext>
          </c:extLst>
        </c:ser>
        <c:ser>
          <c:idx val="1"/>
          <c:order val="1"/>
          <c:tx>
            <c:strRef>
              <c:f>Sheet1!$C$1</c:f>
              <c:strCache>
                <c:ptCount val="1"/>
                <c:pt idx="0">
                  <c:v>Ut wisi enim</c:v>
                </c:pt>
              </c:strCache>
            </c:strRef>
          </c:tx>
          <c:dPt>
            <c:idx val="0"/>
            <c:bubble3D val="0"/>
            <c:spPr>
              <a:solidFill>
                <a:schemeClr val="accent1"/>
              </a:solidFill>
              <a:ln>
                <a:noFill/>
              </a:ln>
              <a:effectLst/>
            </c:spPr>
            <c:extLst>
              <c:ext xmlns:c16="http://schemas.microsoft.com/office/drawing/2014/chart" uri="{C3380CC4-5D6E-409C-BE32-E72D297353CC}">
                <c16:uniqueId val="{0000000A-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0C-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0E-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0-1153-43B1-92C5-E6B86326ED58}"/>
              </c:ext>
            </c:extLst>
          </c:dPt>
          <c:cat>
            <c:numRef>
              <c:f>Sheet1!$A$2:$A$5</c:f>
              <c:numCache>
                <c:formatCode>General</c:formatCode>
                <c:ptCount val="4"/>
                <c:pt idx="0">
                  <c:v>2010</c:v>
                </c:pt>
                <c:pt idx="1">
                  <c:v>2011</c:v>
                </c:pt>
                <c:pt idx="2">
                  <c:v>2012</c:v>
                </c:pt>
                <c:pt idx="3">
                  <c:v>2013</c:v>
                </c:pt>
              </c:numCache>
            </c:num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11-1153-43B1-92C5-E6B86326ED58}"/>
            </c:ext>
          </c:extLst>
        </c:ser>
        <c:ser>
          <c:idx val="2"/>
          <c:order val="2"/>
          <c:tx>
            <c:strRef>
              <c:f>Sheet1!$D$1</c:f>
              <c:strCache>
                <c:ptCount val="1"/>
                <c:pt idx="0">
                  <c:v>Duis autem</c:v>
                </c:pt>
              </c:strCache>
            </c:strRef>
          </c:tx>
          <c:dPt>
            <c:idx val="0"/>
            <c:bubble3D val="0"/>
            <c:spPr>
              <a:solidFill>
                <a:schemeClr val="accent1"/>
              </a:solidFill>
              <a:ln>
                <a:noFill/>
              </a:ln>
              <a:effectLst/>
            </c:spPr>
            <c:extLst>
              <c:ext xmlns:c16="http://schemas.microsoft.com/office/drawing/2014/chart" uri="{C3380CC4-5D6E-409C-BE32-E72D297353CC}">
                <c16:uniqueId val="{00000013-1153-43B1-92C5-E6B86326ED58}"/>
              </c:ext>
            </c:extLst>
          </c:dPt>
          <c:dPt>
            <c:idx val="1"/>
            <c:bubble3D val="0"/>
            <c:spPr>
              <a:solidFill>
                <a:schemeClr val="accent2"/>
              </a:solidFill>
              <a:ln>
                <a:noFill/>
              </a:ln>
              <a:effectLst/>
            </c:spPr>
            <c:extLst>
              <c:ext xmlns:c16="http://schemas.microsoft.com/office/drawing/2014/chart" uri="{C3380CC4-5D6E-409C-BE32-E72D297353CC}">
                <c16:uniqueId val="{00000015-1153-43B1-92C5-E6B86326ED58}"/>
              </c:ext>
            </c:extLst>
          </c:dPt>
          <c:dPt>
            <c:idx val="2"/>
            <c:bubble3D val="0"/>
            <c:spPr>
              <a:solidFill>
                <a:schemeClr val="accent3"/>
              </a:solidFill>
              <a:ln>
                <a:noFill/>
              </a:ln>
              <a:effectLst/>
            </c:spPr>
            <c:extLst>
              <c:ext xmlns:c16="http://schemas.microsoft.com/office/drawing/2014/chart" uri="{C3380CC4-5D6E-409C-BE32-E72D297353CC}">
                <c16:uniqueId val="{00000017-1153-43B1-92C5-E6B86326ED58}"/>
              </c:ext>
            </c:extLst>
          </c:dPt>
          <c:dPt>
            <c:idx val="3"/>
            <c:bubble3D val="0"/>
            <c:spPr>
              <a:solidFill>
                <a:schemeClr val="accent4"/>
              </a:solidFill>
              <a:ln>
                <a:noFill/>
              </a:ln>
              <a:effectLst/>
            </c:spPr>
            <c:extLst>
              <c:ext xmlns:c16="http://schemas.microsoft.com/office/drawing/2014/chart" uri="{C3380CC4-5D6E-409C-BE32-E72D297353CC}">
                <c16:uniqueId val="{00000019-1153-43B1-92C5-E6B86326ED58}"/>
              </c:ext>
            </c:extLst>
          </c:dPt>
          <c:cat>
            <c:numRef>
              <c:f>Sheet1!$A$2:$A$5</c:f>
              <c:numCache>
                <c:formatCode>General</c:formatCode>
                <c:ptCount val="4"/>
                <c:pt idx="0">
                  <c:v>2010</c:v>
                </c:pt>
                <c:pt idx="1">
                  <c:v>2011</c:v>
                </c:pt>
                <c:pt idx="2">
                  <c:v>2012</c:v>
                </c:pt>
                <c:pt idx="3">
                  <c:v>2013</c:v>
                </c:pt>
              </c:numCache>
            </c:num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1A-1153-43B1-92C5-E6B86326ED58}"/>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CA"/>
              <a:t>Chart Title</a:t>
            </a:r>
          </a:p>
        </c:rich>
      </c:tx>
      <c:layout>
        <c:manualLayout>
          <c:xMode val="edge"/>
          <c:yMode val="edge"/>
          <c:x val="0.42223403710041024"/>
          <c:y val="1.874414245548266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43C4-4D05-9A4E-41000A0B8F8C}"/>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43C4-4D05-9A4E-41000A0B8F8C}"/>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43C4-4D05-9A4E-41000A0B8F8C}"/>
            </c:ext>
          </c:extLst>
        </c:ser>
        <c:dLbls>
          <c:showLegendKey val="0"/>
          <c:showVal val="0"/>
          <c:showCatName val="0"/>
          <c:showSerName val="0"/>
          <c:showPercent val="0"/>
          <c:showBubbleSize val="0"/>
        </c:dLbls>
        <c:gapWidth val="219"/>
        <c:overlap val="-27"/>
        <c:axId val="535122016"/>
        <c:axId val="535113856"/>
      </c:barChart>
      <c:catAx>
        <c:axId val="5351220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113856"/>
        <c:crosses val="autoZero"/>
        <c:auto val="1"/>
        <c:lblAlgn val="ctr"/>
        <c:lblOffset val="100"/>
        <c:noMultiLvlLbl val="0"/>
      </c:catAx>
      <c:valAx>
        <c:axId val="5351138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351220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cs:fontRef>
    <cs:defRPr sz="1330" kern="1200"/>
  </cs:axisTitle>
  <cs:categoryAxis>
    <cs:lnRef idx="0"/>
    <cs:fillRef idx="0"/>
    <cs:effectRef idx="0"/>
    <cs:fontRef idx="minor">
      <a:schemeClr val="tx1"/>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cs:fontRef>
    <cs:defRPr sz="1197" kern="1200"/>
  </cs:dataLabel>
  <cs:dataLabelCallout>
    <cs:lnRef idx="0"/>
    <cs:fillRef idx="0"/>
    <cs:effectRef idx="0"/>
    <cs:fontRef idx="minor">
      <a:schemeClr val="dk1"/>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300"/>
            </a:lvl1pPr>
          </a:lstStyle>
          <a:p>
            <a:endParaRPr lang="en-US"/>
          </a:p>
        </p:txBody>
      </p:sp>
      <p:sp>
        <p:nvSpPr>
          <p:cNvPr id="3" name="Date Placeholder 2"/>
          <p:cNvSpPr>
            <a:spLocks noGrp="1"/>
          </p:cNvSpPr>
          <p:nvPr>
            <p:ph type="dt" sz="quarter" idx="1"/>
          </p:nvPr>
        </p:nvSpPr>
        <p:spPr>
          <a:xfrm>
            <a:off x="3978131" y="0"/>
            <a:ext cx="3043343" cy="465455"/>
          </a:xfrm>
          <a:prstGeom prst="rect">
            <a:avLst/>
          </a:prstGeom>
        </p:spPr>
        <p:txBody>
          <a:bodyPr vert="horz" lIns="93317" tIns="46659" rIns="93317" bIns="46659" rtlCol="0"/>
          <a:lstStyle>
            <a:lvl1pPr algn="r">
              <a:defRPr sz="1300"/>
            </a:lvl1pPr>
          </a:lstStyle>
          <a:p>
            <a:r>
              <a:rPr lang="en-US" dirty="0"/>
              <a:t>March, 2024</a:t>
            </a:r>
          </a:p>
        </p:txBody>
      </p:sp>
      <p:sp>
        <p:nvSpPr>
          <p:cNvPr id="4" name="Footer Placeholder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300"/>
            </a:lvl1pPr>
          </a:lstStyle>
          <a:p>
            <a:endParaRPr lang="en-US"/>
          </a:p>
        </p:txBody>
      </p:sp>
      <p:sp>
        <p:nvSpPr>
          <p:cNvPr id="5" name="Slide Number Placeholder 4"/>
          <p:cNvSpPr>
            <a:spLocks noGrp="1"/>
          </p:cNvSpPr>
          <p:nvPr>
            <p:ph type="sldNum" sz="quarter" idx="3"/>
          </p:nvPr>
        </p:nvSpPr>
        <p:spPr>
          <a:xfrm>
            <a:off x="3978131" y="8842030"/>
            <a:ext cx="3043343" cy="465455"/>
          </a:xfrm>
          <a:prstGeom prst="rect">
            <a:avLst/>
          </a:prstGeom>
        </p:spPr>
        <p:txBody>
          <a:bodyPr vert="horz" lIns="93317" tIns="46659" rIns="93317" bIns="46659" rtlCol="0" anchor="b"/>
          <a:lstStyle>
            <a:lvl1pPr algn="r">
              <a:defRPr sz="1300"/>
            </a:lvl1pPr>
          </a:lstStyle>
          <a:p>
            <a:fld id="{16E5706C-0F18-0D4D-816F-EBBB366F2CFB}" type="slidenum">
              <a:rPr lang="en-US" smtClean="0"/>
              <a:pPr/>
              <a:t>‹#›</a:t>
            </a:fld>
            <a:endParaRPr lang="en-US"/>
          </a:p>
        </p:txBody>
      </p:sp>
      <p:pic>
        <p:nvPicPr>
          <p:cNvPr id="7" name="Picture 6">
            <a:extLst>
              <a:ext uri="{FF2B5EF4-FFF2-40B4-BE49-F238E27FC236}">
                <a16:creationId xmlns:a16="http://schemas.microsoft.com/office/drawing/2014/main" id="{6FCE5589-050B-50A6-6758-EAF4D53A36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40740" y="8694014"/>
            <a:ext cx="1539997" cy="501615"/>
          </a:xfrm>
          <a:prstGeom prst="rect">
            <a:avLst/>
          </a:prstGeom>
        </p:spPr>
      </p:pic>
    </p:spTree>
    <p:extLst>
      <p:ext uri="{BB962C8B-B14F-4D97-AF65-F5344CB8AC3E}">
        <p14:creationId xmlns:p14="http://schemas.microsoft.com/office/powerpoint/2010/main" val="4620641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300"/>
            </a:lvl1pPr>
          </a:lstStyle>
          <a:p>
            <a:endParaRPr lang="en-CA"/>
          </a:p>
        </p:txBody>
      </p:sp>
      <p:sp>
        <p:nvSpPr>
          <p:cNvPr id="3" name="Date Placeholder 2"/>
          <p:cNvSpPr>
            <a:spLocks noGrp="1"/>
          </p:cNvSpPr>
          <p:nvPr>
            <p:ph type="dt" idx="1"/>
          </p:nvPr>
        </p:nvSpPr>
        <p:spPr>
          <a:xfrm>
            <a:off x="3978131" y="0"/>
            <a:ext cx="3043343" cy="465455"/>
          </a:xfrm>
          <a:prstGeom prst="rect">
            <a:avLst/>
          </a:prstGeom>
        </p:spPr>
        <p:txBody>
          <a:bodyPr vert="horz" lIns="93317" tIns="46659" rIns="93317" bIns="46659" rtlCol="0"/>
          <a:lstStyle>
            <a:lvl1pPr algn="r">
              <a:defRPr sz="1300"/>
            </a:lvl1pPr>
          </a:lstStyle>
          <a:p>
            <a:fld id="{9B69E32F-555A-4363-B840-9B13883BA53C}" type="datetimeFigureOut">
              <a:rPr lang="en-CA" smtClean="0"/>
              <a:pPr/>
              <a:t>2025-03-12</a:t>
            </a:fld>
            <a:endParaRPr lang="en-CA"/>
          </a:p>
        </p:txBody>
      </p:sp>
      <p:sp>
        <p:nvSpPr>
          <p:cNvPr id="4" name="Slide Image Placeholder 3"/>
          <p:cNvSpPr>
            <a:spLocks noGrp="1" noRot="1" noChangeAspect="1"/>
          </p:cNvSpPr>
          <p:nvPr>
            <p:ph type="sldImg" idx="2"/>
          </p:nvPr>
        </p:nvSpPr>
        <p:spPr>
          <a:xfrm>
            <a:off x="409575" y="698500"/>
            <a:ext cx="6205538" cy="3490913"/>
          </a:xfrm>
          <a:prstGeom prst="rect">
            <a:avLst/>
          </a:prstGeom>
          <a:noFill/>
          <a:ln w="12700">
            <a:solidFill>
              <a:prstClr val="black"/>
            </a:solidFill>
          </a:ln>
        </p:spPr>
        <p:txBody>
          <a:bodyPr vert="horz" lIns="93317" tIns="46659" rIns="93317" bIns="46659" rtlCol="0" anchor="ctr"/>
          <a:lstStyle/>
          <a:p>
            <a:endParaRPr lang="en-CA"/>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300"/>
            </a:lvl1pPr>
          </a:lstStyle>
          <a:p>
            <a:endParaRPr lang="en-CA"/>
          </a:p>
        </p:txBody>
      </p:sp>
      <p:sp>
        <p:nvSpPr>
          <p:cNvPr id="7" name="Slide Number Placeholder 6"/>
          <p:cNvSpPr>
            <a:spLocks noGrp="1"/>
          </p:cNvSpPr>
          <p:nvPr>
            <p:ph type="sldNum" sz="quarter" idx="5"/>
          </p:nvPr>
        </p:nvSpPr>
        <p:spPr>
          <a:xfrm>
            <a:off x="3978131" y="8842030"/>
            <a:ext cx="3043343" cy="465455"/>
          </a:xfrm>
          <a:prstGeom prst="rect">
            <a:avLst/>
          </a:prstGeom>
        </p:spPr>
        <p:txBody>
          <a:bodyPr vert="horz" lIns="93317" tIns="46659" rIns="93317" bIns="46659" rtlCol="0" anchor="b"/>
          <a:lstStyle>
            <a:lvl1pPr algn="r">
              <a:defRPr sz="1300"/>
            </a:lvl1pPr>
          </a:lstStyle>
          <a:p>
            <a:fld id="{057D9047-80D4-4982-A992-13074D976FC0}" type="slidenum">
              <a:rPr lang="en-CA" smtClean="0"/>
              <a:pPr/>
              <a:t>‹#›</a:t>
            </a:fld>
            <a:endParaRPr lang="en-CA"/>
          </a:p>
        </p:txBody>
      </p:sp>
    </p:spTree>
    <p:extLst>
      <p:ext uri="{BB962C8B-B14F-4D97-AF65-F5344CB8AC3E}">
        <p14:creationId xmlns:p14="http://schemas.microsoft.com/office/powerpoint/2010/main" val="20593386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1</a:t>
            </a:fld>
            <a:endParaRPr lang="en-CA"/>
          </a:p>
        </p:txBody>
      </p:sp>
    </p:spTree>
    <p:extLst>
      <p:ext uri="{BB962C8B-B14F-4D97-AF65-F5344CB8AC3E}">
        <p14:creationId xmlns:p14="http://schemas.microsoft.com/office/powerpoint/2010/main" val="2107196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know from the previous slide that depression is not a normal part of aging and that older adults may experience certain factors that place them at high risk for developing depression and place them at high risk for suicide as well. These factors include: Fewer relationships and connections as loved ones have passed away; also, older adults are more likely to live alone</a:t>
            </a:r>
          </a:p>
          <a:p>
            <a:r>
              <a:rPr lang="en-US" dirty="0"/>
              <a:t>Feelings of being a burden to loved ones. </a:t>
            </a:r>
          </a:p>
          <a:p>
            <a:endParaRPr lang="en-US" dirty="0"/>
          </a:p>
          <a:p>
            <a:r>
              <a:rPr lang="en-US" dirty="0"/>
              <a:t>In fact, a 2005 statistics Canada report indicates that elderly men have a suicide rate twice that of the nation as a whole and effectively lethal self-harm behaviors increase with age. </a:t>
            </a:r>
          </a:p>
          <a:p>
            <a:endParaRPr lang="en-US" dirty="0"/>
          </a:p>
        </p:txBody>
      </p:sp>
      <p:sp>
        <p:nvSpPr>
          <p:cNvPr id="4" name="Slide Number Placeholder 3"/>
          <p:cNvSpPr>
            <a:spLocks noGrp="1"/>
          </p:cNvSpPr>
          <p:nvPr>
            <p:ph type="sldNum" sz="quarter" idx="10"/>
          </p:nvPr>
        </p:nvSpPr>
        <p:spPr/>
        <p:txBody>
          <a:bodyPr/>
          <a:lstStyle/>
          <a:p>
            <a:fld id="{057D9047-80D4-4982-A992-13074D976FC0}" type="slidenum">
              <a:rPr lang="en-CA" smtClean="0"/>
              <a:pPr/>
              <a:t>10</a:t>
            </a:fld>
            <a:endParaRPr lang="en-CA"/>
          </a:p>
        </p:txBody>
      </p:sp>
    </p:spTree>
    <p:extLst>
      <p:ext uri="{BB962C8B-B14F-4D97-AF65-F5344CB8AC3E}">
        <p14:creationId xmlns:p14="http://schemas.microsoft.com/office/powerpoint/2010/main" val="31794928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knowing this drives home the point that depression is real and it’s dangerous especially in terms of elevated risk for suicide but keeping in mind that it is treatable! </a:t>
            </a:r>
          </a:p>
          <a:p>
            <a:r>
              <a:rPr lang="en-US" dirty="0"/>
              <a:t>Most importantly, we need to acknowledge the elephant in the room and not just sweep it under the rug and allow it to be overlooked as a normal part of aging instead of an illness to be concerned about.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11</a:t>
            </a:fld>
            <a:endParaRPr lang="en-CA"/>
          </a:p>
        </p:txBody>
      </p:sp>
    </p:spTree>
    <p:extLst>
      <p:ext uri="{BB962C8B-B14F-4D97-AF65-F5344CB8AC3E}">
        <p14:creationId xmlns:p14="http://schemas.microsoft.com/office/powerpoint/2010/main" val="677640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almost an 11% estimated prevalence of MDD in Canadians … That’s a high number! Keep in mind this is estimated; it may be even higher given the unreported instances of depression related to stigma around the subject. And as we discussed briefly before, there is an elevated risk of developing depression when … </a:t>
            </a:r>
          </a:p>
          <a:p>
            <a:endParaRPr lang="en-US" dirty="0"/>
          </a:p>
          <a:p>
            <a:r>
              <a:rPr lang="en-US" dirty="0"/>
              <a:t>This helps put into perspective perhaps, people in your own social circles, family, friends, who may have one or many of these risk factors and what their mood might be and how they might be coping.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12</a:t>
            </a:fld>
            <a:endParaRPr lang="en-CA"/>
          </a:p>
        </p:txBody>
      </p:sp>
    </p:spTree>
    <p:extLst>
      <p:ext uri="{BB962C8B-B14F-4D97-AF65-F5344CB8AC3E}">
        <p14:creationId xmlns:p14="http://schemas.microsoft.com/office/powerpoint/2010/main" val="3745852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touch upon loneliness, isolation and what we experienced and learned from the pandemic and their effects on mental health.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13</a:t>
            </a:fld>
            <a:endParaRPr lang="en-CA"/>
          </a:p>
        </p:txBody>
      </p:sp>
    </p:spTree>
    <p:extLst>
      <p:ext uri="{BB962C8B-B14F-4D97-AF65-F5344CB8AC3E}">
        <p14:creationId xmlns:p14="http://schemas.microsoft.com/office/powerpoint/2010/main" val="3713512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all the health care providers that work in the community, or in RH or LTC homes with seniors, you know that loneliness and isolation is not a new problem. During the pandemic however, we lived in a new reality of increased barriers to accessing care and services, as well as a halt to supports and services that had been essential to wellbeing and embedded in everyday routine such as ADP, community </a:t>
            </a:r>
            <a:r>
              <a:rPr lang="en-US" dirty="0" err="1"/>
              <a:t>centre</a:t>
            </a:r>
            <a:r>
              <a:rPr lang="en-US" dirty="0"/>
              <a:t> programs, community outreach in person. So, though there were barriers to accessing social supports to prevent loneliness and isolation before the pandemic, during the pandemic there was a huge period of adaptation to find meaningful solutions like virtual or telephone which is still useful post-pandemic, but it ultimately it did create more barriers for seniors accessing services (Fear of falling ill, decompensation during the pandemic)</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14</a:t>
            </a:fld>
            <a:endParaRPr lang="en-CA"/>
          </a:p>
        </p:txBody>
      </p:sp>
    </p:spTree>
    <p:extLst>
      <p:ext uri="{BB962C8B-B14F-4D97-AF65-F5344CB8AC3E}">
        <p14:creationId xmlns:p14="http://schemas.microsoft.com/office/powerpoint/2010/main" val="326989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few moments to clarify the difference between isolation and loneliness. </a:t>
            </a:r>
          </a:p>
          <a:p>
            <a:endParaRPr lang="en-US" dirty="0"/>
          </a:p>
          <a:p>
            <a:r>
              <a:rPr lang="en-US" dirty="0"/>
              <a:t>Isolation: We had used the word a bit differently throughout the pandemic in the sense that we may be isolating but still connecting with social supports using technology and distancing. </a:t>
            </a:r>
          </a:p>
          <a:p>
            <a:endParaRPr lang="en-US" dirty="0"/>
          </a:p>
          <a:p>
            <a:r>
              <a:rPr lang="en-US" dirty="0"/>
              <a:t>The key thing to understand about the difference between isolation and loneliness is: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15</a:t>
            </a:fld>
            <a:endParaRPr lang="en-CA"/>
          </a:p>
        </p:txBody>
      </p:sp>
    </p:spTree>
    <p:extLst>
      <p:ext uri="{BB962C8B-B14F-4D97-AF65-F5344CB8AC3E}">
        <p14:creationId xmlns:p14="http://schemas.microsoft.com/office/powerpoint/2010/main" val="2560092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infographic summarizes the dangers of senior loneliness and isolation. Keep in mind how high these percentages are for seniors especially in addition to the risk factors we discussed previously. </a:t>
            </a:r>
          </a:p>
          <a:p>
            <a:r>
              <a:rPr lang="en-US" dirty="0"/>
              <a:t>It also helps us to understand further loneliness vs isolation; as you can see, the rate of depression for seniors in residential care is as high as 44%; Even though we might assume that seniors living in RH or LTC are less isolated and therefore lonely when living in a building surrounded by other people and receiving increased support.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16</a:t>
            </a:fld>
            <a:endParaRPr lang="en-CA"/>
          </a:p>
        </p:txBody>
      </p:sp>
    </p:spTree>
    <p:extLst>
      <p:ext uri="{BB962C8B-B14F-4D97-AF65-F5344CB8AC3E}">
        <p14:creationId xmlns:p14="http://schemas.microsoft.com/office/powerpoint/2010/main" val="2791005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17</a:t>
            </a:fld>
            <a:endParaRPr lang="en-CA"/>
          </a:p>
        </p:txBody>
      </p:sp>
    </p:spTree>
    <p:extLst>
      <p:ext uri="{BB962C8B-B14F-4D97-AF65-F5344CB8AC3E}">
        <p14:creationId xmlns:p14="http://schemas.microsoft.com/office/powerpoint/2010/main" val="18952983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individual who is depressed, we might observe noticeable changes in behavior such as: </a:t>
            </a:r>
          </a:p>
          <a:p>
            <a:endParaRPr lang="en-US" dirty="0"/>
          </a:p>
          <a:p>
            <a:r>
              <a:rPr lang="en-US" dirty="0"/>
              <a:t>As well as physical symptoms: </a:t>
            </a:r>
          </a:p>
          <a:p>
            <a:endParaRPr lang="en-US" dirty="0"/>
          </a:p>
          <a:p>
            <a:r>
              <a:rPr lang="en-US" dirty="0"/>
              <a:t>There are also changes we might not see unless we prompt the person by asking questions about their feelings and thoughts. </a:t>
            </a:r>
          </a:p>
          <a:p>
            <a:r>
              <a:rPr lang="en-US" dirty="0"/>
              <a:t>For example: </a:t>
            </a:r>
          </a:p>
          <a:p>
            <a:endParaRPr lang="en-US" dirty="0"/>
          </a:p>
          <a:p>
            <a:r>
              <a:rPr lang="en-US" dirty="0"/>
              <a:t>In some cases, the individual might share these feelings and thoughts without having to prompt them. Nevertheless, we will speak a little later about how to have these conversations. It’s important to keep in mind that if you notice a client is voicing these negative thoughts, either out of the blue or more frequently, or showing a change in behavior or physical health with no organic cause, it’s always worth exploring.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18</a:t>
            </a:fld>
            <a:endParaRPr lang="en-CA"/>
          </a:p>
        </p:txBody>
      </p:sp>
    </p:spTree>
    <p:extLst>
      <p:ext uri="{BB962C8B-B14F-4D97-AF65-F5344CB8AC3E}">
        <p14:creationId xmlns:p14="http://schemas.microsoft.com/office/powerpoint/2010/main" val="16013813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spend some time discussing conditions that may present very similarly to depression and therefore be mistaken for it. The first is grief. When a person is grieving, we might see … </a:t>
            </a:r>
          </a:p>
          <a:p>
            <a:endParaRPr lang="en-US" dirty="0"/>
          </a:p>
          <a:p>
            <a:r>
              <a:rPr lang="en-US" dirty="0"/>
              <a:t>It’s also relevant to note that there are different types of grief. We won’t be exploring all of them today, but essentially grief can present differently depending on the person. For example, it can be prolonged and complicated, and a person can be grieving and depressed simultaneously. The key message I would like you to take away today is that grief is different from depression as it’s intensity can fluctuate, and the person’s focus is on the loss or situation, whereas, depression is persistent, prolonged and the person’s focus is on the self.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19</a:t>
            </a:fld>
            <a:endParaRPr lang="en-CA"/>
          </a:p>
        </p:txBody>
      </p:sp>
    </p:spTree>
    <p:extLst>
      <p:ext uri="{BB962C8B-B14F-4D97-AF65-F5344CB8AC3E}">
        <p14:creationId xmlns:p14="http://schemas.microsoft.com/office/powerpoint/2010/main" val="106474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2</a:t>
            </a:fld>
            <a:endParaRPr lang="en-CA"/>
          </a:p>
        </p:txBody>
      </p:sp>
    </p:spTree>
    <p:extLst>
      <p:ext uri="{BB962C8B-B14F-4D97-AF65-F5344CB8AC3E}">
        <p14:creationId xmlns:p14="http://schemas.microsoft.com/office/powerpoint/2010/main" val="4280928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there is Apathy. When a person has apathy, we see… </a:t>
            </a:r>
          </a:p>
          <a:p>
            <a:endParaRPr lang="en-US" dirty="0"/>
          </a:p>
          <a:p>
            <a:r>
              <a:rPr lang="en-US" dirty="0"/>
              <a:t>And, as we discussed previously, in depression we see… </a:t>
            </a:r>
          </a:p>
          <a:p>
            <a:endParaRPr lang="en-US" dirty="0"/>
          </a:p>
          <a:p>
            <a:r>
              <a:rPr lang="en-US" dirty="0"/>
              <a:t>Apathy can be mistaken as a symptom of depression but in apathy, once the individual is encouraged and engaged in an activity, they will be able to enjoy it. We commonly see apathy as a symptom of dementia because it is related to the frontal lobe of the brain and the loss of capacity to plan and organize. There is no distress in apathy whereas in depression there is distress. </a:t>
            </a:r>
          </a:p>
          <a:p>
            <a:endParaRPr lang="en-US" dirty="0"/>
          </a:p>
          <a:p>
            <a:r>
              <a:rPr lang="en-US" dirty="0"/>
              <a:t>In depression we see anhedonia; where the individual is unable to experience pleasure even when participating in an activity that had once brought them joy.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20</a:t>
            </a:fld>
            <a:endParaRPr lang="en-CA"/>
          </a:p>
        </p:txBody>
      </p:sp>
    </p:spTree>
    <p:extLst>
      <p:ext uri="{BB962C8B-B14F-4D97-AF65-F5344CB8AC3E}">
        <p14:creationId xmlns:p14="http://schemas.microsoft.com/office/powerpoint/2010/main" val="41267839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everyone to think about how you screen for depression in your workplace. Is it standardized or not standardized? What tools or outcome measures are used? The questionnaires in the green box are tools we use frequently at GPCSO to screen for depression. DSM diagnostic criteria and these questionnaires will be our focus for the next few slides. As we go through them, think about which ones might be best suited to use in your practice, if not already used.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21</a:t>
            </a:fld>
            <a:endParaRPr lang="en-CA"/>
          </a:p>
        </p:txBody>
      </p:sp>
    </p:spTree>
    <p:extLst>
      <p:ext uri="{BB962C8B-B14F-4D97-AF65-F5344CB8AC3E}">
        <p14:creationId xmlns:p14="http://schemas.microsoft.com/office/powerpoint/2010/main" val="2490460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Diagnostic and statistical manual of mental disorders (known as the DSM-5), major depressive disorder is diagnosed when the following criteria are met: 5 or more of the symptoms listed below must be present for at least a 2-week period as well as either a depressed mood (for most of the day!) OR a loss of interest or pleasure. </a:t>
            </a:r>
          </a:p>
          <a:p>
            <a:r>
              <a:rPr lang="en-US" dirty="0"/>
              <a:t>The letters highlighted in green; MSIGECAPS is an acronym to help you remember the symptoms of depression … </a:t>
            </a:r>
          </a:p>
          <a:p>
            <a:r>
              <a:rPr lang="en-US" dirty="0"/>
              <a:t>In older adults, we might see feelings of guilt or somatic complaints more predominantly.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22</a:t>
            </a:fld>
            <a:endParaRPr lang="en-CA"/>
          </a:p>
        </p:txBody>
      </p:sp>
    </p:spTree>
    <p:extLst>
      <p:ext uri="{BB962C8B-B14F-4D97-AF65-F5344CB8AC3E}">
        <p14:creationId xmlns:p14="http://schemas.microsoft.com/office/powerpoint/2010/main" val="3928764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the acronym, we have a mnemonic to help us remember that we require 5/9 symptoms of depression to be present for 2 or more weeks. 5 of the symptoms can be remembered by thinking of “Monkey Smoking in Green Eyeglasses”, so mood, sleep, interest, guilt feelings and energy level. then CAPS. And to meet the diagnostic criteria, either Monkey (i.e. mood) or In (i.e. loss of interest) must be present.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23</a:t>
            </a:fld>
            <a:endParaRPr lang="en-CA"/>
          </a:p>
        </p:txBody>
      </p:sp>
    </p:spTree>
    <p:extLst>
      <p:ext uri="{BB962C8B-B14F-4D97-AF65-F5344CB8AC3E}">
        <p14:creationId xmlns:p14="http://schemas.microsoft.com/office/powerpoint/2010/main" val="3267259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screening tool we are going to look at is the patient health questionnaire, also more commonly known as the PHQ-9. This tool has 9 questions, each one being a symptoms that patient rates by how frequently each symptom has been present over the last 2 weeks; either “not at all”, “several days”, “more than half the days”, or “nearly every day”. The score is calculated based on the number of points each of their answers are worth; for example … </a:t>
            </a:r>
          </a:p>
          <a:p>
            <a:r>
              <a:rPr lang="en-US" dirty="0"/>
              <a:t>You will also notice towards the bottom of the page there is an additional question that helps you gauge how much these symptoms are having an impact on the patient’s ability to function. Note MSIGECAPS is the basis of this questionnaire and that the “monkey” or mood and “In” or interest portion is the first two questions.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24</a:t>
            </a:fld>
            <a:endParaRPr lang="en-CA"/>
          </a:p>
        </p:txBody>
      </p:sp>
    </p:spTree>
    <p:extLst>
      <p:ext uri="{BB962C8B-B14F-4D97-AF65-F5344CB8AC3E}">
        <p14:creationId xmlns:p14="http://schemas.microsoft.com/office/powerpoint/2010/main" val="975446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the flip side of the PHQ-9, there’s a cheat sheet to interpret the results which can help make a diagnosis and treatment decisions based on the severity of the symptoms. </a:t>
            </a:r>
          </a:p>
          <a:p>
            <a:r>
              <a:rPr lang="en-US" dirty="0"/>
              <a:t>A diagnosis can only be made by a psychiatrist (geriatric or otherwise), a nurse practitioner, a medical doctor or a doctor of clinical psychology.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25</a:t>
            </a:fld>
            <a:endParaRPr lang="en-CA"/>
          </a:p>
        </p:txBody>
      </p:sp>
    </p:spTree>
    <p:extLst>
      <p:ext uri="{BB962C8B-B14F-4D97-AF65-F5344CB8AC3E}">
        <p14:creationId xmlns:p14="http://schemas.microsoft.com/office/powerpoint/2010/main" val="2725058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PHQ-2 is a condensed version of the PHQ-9; it only includes the first two questions (“monkey” and “in” portion of the MSIGECAPS tool) mood and interest. </a:t>
            </a:r>
          </a:p>
          <a:p>
            <a:endParaRPr lang="en-US" dirty="0"/>
          </a:p>
          <a:p>
            <a:r>
              <a:rPr lang="en-US" dirty="0"/>
              <a:t>In my practice, I haven’t seen this tool used very often since our focus is mental health and we do more thorough screening as part of our assessments, but this can be very useful to use if you just want to take a few minutes to determine if a deeper evaluation is warranted. So, if your “Spidey senses” so to speak are tingling this can be a good place to start to validate your observations and initiate further assessment or conversation.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26</a:t>
            </a:fld>
            <a:endParaRPr lang="en-CA"/>
          </a:p>
        </p:txBody>
      </p:sp>
    </p:spTree>
    <p:extLst>
      <p:ext uri="{BB962C8B-B14F-4D97-AF65-F5344CB8AC3E}">
        <p14:creationId xmlns:p14="http://schemas.microsoft.com/office/powerpoint/2010/main" val="29261552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screening tool is the Geriatric Depression Scale or GDS. This is the 15-question version. Its format is a little simpler than the PHQ-9 as the patient simply needs to provide a yes or no answer to each question. I find this tool is also helpful in initiating a deeper conversation as sometimes the person likes to elaborate on why they answered yes or no. </a:t>
            </a:r>
          </a:p>
          <a:p>
            <a:r>
              <a:rPr lang="en-US" dirty="0"/>
              <a:t>You may have noticed there is a tiny 1 beside either the yes or the no for each question. For each question where the answer has a 1 beside it, these are added together to determine the score out of 15. For example … Under where the score is marked, it tells you that a score over 5/15 may indicate a possible depression. This tool also has the Monkey and In; mood and interest, to help with a possible diagnosis. </a:t>
            </a:r>
          </a:p>
          <a:p>
            <a:r>
              <a:rPr lang="en-US" dirty="0"/>
              <a:t>I realize I must sound like a broken record with all this Monkey and in business, but It’s really to help drive home the most important points to remember.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27</a:t>
            </a:fld>
            <a:endParaRPr lang="en-CA"/>
          </a:p>
        </p:txBody>
      </p:sp>
    </p:spTree>
    <p:extLst>
      <p:ext uri="{BB962C8B-B14F-4D97-AF65-F5344CB8AC3E}">
        <p14:creationId xmlns:p14="http://schemas.microsoft.com/office/powerpoint/2010/main" val="2586184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what the GDS long version, so with 30 questions instead of 15, looks like.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28</a:t>
            </a:fld>
            <a:endParaRPr lang="en-CA"/>
          </a:p>
        </p:txBody>
      </p:sp>
    </p:spTree>
    <p:extLst>
      <p:ext uri="{BB962C8B-B14F-4D97-AF65-F5344CB8AC3E}">
        <p14:creationId xmlns:p14="http://schemas.microsoft.com/office/powerpoint/2010/main" val="6451314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last screening tool we’re going to look at is the Cornell Scale for depression in dementia. As you can tell from the title this is useful for screening for depression in people who have dementia. It’s typically completed by a healthcare provider who is preferably with the patient almost daily like a nurse or health care aid in a RH for example. Or a caregiver. Someone who could notice the symptoms listed and their intensity over a week’s period. In question 3 under mood related signs they ask if there has been a “lack of reactivity to pleasant events” which is I find is worded well because this is the definition of anhedonia; so as not to mistake it for apathy. We also see in question 8 under behavioral disturbances is that loss of interest piece *only if it occurred acutely*, again, not to mistake the symptom for apathy.  </a:t>
            </a:r>
          </a:p>
          <a:p>
            <a:r>
              <a:rPr lang="en-US" dirty="0"/>
              <a:t>The total score based on the intensity of the symptoms observed in which a score above 10/38 could indicate a probable major depression.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29</a:t>
            </a:fld>
            <a:endParaRPr lang="en-CA"/>
          </a:p>
        </p:txBody>
      </p:sp>
    </p:spTree>
    <p:extLst>
      <p:ext uri="{BB962C8B-B14F-4D97-AF65-F5344CB8AC3E}">
        <p14:creationId xmlns:p14="http://schemas.microsoft.com/office/powerpoint/2010/main" val="2791628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3</a:t>
            </a:fld>
            <a:endParaRPr lang="en-CA"/>
          </a:p>
        </p:txBody>
      </p:sp>
    </p:spTree>
    <p:extLst>
      <p:ext uri="{BB962C8B-B14F-4D97-AF65-F5344CB8AC3E}">
        <p14:creationId xmlns:p14="http://schemas.microsoft.com/office/powerpoint/2010/main" val="1803442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Ok, so you’ve completed a screening tool, initiated a conversation and collected some data. Now it’s time to analyze and interpret that data to try and complete the puzzle.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30</a:t>
            </a:fld>
            <a:endParaRPr lang="en-CA"/>
          </a:p>
        </p:txBody>
      </p:sp>
    </p:spTree>
    <p:extLst>
      <p:ext uri="{BB962C8B-B14F-4D97-AF65-F5344CB8AC3E}">
        <p14:creationId xmlns:p14="http://schemas.microsoft.com/office/powerpoint/2010/main" val="957864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 role involves having a caseload or a group of clients that are assigned to you or see regularly, you get to know your clients well. Trust your gut and take the time to explore any red flags you might have identified. Perhaps you might even consider using a tool like the PHQ-2 regularly if you see a wide variety of patients in your workplace. These tools can justify referrals and initiating additional services and if you’re in a setting where you have the same patients regularly you can use the screening tools to monitor changes over time. </a:t>
            </a:r>
          </a:p>
          <a:p>
            <a:r>
              <a:rPr lang="en-US" dirty="0"/>
              <a:t>What else should be considered during your analyses and interpretation? Is there any additional context that is needed in addition to screening tools?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31</a:t>
            </a:fld>
            <a:endParaRPr lang="en-CA"/>
          </a:p>
        </p:txBody>
      </p:sp>
    </p:spTree>
    <p:extLst>
      <p:ext uri="{BB962C8B-B14F-4D97-AF65-F5344CB8AC3E}">
        <p14:creationId xmlns:p14="http://schemas.microsoft.com/office/powerpoint/2010/main" val="21084382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Can you gather collateral information (family, friends, neighbors, pharmacist, etc.) with the patient’s consent? This information can be helpful if you need to learn more about the person’s culture and how that might affect how you might go about the conversation in a culturally sensitive way and how you might interpret certain bits of information. Collateral can help you navigate what’s happening now in comparison to the person’s baseline (are the symptoms a big change from baseline, are symptoms longstanding but worse?)</a:t>
            </a:r>
          </a:p>
          <a:p>
            <a:endParaRPr lang="en-US" dirty="0"/>
          </a:p>
          <a:p>
            <a:r>
              <a:rPr lang="en-US" dirty="0"/>
              <a:t>Are they medically stable? Can something else account for what you are seeing? Do we need to rule out a delirium, or polypharmacy?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32</a:t>
            </a:fld>
            <a:endParaRPr lang="en-CA"/>
          </a:p>
        </p:txBody>
      </p:sp>
    </p:spTree>
    <p:extLst>
      <p:ext uri="{BB962C8B-B14F-4D97-AF65-F5344CB8AC3E}">
        <p14:creationId xmlns:p14="http://schemas.microsoft.com/office/powerpoint/2010/main" val="36857743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 this next slide I am going to be talking briefly about suicide, so I just wanted to give a content warning beforehand as I understand this topic can be difficult for some. </a:t>
            </a:r>
          </a:p>
          <a:p>
            <a:r>
              <a:rPr lang="en-US" dirty="0"/>
              <a:t>If someone is being vague and perhaps saying something like “life is not worth living” it’s important to explore that further. Asking additional questions can feel delicate and it’s not easy to find the right words. But don’t be afraid to have conversations about suicide. Particularly identifying if they have a plan or considering a plan, and if they feel they may act on a plan or have intent to end their life. Do they have protective factors like family or religion that might keep them from acting on a plan? Do they have a support system? Are they willing to commit to a safety plan? Like calling the crisis line if they get overwhelmed or family or friends? It was once believed that talking about suicide would increase the risk of it; but talking about suicidal ideation can be validating, helping the person talk about an incredibly difficult topic and accessing help. </a:t>
            </a:r>
          </a:p>
          <a:p>
            <a:r>
              <a:rPr lang="en-US" dirty="0"/>
              <a:t>If you would like a screening tool for suicidal ideation, The Columbia-Suicide Severity Rating Scale or C-SSRS is a great tool that helps to assess suicide risk and has practical choices written down to help you word each question. </a:t>
            </a:r>
          </a:p>
          <a:p>
            <a:endParaRPr lang="en-US" dirty="0"/>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33</a:t>
            </a:fld>
            <a:endParaRPr lang="en-CA"/>
          </a:p>
        </p:txBody>
      </p:sp>
    </p:spTree>
    <p:extLst>
      <p:ext uri="{BB962C8B-B14F-4D97-AF65-F5344CB8AC3E}">
        <p14:creationId xmlns:p14="http://schemas.microsoft.com/office/powerpoint/2010/main" val="21620488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34</a:t>
            </a:fld>
            <a:endParaRPr lang="en-CA"/>
          </a:p>
        </p:txBody>
      </p:sp>
    </p:spTree>
    <p:extLst>
      <p:ext uri="{BB962C8B-B14F-4D97-AF65-F5344CB8AC3E}">
        <p14:creationId xmlns:p14="http://schemas.microsoft.com/office/powerpoint/2010/main" val="13746675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35</a:t>
            </a:fld>
            <a:endParaRPr lang="en-CA"/>
          </a:p>
        </p:txBody>
      </p:sp>
    </p:spTree>
    <p:extLst>
      <p:ext uri="{BB962C8B-B14F-4D97-AF65-F5344CB8AC3E}">
        <p14:creationId xmlns:p14="http://schemas.microsoft.com/office/powerpoint/2010/main" val="4257023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non-pharmacological interventions for depression but in some cases, medications may be necessary to treat the depression which can also help people have the capacity to engage in non-pharmacological interventions as well. The most prescribed antidepressants for older adults are SSRIs or selective serotonin reuptake inhibitors. These include … less preferred SSRIs are paroxetine as it increases anticholinergic effects, fluoxetine as it can have prolonged side effects, and fluvoxamine. Citalopram, escitalopram and sertraline offer the best safety profile for the elderly, with less drug-to-drug interactions. As with any medication there can be side effects such as …. </a:t>
            </a:r>
          </a:p>
          <a:p>
            <a:endParaRPr lang="en-US" dirty="0"/>
          </a:p>
          <a:p>
            <a:r>
              <a:rPr lang="en-US" dirty="0"/>
              <a:t>SNRIs or selective norepinephrine reuptake inhibitors include … although, this class of anti-depressants increases the risk of falls. </a:t>
            </a:r>
          </a:p>
          <a:p>
            <a:endParaRPr lang="en-US" dirty="0"/>
          </a:p>
          <a:p>
            <a:r>
              <a:rPr lang="en-US" dirty="0"/>
              <a:t>SSRIs can also be used to treat anxiety. Trazodone is often used to help with sleep. Benzodiazepines like lorazepam (Ativan), diazepam, should be avoided to treat older adults, even on a short-term basis because it can impair cognition, mobility, increase risk of falls. </a:t>
            </a:r>
          </a:p>
          <a:p>
            <a:endParaRPr lang="en-US" dirty="0"/>
          </a:p>
          <a:p>
            <a:r>
              <a:rPr lang="en-US" dirty="0"/>
              <a:t>Given the risk, we utilize the low and slow approach when prescribing medications so that response to treatment and side effects can be monitored.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36</a:t>
            </a:fld>
            <a:endParaRPr lang="en-CA"/>
          </a:p>
        </p:txBody>
      </p:sp>
    </p:spTree>
    <p:extLst>
      <p:ext uri="{BB962C8B-B14F-4D97-AF65-F5344CB8AC3E}">
        <p14:creationId xmlns:p14="http://schemas.microsoft.com/office/powerpoint/2010/main" val="29058704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huge variety of psychotherapies exist, and they can be more or just as effective than medication treatment in some cases or used in addition to medication treatment in other cases. Only a small number of adults access psychotherapy services in part due to stigma, but also physical and financial barriers exist as well.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37</a:t>
            </a:fld>
            <a:endParaRPr lang="en-CA"/>
          </a:p>
        </p:txBody>
      </p:sp>
    </p:spTree>
    <p:extLst>
      <p:ext uri="{BB962C8B-B14F-4D97-AF65-F5344CB8AC3E}">
        <p14:creationId xmlns:p14="http://schemas.microsoft.com/office/powerpoint/2010/main" val="25938742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there is SI with a plan and/or intent; </a:t>
            </a:r>
          </a:p>
          <a:p>
            <a:r>
              <a:rPr lang="en-US" dirty="0"/>
              <a:t>Significant safety concerns such as not eating with significant weight loss, self-neglect, harm to others, catatonia. </a:t>
            </a:r>
          </a:p>
          <a:p>
            <a:r>
              <a:rPr lang="en-US" dirty="0"/>
              <a:t>Risk of significant decompensation which cannot be addressed quickly enough as an outpatient or in the community.</a:t>
            </a:r>
          </a:p>
          <a:p>
            <a:r>
              <a:rPr lang="en-US" dirty="0"/>
              <a:t>Perhaps we suspect an underlying medical issue or acute medical emergency such as a delirium. </a:t>
            </a:r>
          </a:p>
          <a:p>
            <a:r>
              <a:rPr lang="en-US" dirty="0"/>
              <a:t>Screening tools can be useful when transferring a patient to the ED in addition to your knowledge of the patient and observations as this is valuable context to communicate with the ED team to help them understand the severity of the symptoms that are reported and its progression over time leading to the need for urgent care.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38</a:t>
            </a:fld>
            <a:endParaRPr lang="en-CA"/>
          </a:p>
        </p:txBody>
      </p:sp>
    </p:spTree>
    <p:extLst>
      <p:ext uri="{BB962C8B-B14F-4D97-AF65-F5344CB8AC3E}">
        <p14:creationId xmlns:p14="http://schemas.microsoft.com/office/powerpoint/2010/main" val="36879691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clinic that I work with, we do centralized intake for all the outpatient </a:t>
            </a:r>
            <a:r>
              <a:rPr lang="en-US" dirty="0" err="1"/>
              <a:t>geri</a:t>
            </a:r>
            <a:r>
              <a:rPr lang="en-US" dirty="0"/>
              <a:t> psych referrals in the Ottawa area including for the Royal Ottawa Mental Health Center. Our goal is… </a:t>
            </a:r>
          </a:p>
          <a:p>
            <a:endParaRPr lang="en-US" dirty="0"/>
          </a:p>
          <a:p>
            <a:r>
              <a:rPr lang="en-US" dirty="0"/>
              <a:t>We are a referral-based service; so, all referrals need to be signed by a medical doctor or Nurse Practitioner.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39</a:t>
            </a:fld>
            <a:endParaRPr lang="en-CA"/>
          </a:p>
        </p:txBody>
      </p:sp>
    </p:spTree>
    <p:extLst>
      <p:ext uri="{BB962C8B-B14F-4D97-AF65-F5344CB8AC3E}">
        <p14:creationId xmlns:p14="http://schemas.microsoft.com/office/powerpoint/2010/main" val="1972921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 lot of information to cover in this topic, but today our main objective is to give you tools and resources to identify, assess and intervene and, most importantly, apply this knowledge to fit your practice setting. Hopefully as well we will be able to de-mystify mental health and help you start conversations about mental health with older adults. </a:t>
            </a:r>
          </a:p>
          <a:p>
            <a:r>
              <a:rPr lang="en-US" dirty="0"/>
              <a:t>This is a population that, for the most part, have challenges in discussing their mood and there’s certainly a lot of stigma felt around mental health. So, being able to identify red flags and help facilitate conversation is important.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a:t>
            </a:fld>
            <a:endParaRPr lang="en-CA"/>
          </a:p>
        </p:txBody>
      </p:sp>
    </p:spTree>
    <p:extLst>
      <p:ext uri="{BB962C8B-B14F-4D97-AF65-F5344CB8AC3E}">
        <p14:creationId xmlns:p14="http://schemas.microsoft.com/office/powerpoint/2010/main" val="7290320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hear your thoughts again about… </a:t>
            </a:r>
          </a:p>
          <a:p>
            <a:endParaRPr lang="en-US" dirty="0"/>
          </a:p>
          <a:p>
            <a:r>
              <a:rPr lang="en-US" dirty="0"/>
              <a:t>Please enter your strategies into the chat box.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40</a:t>
            </a:fld>
            <a:endParaRPr lang="en-CA"/>
          </a:p>
        </p:txBody>
      </p:sp>
    </p:spTree>
    <p:extLst>
      <p:ext uri="{BB962C8B-B14F-4D97-AF65-F5344CB8AC3E}">
        <p14:creationId xmlns:p14="http://schemas.microsoft.com/office/powerpoint/2010/main" val="14352821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41</a:t>
            </a:fld>
            <a:endParaRPr lang="en-CA"/>
          </a:p>
        </p:txBody>
      </p:sp>
    </p:spTree>
    <p:extLst>
      <p:ext uri="{BB962C8B-B14F-4D97-AF65-F5344CB8AC3E}">
        <p14:creationId xmlns:p14="http://schemas.microsoft.com/office/powerpoint/2010/main" val="21605953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Canadian resource to help optimize health and resilience for caregivers and seniors but also anyone can use this tool to help set SMART goals in any or all of 5 key actions you see here. They have a telephone app and a website. The fountain of health focuses on the pillars of healthy aging and good mental health and provides a structured method to set goals and improve physical and mental health.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42</a:t>
            </a:fld>
            <a:endParaRPr lang="en-CA"/>
          </a:p>
        </p:txBody>
      </p:sp>
    </p:spTree>
    <p:extLst>
      <p:ext uri="{BB962C8B-B14F-4D97-AF65-F5344CB8AC3E}">
        <p14:creationId xmlns:p14="http://schemas.microsoft.com/office/powerpoint/2010/main" val="6837467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43</a:t>
            </a:fld>
            <a:endParaRPr lang="en-CA"/>
          </a:p>
        </p:txBody>
      </p:sp>
    </p:spTree>
    <p:extLst>
      <p:ext uri="{BB962C8B-B14F-4D97-AF65-F5344CB8AC3E}">
        <p14:creationId xmlns:p14="http://schemas.microsoft.com/office/powerpoint/2010/main" val="35971603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You’ve explored your concerns, done the screening, gathered additional information… what now?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44</a:t>
            </a:fld>
            <a:endParaRPr lang="en-CA"/>
          </a:p>
        </p:txBody>
      </p:sp>
    </p:spTree>
    <p:extLst>
      <p:ext uri="{BB962C8B-B14F-4D97-AF65-F5344CB8AC3E}">
        <p14:creationId xmlns:p14="http://schemas.microsoft.com/office/powerpoint/2010/main" val="24894501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can you do in a non-mental health setting? </a:t>
            </a:r>
          </a:p>
          <a:p>
            <a:r>
              <a:rPr lang="en-US" dirty="0"/>
              <a:t>Again, talking about these topics makes it better not worse and can lessen the stigma. Try to give as many opportunities as you can in your busy work schedule to be present and offer to listen. Don’t be afraid to share your concerns with the person; you could say “I’ve noticed this, and I’m worried about you”/ “ you’re not coming out of your room as often; do you want to talk about it? Can you tell me more about that?”. People most often respond to that recognition, and it can help establish a meaningful connection. Having realistic expectations for recovery as well. It’s a process and can take time to heal, like any wound. Genuine caring and understanding speaks louder than words, we are all here today because we care.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45</a:t>
            </a:fld>
            <a:endParaRPr lang="en-CA"/>
          </a:p>
        </p:txBody>
      </p:sp>
    </p:spTree>
    <p:extLst>
      <p:ext uri="{BB962C8B-B14F-4D97-AF65-F5344CB8AC3E}">
        <p14:creationId xmlns:p14="http://schemas.microsoft.com/office/powerpoint/2010/main" val="3366087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tips about how you can start a conversation about mental health… </a:t>
            </a:r>
          </a:p>
          <a:p>
            <a:r>
              <a:rPr lang="en-US" dirty="0"/>
              <a:t>It is important to get to know the client, family and culture and how it impacts their feelings. If you have permission to speak to the client’s family, they can also help provide some advice on how best to have this conversation.</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46</a:t>
            </a:fld>
            <a:endParaRPr lang="en-CA"/>
          </a:p>
        </p:txBody>
      </p:sp>
    </p:spTree>
    <p:extLst>
      <p:ext uri="{BB962C8B-B14F-4D97-AF65-F5344CB8AC3E}">
        <p14:creationId xmlns:p14="http://schemas.microsoft.com/office/powerpoint/2010/main" val="2688972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people don’t want help, or they are not ready to receive help….</a:t>
            </a:r>
          </a:p>
          <a:p>
            <a:r>
              <a:rPr lang="en-US" dirty="0"/>
              <a:t>If they continue to refuse there are some resources you could offer and if you are worried about their safety, contacting emergency services is always an option, particularly the mental health crisis line.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47</a:t>
            </a:fld>
            <a:endParaRPr lang="en-CA"/>
          </a:p>
        </p:txBody>
      </p:sp>
    </p:spTree>
    <p:extLst>
      <p:ext uri="{BB962C8B-B14F-4D97-AF65-F5344CB8AC3E}">
        <p14:creationId xmlns:p14="http://schemas.microsoft.com/office/powerpoint/2010/main" val="946777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quote is pretty popular, but it really drives home the point that though you might be afraid to say the wrong thing, instead of saying nothing the reality is that people remember and respond to the genuine and caring intent to understand how they are feeling rather than what you said. We also use this quote in dementia care, but it’s also relevant for mood.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48</a:t>
            </a:fld>
            <a:endParaRPr lang="en-CA"/>
          </a:p>
        </p:txBody>
      </p:sp>
    </p:spTree>
    <p:extLst>
      <p:ext uri="{BB962C8B-B14F-4D97-AF65-F5344CB8AC3E}">
        <p14:creationId xmlns:p14="http://schemas.microsoft.com/office/powerpoint/2010/main" val="19197044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appreciate that was a great deal of information to process. I hope that you’ll consider how you might…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49</a:t>
            </a:fld>
            <a:endParaRPr lang="en-CA"/>
          </a:p>
        </p:txBody>
      </p:sp>
    </p:spTree>
    <p:extLst>
      <p:ext uri="{BB962C8B-B14F-4D97-AF65-F5344CB8AC3E}">
        <p14:creationId xmlns:p14="http://schemas.microsoft.com/office/powerpoint/2010/main" val="1791895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2 – Review risk factors, screening and assessment of depression: 	</a:t>
            </a:r>
          </a:p>
          <a:p>
            <a:endParaRPr lang="en-US" dirty="0"/>
          </a:p>
          <a:p>
            <a:r>
              <a:rPr lang="en-US" dirty="0"/>
              <a:t>Not in detail, but we will review and perhaps you might recognize one you already use in your practice or might be appropriate to start using. </a:t>
            </a:r>
          </a:p>
          <a:p>
            <a:endParaRPr lang="en-US" dirty="0"/>
          </a:p>
          <a:p>
            <a:r>
              <a:rPr lang="en-US" dirty="0"/>
              <a:t>Point 3 - Analysis and interpretation:		</a:t>
            </a:r>
          </a:p>
          <a:p>
            <a:endParaRPr lang="en-US" dirty="0"/>
          </a:p>
          <a:p>
            <a:r>
              <a:rPr lang="en-US" dirty="0"/>
              <a:t>So then taking that information from the red flags you noticed or perhaps a screening tool you used and be able to have a clearer picture of what’s next in terms of care planning and intervention.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5</a:t>
            </a:fld>
            <a:endParaRPr lang="en-CA"/>
          </a:p>
        </p:txBody>
      </p:sp>
    </p:spTree>
    <p:extLst>
      <p:ext uri="{BB962C8B-B14F-4D97-AF65-F5344CB8AC3E}">
        <p14:creationId xmlns:p14="http://schemas.microsoft.com/office/powerpoint/2010/main" val="281847026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50</a:t>
            </a:fld>
            <a:endParaRPr lang="en-CA"/>
          </a:p>
        </p:txBody>
      </p:sp>
    </p:spTree>
    <p:extLst>
      <p:ext uri="{BB962C8B-B14F-4D97-AF65-F5344CB8AC3E}">
        <p14:creationId xmlns:p14="http://schemas.microsoft.com/office/powerpoint/2010/main" val="29743529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51</a:t>
            </a:fld>
            <a:endParaRPr lang="en-CA"/>
          </a:p>
        </p:txBody>
      </p:sp>
    </p:spTree>
    <p:extLst>
      <p:ext uri="{BB962C8B-B14F-4D97-AF65-F5344CB8AC3E}">
        <p14:creationId xmlns:p14="http://schemas.microsoft.com/office/powerpoint/2010/main" val="42345797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52</a:t>
            </a:fld>
            <a:endParaRPr lang="en-CA"/>
          </a:p>
        </p:txBody>
      </p:sp>
    </p:spTree>
    <p:extLst>
      <p:ext uri="{BB962C8B-B14F-4D97-AF65-F5344CB8AC3E}">
        <p14:creationId xmlns:p14="http://schemas.microsoft.com/office/powerpoint/2010/main" val="10565136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53</a:t>
            </a:fld>
            <a:endParaRPr lang="en-CA"/>
          </a:p>
        </p:txBody>
      </p:sp>
    </p:spTree>
    <p:extLst>
      <p:ext uri="{BB962C8B-B14F-4D97-AF65-F5344CB8AC3E}">
        <p14:creationId xmlns:p14="http://schemas.microsoft.com/office/powerpoint/2010/main" val="285410423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7D9047-80D4-4982-A992-13074D976FC0}" type="slidenum">
              <a:rPr lang="en-CA" smtClean="0"/>
              <a:pPr/>
              <a:t>54</a:t>
            </a:fld>
            <a:endParaRPr lang="en-CA"/>
          </a:p>
        </p:txBody>
      </p:sp>
    </p:spTree>
    <p:extLst>
      <p:ext uri="{BB962C8B-B14F-4D97-AF65-F5344CB8AC3E}">
        <p14:creationId xmlns:p14="http://schemas.microsoft.com/office/powerpoint/2010/main" val="4082301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important to be able to differentiate between mental health and mental illness. Especially following the Pandemic, we’ve witnessed many people struggling with their mental health, but this doesn’t necessarily mean they meet the criteria for a mental illness.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6</a:t>
            </a:fld>
            <a:endParaRPr lang="en-CA"/>
          </a:p>
        </p:txBody>
      </p:sp>
    </p:spTree>
    <p:extLst>
      <p:ext uri="{BB962C8B-B14F-4D97-AF65-F5344CB8AC3E}">
        <p14:creationId xmlns:p14="http://schemas.microsoft.com/office/powerpoint/2010/main" val="1940688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doesn't mean that we don’t have bad days or periods of low mood, it means that we are able to cope with these periods of time in healthy ways and move forward.</a:t>
            </a:r>
          </a:p>
          <a:p>
            <a:endParaRPr lang="en-US" dirty="0"/>
          </a:p>
          <a:p>
            <a:r>
              <a:rPr lang="en-US" dirty="0"/>
              <a:t>Mental illness is when you can’t function. You might see changes in thinking and behavior that might be noticeable to close friends and family and these changes in mood and behavior might start to fit more clearly into diagnostic criteria such as in the Diagnostic and statistical manual.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7</a:t>
            </a:fld>
            <a:endParaRPr lang="en-CA"/>
          </a:p>
        </p:txBody>
      </p:sp>
    </p:spTree>
    <p:extLst>
      <p:ext uri="{BB962C8B-B14F-4D97-AF65-F5344CB8AC3E}">
        <p14:creationId xmlns:p14="http://schemas.microsoft.com/office/powerpoint/2010/main" val="577820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would like to hear your thoughts, please write in the chat if you think the following statement is myth or fact. </a:t>
            </a:r>
          </a:p>
          <a:p>
            <a:endParaRPr lang="en-US" dirty="0"/>
          </a:p>
          <a:p>
            <a:r>
              <a:rPr lang="en-US" dirty="0"/>
              <a:t>This belief might not be so widely held these days especially with what we lived and witnessed throughout the pandemic, but there is still stigma around mental health and reaching out for support.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8</a:t>
            </a:fld>
            <a:endParaRPr lang="en-CA"/>
          </a:p>
        </p:txBody>
      </p:sp>
    </p:spTree>
    <p:extLst>
      <p:ext uri="{BB962C8B-B14F-4D97-AF65-F5344CB8AC3E}">
        <p14:creationId xmlns:p14="http://schemas.microsoft.com/office/powerpoint/2010/main" val="3941790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Age is not a factor but rather depression can be due to a combination of factors such as brain chemistry and situational circumstances. Also, differentiating grief from depression can be tricky as well and we will talk about differentiating the two later in the presentation. </a:t>
            </a:r>
          </a:p>
          <a:p>
            <a:endParaRPr lang="en-US" dirty="0"/>
          </a:p>
          <a:p>
            <a:r>
              <a:rPr lang="en-US" dirty="0"/>
              <a:t>Last point - Good outcomes with treatment in older adults; this can mean in terms of medications or non-pharmacological interventions; both can yield great outcomes so we will elaborate on both later on as well. </a:t>
            </a:r>
          </a:p>
          <a:p>
            <a:endParaRPr lang="en-US" dirty="0"/>
          </a:p>
        </p:txBody>
      </p:sp>
      <p:sp>
        <p:nvSpPr>
          <p:cNvPr id="4" name="Slide Number Placeholder 3"/>
          <p:cNvSpPr>
            <a:spLocks noGrp="1"/>
          </p:cNvSpPr>
          <p:nvPr>
            <p:ph type="sldNum" sz="quarter" idx="5"/>
          </p:nvPr>
        </p:nvSpPr>
        <p:spPr/>
        <p:txBody>
          <a:bodyPr/>
          <a:lstStyle/>
          <a:p>
            <a:fld id="{057D9047-80D4-4982-A992-13074D976FC0}" type="slidenum">
              <a:rPr lang="en-CA" smtClean="0"/>
              <a:pPr/>
              <a:t>9</a:t>
            </a:fld>
            <a:endParaRPr lang="en-CA"/>
          </a:p>
        </p:txBody>
      </p:sp>
    </p:spTree>
    <p:extLst>
      <p:ext uri="{BB962C8B-B14F-4D97-AF65-F5344CB8AC3E}">
        <p14:creationId xmlns:p14="http://schemas.microsoft.com/office/powerpoint/2010/main" val="3613526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77FB04C1-2011-0178-F35A-EB1CD0F1EDF8}"/>
              </a:ext>
            </a:extLst>
          </p:cNvPr>
          <p:cNvSpPr/>
          <p:nvPr/>
        </p:nvSpPr>
        <p:spPr>
          <a:xfrm>
            <a:off x="2466381" y="0"/>
            <a:ext cx="4211241" cy="5143500"/>
          </a:xfrm>
          <a:custGeom>
            <a:avLst/>
            <a:gdLst/>
            <a:ahLst/>
            <a:cxnLst/>
            <a:rect l="l" t="t" r="r" b="b"/>
            <a:pathLst>
              <a:path w="8422481" h="10287000">
                <a:moveTo>
                  <a:pt x="0" y="0"/>
                </a:moveTo>
                <a:lnTo>
                  <a:pt x="8422482" y="0"/>
                </a:lnTo>
                <a:lnTo>
                  <a:pt x="8422482" y="10287000"/>
                </a:lnTo>
                <a:lnTo>
                  <a:pt x="0" y="10287000"/>
                </a:lnTo>
                <a:lnTo>
                  <a:pt x="0" y="0"/>
                </a:lnTo>
                <a:close/>
              </a:path>
            </a:pathLst>
          </a:custGeom>
          <a:blipFill>
            <a:blip r:embed="rId2">
              <a:alphaModFix amt="24000"/>
              <a:extLst>
                <a:ext uri="{96DAC541-7B7A-43D3-8B79-37D633B846F1}">
                  <asvg:svgBlip xmlns:asvg="http://schemas.microsoft.com/office/drawing/2016/SVG/main" r:embed="rId3"/>
                </a:ext>
              </a:extLst>
            </a:blip>
            <a:stretch>
              <a:fillRect/>
            </a:stretch>
          </a:blipFill>
        </p:spPr>
        <p:txBody>
          <a:bodyPr/>
          <a:lstStyle/>
          <a:p>
            <a:endParaRPr lang="en-US" sz="900"/>
          </a:p>
        </p:txBody>
      </p:sp>
      <p:sp>
        <p:nvSpPr>
          <p:cNvPr id="9" name="Freeform 4">
            <a:extLst>
              <a:ext uri="{FF2B5EF4-FFF2-40B4-BE49-F238E27FC236}">
                <a16:creationId xmlns:a16="http://schemas.microsoft.com/office/drawing/2014/main" id="{069FDD12-51B0-3480-B40E-C0A9AD1C779B}"/>
              </a:ext>
            </a:extLst>
          </p:cNvPr>
          <p:cNvSpPr/>
          <p:nvPr/>
        </p:nvSpPr>
        <p:spPr>
          <a:xfrm>
            <a:off x="6303440" y="2352650"/>
            <a:ext cx="2840561" cy="2790851"/>
          </a:xfrm>
          <a:custGeom>
            <a:avLst/>
            <a:gdLst/>
            <a:ahLst/>
            <a:cxnLst/>
            <a:rect l="l" t="t" r="r" b="b"/>
            <a:pathLst>
              <a:path w="5681122" h="5581702">
                <a:moveTo>
                  <a:pt x="0" y="0"/>
                </a:moveTo>
                <a:lnTo>
                  <a:pt x="5681122" y="0"/>
                </a:lnTo>
                <a:lnTo>
                  <a:pt x="5681122" y="5581702"/>
                </a:lnTo>
                <a:lnTo>
                  <a:pt x="0" y="55817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900"/>
          </a:p>
        </p:txBody>
      </p:sp>
      <p:grpSp>
        <p:nvGrpSpPr>
          <p:cNvPr id="11" name="Group 6">
            <a:extLst>
              <a:ext uri="{FF2B5EF4-FFF2-40B4-BE49-F238E27FC236}">
                <a16:creationId xmlns:a16="http://schemas.microsoft.com/office/drawing/2014/main" id="{B2270C40-DC0E-D19B-87F7-D3E6D749BF4D}"/>
              </a:ext>
            </a:extLst>
          </p:cNvPr>
          <p:cNvGrpSpPr/>
          <p:nvPr/>
        </p:nvGrpSpPr>
        <p:grpSpPr>
          <a:xfrm>
            <a:off x="6992401" y="54577"/>
            <a:ext cx="2092900" cy="473450"/>
            <a:chOff x="0" y="0"/>
            <a:chExt cx="812800" cy="183869"/>
          </a:xfrm>
        </p:grpSpPr>
        <p:sp>
          <p:nvSpPr>
            <p:cNvPr id="12" name="Freeform 7">
              <a:extLst>
                <a:ext uri="{FF2B5EF4-FFF2-40B4-BE49-F238E27FC236}">
                  <a16:creationId xmlns:a16="http://schemas.microsoft.com/office/drawing/2014/main" id="{EEFB1DC7-AB85-D008-21C0-EBC01623A985}"/>
                </a:ext>
              </a:extLst>
            </p:cNvPr>
            <p:cNvSpPr/>
            <p:nvPr/>
          </p:nvSpPr>
          <p:spPr>
            <a:xfrm>
              <a:off x="0" y="0"/>
              <a:ext cx="812800" cy="183869"/>
            </a:xfrm>
            <a:custGeom>
              <a:avLst/>
              <a:gdLst/>
              <a:ahLst/>
              <a:cxnLst/>
              <a:rect l="l" t="t" r="r" b="b"/>
              <a:pathLst>
                <a:path w="812800" h="183869">
                  <a:moveTo>
                    <a:pt x="733382" y="0"/>
                  </a:moveTo>
                  <a:lnTo>
                    <a:pt x="79418" y="0"/>
                  </a:lnTo>
                  <a:cubicBezTo>
                    <a:pt x="79418" y="43699"/>
                    <a:pt x="44079" y="79418"/>
                    <a:pt x="0" y="79418"/>
                  </a:cubicBezTo>
                  <a:lnTo>
                    <a:pt x="0" y="104451"/>
                  </a:lnTo>
                  <a:cubicBezTo>
                    <a:pt x="43699" y="104451"/>
                    <a:pt x="79418" y="139790"/>
                    <a:pt x="79418" y="183869"/>
                  </a:cubicBezTo>
                  <a:lnTo>
                    <a:pt x="733382" y="183869"/>
                  </a:lnTo>
                  <a:cubicBezTo>
                    <a:pt x="733382" y="140170"/>
                    <a:pt x="768721" y="104451"/>
                    <a:pt x="812800" y="104451"/>
                  </a:cubicBezTo>
                  <a:lnTo>
                    <a:pt x="812800" y="79418"/>
                  </a:lnTo>
                  <a:cubicBezTo>
                    <a:pt x="769101" y="79418"/>
                    <a:pt x="733382" y="44079"/>
                    <a:pt x="733382" y="0"/>
                  </a:cubicBezTo>
                  <a:close/>
                </a:path>
              </a:pathLst>
            </a:custGeom>
            <a:solidFill>
              <a:srgbClr val="004F7C"/>
            </a:solidFill>
          </p:spPr>
          <p:txBody>
            <a:bodyPr/>
            <a:lstStyle/>
            <a:p>
              <a:endParaRPr lang="en-US" sz="900"/>
            </a:p>
          </p:txBody>
        </p:sp>
        <p:sp>
          <p:nvSpPr>
            <p:cNvPr id="13" name="TextBox 8">
              <a:extLst>
                <a:ext uri="{FF2B5EF4-FFF2-40B4-BE49-F238E27FC236}">
                  <a16:creationId xmlns:a16="http://schemas.microsoft.com/office/drawing/2014/main" id="{7F541944-91CA-691E-8A89-1B31EDB91F52}"/>
                </a:ext>
              </a:extLst>
            </p:cNvPr>
            <p:cNvSpPr txBox="1"/>
            <p:nvPr/>
          </p:nvSpPr>
          <p:spPr>
            <a:xfrm>
              <a:off x="38100" y="-28575"/>
              <a:ext cx="736600" cy="174344"/>
            </a:xfrm>
            <a:prstGeom prst="rect">
              <a:avLst/>
            </a:prstGeom>
          </p:spPr>
          <p:txBody>
            <a:bodyPr lIns="50800" tIns="50800" rIns="50800" bIns="50800" rtlCol="0" anchor="ctr"/>
            <a:lstStyle/>
            <a:p>
              <a:pPr algn="ctr">
                <a:lnSpc>
                  <a:spcPts val="1660"/>
                </a:lnSpc>
              </a:pPr>
              <a:endParaRPr sz="900"/>
            </a:p>
          </p:txBody>
        </p:sp>
      </p:grpSp>
      <p:sp>
        <p:nvSpPr>
          <p:cNvPr id="14" name="TextBox 9">
            <a:extLst>
              <a:ext uri="{FF2B5EF4-FFF2-40B4-BE49-F238E27FC236}">
                <a16:creationId xmlns:a16="http://schemas.microsoft.com/office/drawing/2014/main" id="{E2512F9C-5FE7-0C6E-D00F-D82E77614C5A}"/>
              </a:ext>
            </a:extLst>
          </p:cNvPr>
          <p:cNvSpPr txBox="1"/>
          <p:nvPr/>
        </p:nvSpPr>
        <p:spPr>
          <a:xfrm>
            <a:off x="7228941" y="164302"/>
            <a:ext cx="1619820" cy="209609"/>
          </a:xfrm>
          <a:prstGeom prst="rect">
            <a:avLst/>
          </a:prstGeom>
        </p:spPr>
        <p:txBody>
          <a:bodyPr lIns="0" tIns="0" rIns="0" bIns="0" rtlCol="0" anchor="t">
            <a:spAutoFit/>
          </a:bodyPr>
          <a:lstStyle/>
          <a:p>
            <a:pPr algn="ctr">
              <a:lnSpc>
                <a:spcPts val="1750"/>
              </a:lnSpc>
            </a:pPr>
            <a:r>
              <a:rPr lang="en-US" sz="1250">
                <a:solidFill>
                  <a:srgbClr val="FFFFFF"/>
                </a:solidFill>
                <a:latin typeface="Helios Extended"/>
                <a:ea typeface="Helios Extended"/>
                <a:cs typeface="Helios Extended"/>
                <a:sym typeface="Helios Extended"/>
              </a:rPr>
              <a:t>www.rgpeo.com</a:t>
            </a:r>
          </a:p>
        </p:txBody>
      </p:sp>
      <p:sp>
        <p:nvSpPr>
          <p:cNvPr id="15" name="TextBox 10">
            <a:extLst>
              <a:ext uri="{FF2B5EF4-FFF2-40B4-BE49-F238E27FC236}">
                <a16:creationId xmlns:a16="http://schemas.microsoft.com/office/drawing/2014/main" id="{86569747-92BA-242D-93EC-479189CEA282}"/>
              </a:ext>
            </a:extLst>
          </p:cNvPr>
          <p:cNvSpPr txBox="1"/>
          <p:nvPr/>
        </p:nvSpPr>
        <p:spPr>
          <a:xfrm>
            <a:off x="3428240" y="4414953"/>
            <a:ext cx="2287523" cy="209609"/>
          </a:xfrm>
          <a:prstGeom prst="rect">
            <a:avLst/>
          </a:prstGeom>
        </p:spPr>
        <p:txBody>
          <a:bodyPr lIns="0" tIns="0" rIns="0" bIns="0" rtlCol="0" anchor="t">
            <a:spAutoFit/>
          </a:bodyPr>
          <a:lstStyle/>
          <a:p>
            <a:pPr algn="ctr">
              <a:lnSpc>
                <a:spcPts val="1750"/>
              </a:lnSpc>
            </a:pPr>
            <a:r>
              <a:rPr lang="en-US" sz="1250">
                <a:solidFill>
                  <a:srgbClr val="0B1320"/>
                </a:solidFill>
                <a:latin typeface="Helios Extended"/>
                <a:ea typeface="Helios Extended"/>
                <a:cs typeface="Helios Extended"/>
                <a:sym typeface="Helios Extended"/>
              </a:rPr>
              <a:t>NOVEMBER 2024</a:t>
            </a:r>
          </a:p>
        </p:txBody>
      </p:sp>
      <p:sp>
        <p:nvSpPr>
          <p:cNvPr id="2" name="Title 1">
            <a:extLst>
              <a:ext uri="{FF2B5EF4-FFF2-40B4-BE49-F238E27FC236}">
                <a16:creationId xmlns:a16="http://schemas.microsoft.com/office/drawing/2014/main" id="{EC2AD356-3E18-C0CF-2FAA-5E5438296EE6}"/>
              </a:ext>
            </a:extLst>
          </p:cNvPr>
          <p:cNvSpPr>
            <a:spLocks noGrp="1"/>
          </p:cNvSpPr>
          <p:nvPr>
            <p:ph type="title" hasCustomPrompt="1"/>
          </p:nvPr>
        </p:nvSpPr>
        <p:spPr>
          <a:xfrm>
            <a:off x="628650" y="1954071"/>
            <a:ext cx="7886700" cy="994569"/>
          </a:xfrm>
          <a:prstGeom prst="rect">
            <a:avLst/>
          </a:prstGeom>
        </p:spPr>
        <p:txBody>
          <a:bodyPr/>
          <a:lstStyle>
            <a:lvl1pPr>
              <a:defRPr sz="6000">
                <a:latin typeface="League Spartan" panose="020B0604020202020204" charset="0"/>
              </a:defRPr>
            </a:lvl1pPr>
          </a:lstStyle>
          <a:p>
            <a:r>
              <a:rPr lang="en-US"/>
              <a:t>TOPIC TITLE</a:t>
            </a:r>
          </a:p>
        </p:txBody>
      </p:sp>
      <p:sp>
        <p:nvSpPr>
          <p:cNvPr id="19" name="Text Placeholder 18">
            <a:extLst>
              <a:ext uri="{FF2B5EF4-FFF2-40B4-BE49-F238E27FC236}">
                <a16:creationId xmlns:a16="http://schemas.microsoft.com/office/drawing/2014/main" id="{97D2E173-2FCC-8B30-B4B2-3ECE163ED5CC}"/>
              </a:ext>
            </a:extLst>
          </p:cNvPr>
          <p:cNvSpPr>
            <a:spLocks noGrp="1"/>
          </p:cNvSpPr>
          <p:nvPr>
            <p:ph type="body" sz="quarter" idx="10" hasCustomPrompt="1"/>
          </p:nvPr>
        </p:nvSpPr>
        <p:spPr>
          <a:xfrm>
            <a:off x="2776240" y="3045440"/>
            <a:ext cx="3591521" cy="457200"/>
          </a:xfrm>
          <a:prstGeom prst="rect">
            <a:avLst/>
          </a:prstGeom>
        </p:spPr>
        <p:txBody>
          <a:bodyPr/>
          <a:lstStyle>
            <a:lvl1pPr marL="0" indent="0" algn="ctr">
              <a:buNone/>
              <a:defRPr sz="2200" b="0">
                <a:latin typeface="Helios Extended" panose="020B0604020202020204" charset="0"/>
              </a:defRPr>
            </a:lvl1pPr>
          </a:lstStyle>
          <a:p>
            <a:pPr lvl="0"/>
            <a:r>
              <a:rPr lang="en-US"/>
              <a:t>AUTHOR(S) NAMES</a:t>
            </a:r>
          </a:p>
        </p:txBody>
      </p:sp>
      <p:pic>
        <p:nvPicPr>
          <p:cNvPr id="3" name="Picture 2" descr="A black background with text and a silhouette of a tree&#10;&#10;Description automatically generated">
            <a:extLst>
              <a:ext uri="{FF2B5EF4-FFF2-40B4-BE49-F238E27FC236}">
                <a16:creationId xmlns:a16="http://schemas.microsoft.com/office/drawing/2014/main" id="{72CBC71A-51BC-B2B0-1E78-C2AD8A9E6B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319" y="98287"/>
            <a:ext cx="2019770" cy="862496"/>
          </a:xfrm>
          <a:prstGeom prst="rect">
            <a:avLst/>
          </a:prstGeom>
        </p:spPr>
      </p:pic>
      <p:pic>
        <p:nvPicPr>
          <p:cNvPr id="4" name="Picture 3" descr="A red and blue letters on a black background&#10;&#10;Description automatically generated">
            <a:extLst>
              <a:ext uri="{FF2B5EF4-FFF2-40B4-BE49-F238E27FC236}">
                <a16:creationId xmlns:a16="http://schemas.microsoft.com/office/drawing/2014/main" id="{7AD01CB8-5FC3-793A-35F8-6104FDBBA2C4}"/>
              </a:ext>
            </a:extLst>
          </p:cNvPr>
          <p:cNvPicPr>
            <a:picLocks noChangeAspect="1"/>
          </p:cNvPicPr>
          <p:nvPr userDrawn="1"/>
        </p:nvPicPr>
        <p:blipFill>
          <a:blip r:embed="rId7"/>
          <a:stretch>
            <a:fillRect/>
          </a:stretch>
        </p:blipFill>
        <p:spPr>
          <a:xfrm>
            <a:off x="2305524" y="144641"/>
            <a:ext cx="1935200" cy="725700"/>
          </a:xfrm>
          <a:prstGeom prst="rect">
            <a:avLst/>
          </a:prstGeom>
        </p:spPr>
      </p:pic>
    </p:spTree>
    <p:extLst>
      <p:ext uri="{BB962C8B-B14F-4D97-AF65-F5344CB8AC3E}">
        <p14:creationId xmlns:p14="http://schemas.microsoft.com/office/powerpoint/2010/main" val="120113672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 Table">
    <p:spTree>
      <p:nvGrpSpPr>
        <p:cNvPr id="1" name=""/>
        <p:cNvGrpSpPr/>
        <p:nvPr/>
      </p:nvGrpSpPr>
      <p:grpSpPr>
        <a:xfrm>
          <a:off x="0" y="0"/>
          <a:ext cx="0" cy="0"/>
          <a:chOff x="0" y="0"/>
          <a:chExt cx="0" cy="0"/>
        </a:xfrm>
      </p:grpSpPr>
      <p:sp>
        <p:nvSpPr>
          <p:cNvPr id="19" name="Table Placeholder 18">
            <a:extLst>
              <a:ext uri="{FF2B5EF4-FFF2-40B4-BE49-F238E27FC236}">
                <a16:creationId xmlns:a16="http://schemas.microsoft.com/office/drawing/2014/main" id="{9B5F70C3-FE10-E72D-6132-22868861CE7D}"/>
              </a:ext>
            </a:extLst>
          </p:cNvPr>
          <p:cNvSpPr>
            <a:spLocks noGrp="1"/>
          </p:cNvSpPr>
          <p:nvPr>
            <p:ph type="tbl" sz="quarter" idx="11"/>
          </p:nvPr>
        </p:nvSpPr>
        <p:spPr>
          <a:xfrm>
            <a:off x="571500" y="1238250"/>
            <a:ext cx="7943850" cy="3352800"/>
          </a:xfrm>
          <a:prstGeom prst="rect">
            <a:avLst/>
          </a:prstGeom>
        </p:spPr>
        <p:txBody>
          <a:bodyPr/>
          <a:lstStyle/>
          <a:p>
            <a:r>
              <a:rPr lang="en-US"/>
              <a:t>Click icon to add table</a:t>
            </a:r>
          </a:p>
        </p:txBody>
      </p:sp>
      <p:sp>
        <p:nvSpPr>
          <p:cNvPr id="2" name="Rectangle 1">
            <a:extLst>
              <a:ext uri="{FF2B5EF4-FFF2-40B4-BE49-F238E27FC236}">
                <a16:creationId xmlns:a16="http://schemas.microsoft.com/office/drawing/2014/main" id="{08304D2F-2AA5-F9D8-0158-573C57C94633}"/>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3" name="Straight Connector 2">
            <a:extLst>
              <a:ext uri="{FF2B5EF4-FFF2-40B4-BE49-F238E27FC236}">
                <a16:creationId xmlns:a16="http://schemas.microsoft.com/office/drawing/2014/main" id="{0B0C4873-90DD-3A24-F8B3-FBC5CCFAC0DA}"/>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sp>
        <p:nvSpPr>
          <p:cNvPr id="4" name="Text Placeholder 4">
            <a:extLst>
              <a:ext uri="{FF2B5EF4-FFF2-40B4-BE49-F238E27FC236}">
                <a16:creationId xmlns:a16="http://schemas.microsoft.com/office/drawing/2014/main" id="{7467B608-BD59-ED63-E343-8027DEB2357E}"/>
              </a:ext>
            </a:extLst>
          </p:cNvPr>
          <p:cNvSpPr>
            <a:spLocks noGrp="1"/>
          </p:cNvSpPr>
          <p:nvPr>
            <p:ph type="body" sz="quarter" idx="14"/>
          </p:nvPr>
        </p:nvSpPr>
        <p:spPr>
          <a:xfrm>
            <a:off x="2173288" y="291307"/>
            <a:ext cx="6399213" cy="571500"/>
          </a:xfrm>
          <a:prstGeom prst="rect">
            <a:avLst/>
          </a:prstGeom>
        </p:spPr>
        <p:txBody>
          <a:bodyPr/>
          <a:lstStyle>
            <a:lvl1pPr marL="0" indent="0">
              <a:buNone/>
              <a:defRPr sz="3300" b="1">
                <a:latin typeface="Helios Extended" panose="020B0604020202020204" charset="0"/>
                <a:cs typeface="Helios Extended" panose="020B0604020202020204" charset="0"/>
              </a:defRPr>
            </a:lvl1pPr>
          </a:lstStyle>
          <a:p>
            <a:pPr lvl="0"/>
            <a:r>
              <a:rPr lang="en-US"/>
              <a:t>Click to edit Master text styles</a:t>
            </a:r>
          </a:p>
        </p:txBody>
      </p:sp>
      <p:pic>
        <p:nvPicPr>
          <p:cNvPr id="5" name="Picture 4" descr="A black background with text and a silhouette of a tree&#10;&#10;Description automatically generated">
            <a:extLst>
              <a:ext uri="{FF2B5EF4-FFF2-40B4-BE49-F238E27FC236}">
                <a16:creationId xmlns:a16="http://schemas.microsoft.com/office/drawing/2014/main" id="{46496D0D-8966-E389-767A-891E79A0A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6" name="Picture 5" descr="A red and blue letters on a black background&#10;&#10;Description automatically generated">
            <a:extLst>
              <a:ext uri="{FF2B5EF4-FFF2-40B4-BE49-F238E27FC236}">
                <a16:creationId xmlns:a16="http://schemas.microsoft.com/office/drawing/2014/main" id="{A1FB9CCA-5A6D-191E-6506-3CCC0512EC55}"/>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264673852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Blank - Tab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304D2F-2AA5-F9D8-0158-573C57C94633}"/>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A black background with text and a silhouette of a tree&#10;&#10;Description automatically generated">
            <a:extLst>
              <a:ext uri="{FF2B5EF4-FFF2-40B4-BE49-F238E27FC236}">
                <a16:creationId xmlns:a16="http://schemas.microsoft.com/office/drawing/2014/main" id="{46496D0D-8966-E389-767A-891E79A0A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3" name="Picture 2" descr="A red and blue letters on a black background&#10;&#10;Description automatically generated">
            <a:extLst>
              <a:ext uri="{FF2B5EF4-FFF2-40B4-BE49-F238E27FC236}">
                <a16:creationId xmlns:a16="http://schemas.microsoft.com/office/drawing/2014/main" id="{E368888E-2847-A936-FA49-F7EE5ACF695E}"/>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270055065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Blank - Tab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304D2F-2AA5-F9D8-0158-573C57C94633}"/>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5" name="Picture 4" descr="A black background with text and a silhouette of a tree&#10;&#10;Description automatically generated">
            <a:extLst>
              <a:ext uri="{FF2B5EF4-FFF2-40B4-BE49-F238E27FC236}">
                <a16:creationId xmlns:a16="http://schemas.microsoft.com/office/drawing/2014/main" id="{46496D0D-8966-E389-767A-891E79A0AB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3" name="Rectangle: Rounded Corners 2">
            <a:extLst>
              <a:ext uri="{FF2B5EF4-FFF2-40B4-BE49-F238E27FC236}">
                <a16:creationId xmlns:a16="http://schemas.microsoft.com/office/drawing/2014/main" id="{563BB960-6BA1-C40C-DC30-591D9B93C9E7}"/>
              </a:ext>
            </a:extLst>
          </p:cNvPr>
          <p:cNvSpPr/>
          <p:nvPr userDrawn="1"/>
        </p:nvSpPr>
        <p:spPr>
          <a:xfrm>
            <a:off x="857250" y="1918097"/>
            <a:ext cx="7408069" cy="1307307"/>
          </a:xfrm>
          <a:prstGeom prst="roundRect">
            <a:avLst/>
          </a:prstGeom>
          <a:solidFill>
            <a:srgbClr val="AFC1D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Text Placeholder 5">
            <a:extLst>
              <a:ext uri="{FF2B5EF4-FFF2-40B4-BE49-F238E27FC236}">
                <a16:creationId xmlns:a16="http://schemas.microsoft.com/office/drawing/2014/main" id="{4F32D890-7507-816C-E2C9-2B5166FEBECA}"/>
              </a:ext>
            </a:extLst>
          </p:cNvPr>
          <p:cNvSpPr>
            <a:spLocks noGrp="1"/>
          </p:cNvSpPr>
          <p:nvPr>
            <p:ph type="body" sz="quarter" idx="10"/>
          </p:nvPr>
        </p:nvSpPr>
        <p:spPr>
          <a:xfrm>
            <a:off x="1500187" y="2214563"/>
            <a:ext cx="6265069" cy="651669"/>
          </a:xfrm>
          <a:prstGeom prst="rect">
            <a:avLst/>
          </a:prstGeom>
        </p:spPr>
        <p:txBody>
          <a:bodyPr anchor="ctr"/>
          <a:lstStyle>
            <a:lvl1pPr marL="0" indent="0">
              <a:buNone/>
              <a:defRPr sz="4400" b="1">
                <a:latin typeface="Helios Extended" panose="020B0604020202020204" charset="0"/>
                <a:cs typeface="Helios Extended" panose="020B0604020202020204" charset="0"/>
              </a:defRPr>
            </a:lvl1pPr>
            <a:lvl2pPr marL="228600" indent="0">
              <a:buNone/>
              <a:defRPr sz="2200" b="1">
                <a:latin typeface="Helios Extended" panose="020B0604020202020204" charset="0"/>
                <a:cs typeface="Helios Extended" panose="020B0604020202020204" charset="0"/>
              </a:defRPr>
            </a:lvl2pPr>
            <a:lvl3pPr marL="457200" indent="0">
              <a:buNone/>
              <a:defRPr sz="2000" b="1">
                <a:latin typeface="Helios Extended" panose="020B0604020202020204" charset="0"/>
                <a:cs typeface="Helios Extended" panose="020B0604020202020204" charset="0"/>
              </a:defRPr>
            </a:lvl3pPr>
            <a:lvl4pPr marL="685800" indent="0">
              <a:buNone/>
              <a:defRPr sz="1800" b="1">
                <a:latin typeface="Helios Extended" panose="020B0604020202020204" charset="0"/>
                <a:cs typeface="Helios Extended" panose="020B0604020202020204" charset="0"/>
              </a:defRPr>
            </a:lvl4pPr>
            <a:lvl5pPr marL="914400" indent="0">
              <a:buNone/>
              <a:defRPr sz="1800" b="1">
                <a:latin typeface="Helios Extended" panose="020B0604020202020204" charset="0"/>
                <a:cs typeface="Helios Extended" panose="020B0604020202020204" charset="0"/>
              </a:defRPr>
            </a:lvl5pPr>
          </a:lstStyle>
          <a:p>
            <a:pPr lvl="0"/>
            <a:r>
              <a:rPr lang="en-US"/>
              <a:t>Click to edit Master text styles</a:t>
            </a:r>
          </a:p>
        </p:txBody>
      </p:sp>
      <p:pic>
        <p:nvPicPr>
          <p:cNvPr id="4" name="Picture 3" descr="A red and blue letters on a black background&#10;&#10;Description automatically generated">
            <a:extLst>
              <a:ext uri="{FF2B5EF4-FFF2-40B4-BE49-F238E27FC236}">
                <a16:creationId xmlns:a16="http://schemas.microsoft.com/office/drawing/2014/main" id="{CA96CED1-A563-AB31-AC0B-57F32D7420EE}"/>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168290466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8" y="4925161"/>
            <a:ext cx="4662487" cy="174278"/>
          </a:xfrm>
          <a:prstGeom prst="rect">
            <a:avLst/>
          </a:prstGeom>
          <a:noFill/>
        </p:spPr>
        <p:txBody>
          <a:bodyPr wrap="square">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22802" y="2102409"/>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016001" y="-716938"/>
            <a:ext cx="12830631" cy="588474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996" y="2538716"/>
            <a:ext cx="1887404" cy="1887404"/>
          </a:xfrm>
          <a:prstGeom prst="rect">
            <a:avLst/>
          </a:prstGeom>
        </p:spPr>
      </p:pic>
      <p:sp>
        <p:nvSpPr>
          <p:cNvPr id="2" name="Title 1">
            <a:extLst>
              <a:ext uri="{FF2B5EF4-FFF2-40B4-BE49-F238E27FC236}">
                <a16:creationId xmlns:a16="http://schemas.microsoft.com/office/drawing/2014/main" id="{CF94298C-835A-FD0A-031A-ED328978F60D}"/>
              </a:ext>
            </a:extLst>
          </p:cNvPr>
          <p:cNvSpPr>
            <a:spLocks noGrp="1"/>
          </p:cNvSpPr>
          <p:nvPr>
            <p:ph type="title"/>
          </p:nvPr>
        </p:nvSpPr>
        <p:spPr>
          <a:xfrm>
            <a:off x="457201" y="1187665"/>
            <a:ext cx="2334491" cy="830325"/>
          </a:xfrm>
          <a:prstGeom prst="rect">
            <a:avLst/>
          </a:prstGeom>
        </p:spPr>
        <p:txBody>
          <a:bodyPr/>
          <a:lstStyle>
            <a:lvl1pPr algn="l">
              <a:defRPr sz="3400">
                <a:latin typeface="League Spartan" panose="020B0604020202020204" charset="0"/>
              </a:defRPr>
            </a:lvl1pPr>
          </a:lstStyle>
          <a:p>
            <a:r>
              <a:rPr lang="en-US"/>
              <a:t>Click to edit Master title style</a:t>
            </a:r>
            <a:endParaRPr lang="en-US" dirty="0"/>
          </a:p>
        </p:txBody>
      </p:sp>
      <p:sp>
        <p:nvSpPr>
          <p:cNvPr id="4" name="Content Placeholder 3">
            <a:extLst>
              <a:ext uri="{FF2B5EF4-FFF2-40B4-BE49-F238E27FC236}">
                <a16:creationId xmlns:a16="http://schemas.microsoft.com/office/drawing/2014/main" id="{F4A59694-284F-9665-1879-ECDE0DE49B2F}"/>
              </a:ext>
            </a:extLst>
          </p:cNvPr>
          <p:cNvSpPr>
            <a:spLocks noGrp="1"/>
          </p:cNvSpPr>
          <p:nvPr>
            <p:ph sz="quarter" idx="10" hasCustomPrompt="1"/>
          </p:nvPr>
        </p:nvSpPr>
        <p:spPr>
          <a:xfrm>
            <a:off x="4686300" y="1187451"/>
            <a:ext cx="4191000" cy="3737769"/>
          </a:xfrm>
          <a:prstGeom prst="rect">
            <a:avLst/>
          </a:prstGeom>
        </p:spPr>
        <p:txBody>
          <a:bodyPr/>
          <a:lstStyle>
            <a:lvl2pPr marL="228600" indent="0">
              <a:buFont typeface="Arial" panose="020B0604020202020204" pitchFamily="34" charset="0"/>
              <a:buNone/>
              <a:defRPr sz="1600">
                <a:latin typeface="Helios Extended" panose="020B0604020202020204" charset="0"/>
              </a:defRPr>
            </a:lvl2pPr>
          </a:lstStyle>
          <a:p>
            <a:pPr lvl="1"/>
            <a:r>
              <a:rPr lang="en-US"/>
              <a:t>Question goes here.</a:t>
            </a:r>
          </a:p>
          <a:p>
            <a:pPr lvl="1"/>
            <a:endParaRPr lang="en-US"/>
          </a:p>
          <a:p>
            <a:pPr lvl="1"/>
            <a:endParaRPr lang="en-US"/>
          </a:p>
          <a:p>
            <a:pPr lvl="1"/>
            <a:r>
              <a:rPr lang="en-US"/>
              <a:t>a. Option 1</a:t>
            </a:r>
          </a:p>
          <a:p>
            <a:pPr lvl="1"/>
            <a:r>
              <a:rPr lang="en-US"/>
              <a:t>b. Option 2</a:t>
            </a:r>
          </a:p>
          <a:p>
            <a:pPr lvl="1"/>
            <a:r>
              <a:rPr lang="en-US"/>
              <a:t>c. Option 3</a:t>
            </a:r>
          </a:p>
          <a:p>
            <a:pPr lvl="1"/>
            <a:r>
              <a:rPr lang="en-US"/>
              <a:t>d. Option 4</a:t>
            </a:r>
          </a:p>
        </p:txBody>
      </p:sp>
      <p:sp>
        <p:nvSpPr>
          <p:cNvPr id="3" name="Rectangle 2">
            <a:extLst>
              <a:ext uri="{FF2B5EF4-FFF2-40B4-BE49-F238E27FC236}">
                <a16:creationId xmlns:a16="http://schemas.microsoft.com/office/drawing/2014/main" id="{D3BA6B86-3CC2-2D32-B3E7-900FEF70BF9F}"/>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4" name="Picture 13" descr="A black background with text and a silhouette of a tree&#10;&#10;Description automatically generated">
            <a:extLst>
              <a:ext uri="{FF2B5EF4-FFF2-40B4-BE49-F238E27FC236}">
                <a16:creationId xmlns:a16="http://schemas.microsoft.com/office/drawing/2014/main" id="{C5C929EB-CA67-EC9C-B505-EFE936D95A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5" name="Picture 4" descr="A red and blue letters on a black background&#10;&#10;Description automatically generated">
            <a:extLst>
              <a:ext uri="{FF2B5EF4-FFF2-40B4-BE49-F238E27FC236}">
                <a16:creationId xmlns:a16="http://schemas.microsoft.com/office/drawing/2014/main" id="{0A007FB1-8EF3-0866-BF8C-B67DD1FEF134}"/>
              </a:ext>
            </a:extLst>
          </p:cNvPr>
          <p:cNvPicPr>
            <a:picLocks noChangeAspect="1"/>
          </p:cNvPicPr>
          <p:nvPr userDrawn="1"/>
        </p:nvPicPr>
        <p:blipFill>
          <a:blip r:embed="rId5"/>
          <a:stretch>
            <a:fillRect/>
          </a:stretch>
        </p:blipFill>
        <p:spPr>
          <a:xfrm>
            <a:off x="7854997" y="4603582"/>
            <a:ext cx="1172880" cy="439830"/>
          </a:xfrm>
          <a:prstGeom prst="rect">
            <a:avLst/>
          </a:prstGeom>
        </p:spPr>
      </p:pic>
      <p:sp>
        <p:nvSpPr>
          <p:cNvPr id="6" name="TextBox 12">
            <a:extLst>
              <a:ext uri="{FF2B5EF4-FFF2-40B4-BE49-F238E27FC236}">
                <a16:creationId xmlns:a16="http://schemas.microsoft.com/office/drawing/2014/main" id="{FD3B5023-3064-E79B-DD23-581CFA7089F0}"/>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28072332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Q/A or Poll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3DB9D00-9F90-5D05-CA93-BB693E49AB43}"/>
              </a:ext>
            </a:extLst>
          </p:cNvPr>
          <p:cNvSpPr txBox="1"/>
          <p:nvPr/>
        </p:nvSpPr>
        <p:spPr>
          <a:xfrm>
            <a:off x="107158" y="4925161"/>
            <a:ext cx="4662487" cy="174278"/>
          </a:xfrm>
          <a:prstGeom prst="rect">
            <a:avLst/>
          </a:prstGeom>
          <a:noFill/>
        </p:spPr>
        <p:txBody>
          <a:bodyPr wrap="square">
            <a:spAutoFit/>
          </a:bodyPr>
          <a:lstStyle/>
          <a:p>
            <a:pPr algn="l">
              <a:lnSpc>
                <a:spcPts val="700"/>
              </a:lnSpc>
              <a:spcBef>
                <a:spcPct val="0"/>
              </a:spcBef>
            </a:pPr>
            <a:r>
              <a:rPr lang="en-US" sz="500">
                <a:solidFill>
                  <a:srgbClr val="000000"/>
                </a:solidFill>
                <a:latin typeface="Helios Extended"/>
                <a:ea typeface="Helios Extended"/>
                <a:cs typeface="Helios Extended"/>
                <a:sym typeface="Helios Extended"/>
              </a:rPr>
              <a:t>© 2024 Regional Geriatric Program of Eastern Ontario</a:t>
            </a:r>
          </a:p>
        </p:txBody>
      </p:sp>
      <p:grpSp>
        <p:nvGrpSpPr>
          <p:cNvPr id="8" name="Group 7">
            <a:extLst>
              <a:ext uri="{FF2B5EF4-FFF2-40B4-BE49-F238E27FC236}">
                <a16:creationId xmlns:a16="http://schemas.microsoft.com/office/drawing/2014/main" id="{746E0159-5C88-3FAC-5070-373661219301}"/>
              </a:ext>
            </a:extLst>
          </p:cNvPr>
          <p:cNvGrpSpPr/>
          <p:nvPr/>
        </p:nvGrpSpPr>
        <p:grpSpPr>
          <a:xfrm>
            <a:off x="-122802" y="2102409"/>
            <a:ext cx="4948715" cy="3041092"/>
            <a:chOff x="0" y="0"/>
            <a:chExt cx="2468162" cy="1029132"/>
          </a:xfrm>
        </p:grpSpPr>
        <p:sp>
          <p:nvSpPr>
            <p:cNvPr id="9" name="Freeform 8">
              <a:extLst>
                <a:ext uri="{FF2B5EF4-FFF2-40B4-BE49-F238E27FC236}">
                  <a16:creationId xmlns:a16="http://schemas.microsoft.com/office/drawing/2014/main" id="{7DE63129-C026-B591-EE9D-61220E32B4F0}"/>
                </a:ext>
              </a:extLst>
            </p:cNvPr>
            <p:cNvSpPr/>
            <p:nvPr/>
          </p:nvSpPr>
          <p:spPr>
            <a:xfrm>
              <a:off x="0" y="0"/>
              <a:ext cx="2468162" cy="1029132"/>
            </a:xfrm>
            <a:custGeom>
              <a:avLst/>
              <a:gdLst/>
              <a:ahLst/>
              <a:cxnLst/>
              <a:rect l="l" t="t" r="r" b="b"/>
              <a:pathLst>
                <a:path w="2468162" h="1029132">
                  <a:moveTo>
                    <a:pt x="0" y="0"/>
                  </a:moveTo>
                  <a:lnTo>
                    <a:pt x="2468162" y="0"/>
                  </a:lnTo>
                  <a:lnTo>
                    <a:pt x="2468162" y="1029132"/>
                  </a:lnTo>
                  <a:lnTo>
                    <a:pt x="0" y="1029132"/>
                  </a:lnTo>
                  <a:close/>
                </a:path>
              </a:pathLst>
            </a:custGeom>
            <a:solidFill>
              <a:srgbClr val="AFC1D0"/>
            </a:solidFill>
          </p:spPr>
          <p:txBody>
            <a:bodyPr/>
            <a:lstStyle/>
            <a:p>
              <a:endParaRPr lang="en-US" sz="900"/>
            </a:p>
          </p:txBody>
        </p:sp>
        <p:sp>
          <p:nvSpPr>
            <p:cNvPr id="10" name="TextBox 9">
              <a:extLst>
                <a:ext uri="{FF2B5EF4-FFF2-40B4-BE49-F238E27FC236}">
                  <a16:creationId xmlns:a16="http://schemas.microsoft.com/office/drawing/2014/main" id="{003147ED-FF6A-92E8-F690-A343E4925B6F}"/>
                </a:ext>
              </a:extLst>
            </p:cNvPr>
            <p:cNvSpPr txBox="1"/>
            <p:nvPr/>
          </p:nvSpPr>
          <p:spPr>
            <a:xfrm>
              <a:off x="0" y="-66675"/>
              <a:ext cx="2468162" cy="1095807"/>
            </a:xfrm>
            <a:prstGeom prst="rect">
              <a:avLst/>
            </a:prstGeom>
          </p:spPr>
          <p:txBody>
            <a:bodyPr lIns="50800" tIns="50800" rIns="50800" bIns="50800" rtlCol="0" anchor="ctr"/>
            <a:lstStyle/>
            <a:p>
              <a:pPr algn="ctr">
                <a:lnSpc>
                  <a:spcPts val="1660"/>
                </a:lnSpc>
              </a:pPr>
              <a:endParaRPr sz="900"/>
            </a:p>
          </p:txBody>
        </p:sp>
      </p:grpSp>
      <p:grpSp>
        <p:nvGrpSpPr>
          <p:cNvPr id="11" name="Group 3">
            <a:extLst>
              <a:ext uri="{FF2B5EF4-FFF2-40B4-BE49-F238E27FC236}">
                <a16:creationId xmlns:a16="http://schemas.microsoft.com/office/drawing/2014/main" id="{7BED983E-8153-936A-A0D0-D9B1E06D4B86}"/>
              </a:ext>
            </a:extLst>
          </p:cNvPr>
          <p:cNvGrpSpPr/>
          <p:nvPr/>
        </p:nvGrpSpPr>
        <p:grpSpPr>
          <a:xfrm>
            <a:off x="1009177" y="-716938"/>
            <a:ext cx="12830631" cy="5884741"/>
            <a:chOff x="0" y="-66675"/>
            <a:chExt cx="976067" cy="547280"/>
          </a:xfrm>
        </p:grpSpPr>
        <p:sp>
          <p:nvSpPr>
            <p:cNvPr id="12" name="Freeform 4">
              <a:extLst>
                <a:ext uri="{FF2B5EF4-FFF2-40B4-BE49-F238E27FC236}">
                  <a16:creationId xmlns:a16="http://schemas.microsoft.com/office/drawing/2014/main" id="{09158DE2-A929-69E7-F401-54DE5E2DA906}"/>
                </a:ext>
              </a:extLst>
            </p:cNvPr>
            <p:cNvSpPr/>
            <p:nvPr/>
          </p:nvSpPr>
          <p:spPr>
            <a:xfrm>
              <a:off x="0" y="0"/>
              <a:ext cx="976067" cy="480605"/>
            </a:xfrm>
            <a:custGeom>
              <a:avLst/>
              <a:gdLst/>
              <a:ahLst/>
              <a:cxnLst/>
              <a:rect l="l" t="t" r="r" b="b"/>
              <a:pathLst>
                <a:path w="769039" h="480605">
                  <a:moveTo>
                    <a:pt x="203200" y="0"/>
                  </a:moveTo>
                  <a:lnTo>
                    <a:pt x="769039" y="0"/>
                  </a:lnTo>
                  <a:lnTo>
                    <a:pt x="565839" y="480605"/>
                  </a:lnTo>
                  <a:lnTo>
                    <a:pt x="0" y="480605"/>
                  </a:lnTo>
                  <a:lnTo>
                    <a:pt x="203200" y="0"/>
                  </a:lnTo>
                  <a:close/>
                </a:path>
              </a:pathLst>
            </a:custGeom>
            <a:solidFill>
              <a:srgbClr val="AFC1D0"/>
            </a:solidFill>
          </p:spPr>
          <p:txBody>
            <a:bodyPr/>
            <a:lstStyle/>
            <a:p>
              <a:endParaRPr lang="en-US" sz="900"/>
            </a:p>
          </p:txBody>
        </p:sp>
        <p:sp>
          <p:nvSpPr>
            <p:cNvPr id="13" name="TextBox 5">
              <a:extLst>
                <a:ext uri="{FF2B5EF4-FFF2-40B4-BE49-F238E27FC236}">
                  <a16:creationId xmlns:a16="http://schemas.microsoft.com/office/drawing/2014/main" id="{EE54E931-4E54-8DF9-5E1F-95CEAB6041BE}"/>
                </a:ext>
              </a:extLst>
            </p:cNvPr>
            <p:cNvSpPr txBox="1"/>
            <p:nvPr/>
          </p:nvSpPr>
          <p:spPr>
            <a:xfrm>
              <a:off x="101600" y="-66675"/>
              <a:ext cx="565839" cy="547280"/>
            </a:xfrm>
            <a:prstGeom prst="rect">
              <a:avLst/>
            </a:prstGeom>
          </p:spPr>
          <p:txBody>
            <a:bodyPr lIns="50800" tIns="50800" rIns="50800" bIns="50800" rtlCol="0" anchor="ctr"/>
            <a:lstStyle/>
            <a:p>
              <a:pPr algn="ctr">
                <a:lnSpc>
                  <a:spcPts val="1660"/>
                </a:lnSpc>
              </a:pPr>
              <a:endParaRPr sz="900"/>
            </a:p>
          </p:txBody>
        </p:sp>
      </p:grpSp>
      <p:pic>
        <p:nvPicPr>
          <p:cNvPr id="27" name="Graphic 26" descr="Customer review with solid fill">
            <a:extLst>
              <a:ext uri="{FF2B5EF4-FFF2-40B4-BE49-F238E27FC236}">
                <a16:creationId xmlns:a16="http://schemas.microsoft.com/office/drawing/2014/main" id="{7AE638CF-1147-CC5E-0180-FC827ECEC3E7}"/>
              </a:ext>
            </a:extLst>
          </p:cNvPr>
          <p:cNvPicPr>
            <a:picLocks noChangeAspect="1"/>
          </p:cNvPicPr>
          <p:nvPr/>
        </p:nvPicPr>
        <p:blipFill>
          <a:blip r:embed="rId2"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0996" y="2538716"/>
            <a:ext cx="1887404" cy="1887404"/>
          </a:xfrm>
          <a:prstGeom prst="rect">
            <a:avLst/>
          </a:prstGeom>
        </p:spPr>
      </p:pic>
      <p:sp>
        <p:nvSpPr>
          <p:cNvPr id="3" name="Rectangle 2">
            <a:extLst>
              <a:ext uri="{FF2B5EF4-FFF2-40B4-BE49-F238E27FC236}">
                <a16:creationId xmlns:a16="http://schemas.microsoft.com/office/drawing/2014/main" id="{D3BA6B86-3CC2-2D32-B3E7-900FEF70BF9F}"/>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Title 1">
            <a:extLst>
              <a:ext uri="{FF2B5EF4-FFF2-40B4-BE49-F238E27FC236}">
                <a16:creationId xmlns:a16="http://schemas.microsoft.com/office/drawing/2014/main" id="{804C1C41-FE8D-74C5-A74C-42282E847E69}"/>
              </a:ext>
            </a:extLst>
          </p:cNvPr>
          <p:cNvSpPr>
            <a:spLocks noGrp="1"/>
          </p:cNvSpPr>
          <p:nvPr>
            <p:ph type="title" hasCustomPrompt="1"/>
          </p:nvPr>
        </p:nvSpPr>
        <p:spPr>
          <a:xfrm>
            <a:off x="3294074" y="2674961"/>
            <a:ext cx="5191456" cy="1549021"/>
          </a:xfrm>
          <a:prstGeom prst="rect">
            <a:avLst/>
          </a:prstGeom>
          <a:ln>
            <a:noFill/>
          </a:ln>
        </p:spPr>
        <p:txBody>
          <a:bodyPr anchor="ctr"/>
          <a:lstStyle>
            <a:lvl1pPr>
              <a:defRPr sz="4800">
                <a:latin typeface="Helios Extended" panose="020B0604020202020204" charset="0"/>
                <a:cs typeface="Helios Extended" panose="020B0604020202020204" charset="0"/>
              </a:defRPr>
            </a:lvl1pPr>
          </a:lstStyle>
          <a:p>
            <a:pPr algn="ctr"/>
            <a:r>
              <a:rPr lang="en-US" sz="4800" b="1" dirty="0"/>
              <a:t>QUESTIONS?</a:t>
            </a:r>
            <a:endParaRPr lang="en-US" sz="3000" b="1" dirty="0"/>
          </a:p>
        </p:txBody>
      </p:sp>
      <p:pic>
        <p:nvPicPr>
          <p:cNvPr id="6" name="Picture 5" descr="A black background with text and a silhouette of a tree&#10;&#10;Description automatically generated">
            <a:extLst>
              <a:ext uri="{FF2B5EF4-FFF2-40B4-BE49-F238E27FC236}">
                <a16:creationId xmlns:a16="http://schemas.microsoft.com/office/drawing/2014/main" id="{E1B1B821-38F6-1212-E003-313CAD893D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584" y="495699"/>
            <a:ext cx="2958320" cy="1263283"/>
          </a:xfrm>
          <a:prstGeom prst="rect">
            <a:avLst/>
          </a:prstGeom>
        </p:spPr>
      </p:pic>
      <p:sp>
        <p:nvSpPr>
          <p:cNvPr id="15" name="Speech Bubble: Rectangle with Corners Rounded 14">
            <a:extLst>
              <a:ext uri="{FF2B5EF4-FFF2-40B4-BE49-F238E27FC236}">
                <a16:creationId xmlns:a16="http://schemas.microsoft.com/office/drawing/2014/main" id="{8F2503FB-873A-34E2-2C37-4EAA4CF1BF2B}"/>
              </a:ext>
            </a:extLst>
          </p:cNvPr>
          <p:cNvSpPr/>
          <p:nvPr/>
        </p:nvSpPr>
        <p:spPr>
          <a:xfrm>
            <a:off x="4769645" y="531935"/>
            <a:ext cx="3537803" cy="1123929"/>
          </a:xfrm>
          <a:prstGeom prst="wedgeRoundRectCallout">
            <a:avLst>
              <a:gd name="adj1" fmla="val -20101"/>
              <a:gd name="adj2" fmla="val 78432"/>
              <a:gd name="adj3" fmla="val 16667"/>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sz="900"/>
          </a:p>
        </p:txBody>
      </p:sp>
      <p:sp>
        <p:nvSpPr>
          <p:cNvPr id="16" name="TextBox 15">
            <a:extLst>
              <a:ext uri="{FF2B5EF4-FFF2-40B4-BE49-F238E27FC236}">
                <a16:creationId xmlns:a16="http://schemas.microsoft.com/office/drawing/2014/main" id="{13AAB078-E589-D3E9-BA2C-DFA31FC6F797}"/>
              </a:ext>
            </a:extLst>
          </p:cNvPr>
          <p:cNvSpPr txBox="1"/>
          <p:nvPr/>
        </p:nvSpPr>
        <p:spPr>
          <a:xfrm>
            <a:off x="5000849" y="763039"/>
            <a:ext cx="2977146" cy="707886"/>
          </a:xfrm>
          <a:prstGeom prst="rect">
            <a:avLst/>
          </a:prstGeom>
          <a:noFill/>
        </p:spPr>
        <p:txBody>
          <a:bodyPr wrap="square" rtlCol="0">
            <a:spAutoFit/>
          </a:bodyPr>
          <a:lstStyle/>
          <a:p>
            <a:pPr algn="ctr"/>
            <a:r>
              <a:rPr lang="en-US" sz="4000" dirty="0">
                <a:solidFill>
                  <a:schemeClr val="bg2"/>
                </a:solidFill>
                <a:latin typeface="Bauhaus 93" panose="04030905020B02020C02" pitchFamily="82" charset="0"/>
              </a:rPr>
              <a:t>THANK YOU!</a:t>
            </a:r>
          </a:p>
        </p:txBody>
      </p:sp>
      <p:pic>
        <p:nvPicPr>
          <p:cNvPr id="2" name="Picture 1" descr="A red and blue letters on a black background&#10;&#10;Description automatically generated">
            <a:extLst>
              <a:ext uri="{FF2B5EF4-FFF2-40B4-BE49-F238E27FC236}">
                <a16:creationId xmlns:a16="http://schemas.microsoft.com/office/drawing/2014/main" id="{53EFFA19-3245-2C96-7108-D9BC19B249AD}"/>
              </a:ext>
            </a:extLst>
          </p:cNvPr>
          <p:cNvPicPr>
            <a:picLocks noChangeAspect="1"/>
          </p:cNvPicPr>
          <p:nvPr userDrawn="1"/>
        </p:nvPicPr>
        <p:blipFill>
          <a:blip r:embed="rId5"/>
          <a:stretch>
            <a:fillRect/>
          </a:stretch>
        </p:blipFill>
        <p:spPr>
          <a:xfrm>
            <a:off x="7854997" y="4603582"/>
            <a:ext cx="1172880" cy="439830"/>
          </a:xfrm>
          <a:prstGeom prst="rect">
            <a:avLst/>
          </a:prstGeom>
        </p:spPr>
      </p:pic>
      <p:sp>
        <p:nvSpPr>
          <p:cNvPr id="4" name="TextBox 12">
            <a:extLst>
              <a:ext uri="{FF2B5EF4-FFF2-40B4-BE49-F238E27FC236}">
                <a16:creationId xmlns:a16="http://schemas.microsoft.com/office/drawing/2014/main" id="{85C59D82-C75C-CC4B-21E3-D32EBFB850D1}"/>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23492309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act Me">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D63BB1E6-154A-8329-A748-E42C5A015E33}"/>
              </a:ext>
            </a:extLst>
          </p:cNvPr>
          <p:cNvGrpSpPr/>
          <p:nvPr/>
        </p:nvGrpSpPr>
        <p:grpSpPr>
          <a:xfrm>
            <a:off x="-1143000" y="1162050"/>
            <a:ext cx="7322972" cy="3981450"/>
            <a:chOff x="0" y="0"/>
            <a:chExt cx="879402" cy="480605"/>
          </a:xfrm>
        </p:grpSpPr>
        <p:sp>
          <p:nvSpPr>
            <p:cNvPr id="33" name="Freeform 3">
              <a:extLst>
                <a:ext uri="{FF2B5EF4-FFF2-40B4-BE49-F238E27FC236}">
                  <a16:creationId xmlns:a16="http://schemas.microsoft.com/office/drawing/2014/main" id="{72C0DB5F-CD9A-8E79-77FD-A264A77708B4}"/>
                </a:ext>
              </a:extLst>
            </p:cNvPr>
            <p:cNvSpPr/>
            <p:nvPr/>
          </p:nvSpPr>
          <p:spPr>
            <a:xfrm>
              <a:off x="0" y="0"/>
              <a:ext cx="879402" cy="480605"/>
            </a:xfrm>
            <a:custGeom>
              <a:avLst/>
              <a:gdLst/>
              <a:ahLst/>
              <a:cxnLst/>
              <a:rect l="l" t="t" r="r" b="b"/>
              <a:pathLst>
                <a:path w="879402" h="480605">
                  <a:moveTo>
                    <a:pt x="203200" y="0"/>
                  </a:moveTo>
                  <a:lnTo>
                    <a:pt x="879402" y="0"/>
                  </a:lnTo>
                  <a:lnTo>
                    <a:pt x="676202" y="480605"/>
                  </a:lnTo>
                  <a:lnTo>
                    <a:pt x="0" y="480605"/>
                  </a:lnTo>
                  <a:lnTo>
                    <a:pt x="203200" y="0"/>
                  </a:lnTo>
                  <a:close/>
                </a:path>
              </a:pathLst>
            </a:custGeom>
            <a:solidFill>
              <a:srgbClr val="AFC1D0"/>
            </a:solidFill>
          </p:spPr>
          <p:txBody>
            <a:bodyPr/>
            <a:lstStyle/>
            <a:p>
              <a:endParaRPr lang="en-US" sz="900"/>
            </a:p>
          </p:txBody>
        </p:sp>
        <p:sp>
          <p:nvSpPr>
            <p:cNvPr id="34" name="TextBox 4">
              <a:extLst>
                <a:ext uri="{FF2B5EF4-FFF2-40B4-BE49-F238E27FC236}">
                  <a16:creationId xmlns:a16="http://schemas.microsoft.com/office/drawing/2014/main" id="{EFF2D974-4011-E74C-5F2B-906AEFBAF540}"/>
                </a:ext>
              </a:extLst>
            </p:cNvPr>
            <p:cNvSpPr txBox="1"/>
            <p:nvPr/>
          </p:nvSpPr>
          <p:spPr>
            <a:xfrm>
              <a:off x="101600" y="-66675"/>
              <a:ext cx="676202" cy="547280"/>
            </a:xfrm>
            <a:prstGeom prst="rect">
              <a:avLst/>
            </a:prstGeom>
          </p:spPr>
          <p:txBody>
            <a:bodyPr lIns="50800" tIns="50800" rIns="50800" bIns="50800" rtlCol="0" anchor="ctr"/>
            <a:lstStyle/>
            <a:p>
              <a:pPr algn="ctr">
                <a:lnSpc>
                  <a:spcPts val="1660"/>
                </a:lnSpc>
              </a:pPr>
              <a:endParaRPr sz="900"/>
            </a:p>
          </p:txBody>
        </p:sp>
      </p:grpSp>
      <p:grpSp>
        <p:nvGrpSpPr>
          <p:cNvPr id="49" name="Group 19">
            <a:extLst>
              <a:ext uri="{FF2B5EF4-FFF2-40B4-BE49-F238E27FC236}">
                <a16:creationId xmlns:a16="http://schemas.microsoft.com/office/drawing/2014/main" id="{292FBF31-6459-FFCE-4F41-6B1D992E7A8A}"/>
              </a:ext>
            </a:extLst>
          </p:cNvPr>
          <p:cNvGrpSpPr>
            <a:grpSpLocks noChangeAspect="1"/>
          </p:cNvGrpSpPr>
          <p:nvPr/>
        </p:nvGrpSpPr>
        <p:grpSpPr>
          <a:xfrm>
            <a:off x="4362774" y="0"/>
            <a:ext cx="4781226" cy="5143500"/>
            <a:chOff x="-2794" y="1028502"/>
            <a:chExt cx="8606155" cy="9258244"/>
          </a:xfrm>
        </p:grpSpPr>
        <p:sp>
          <p:nvSpPr>
            <p:cNvPr id="50" name="Freeform 20">
              <a:extLst>
                <a:ext uri="{FF2B5EF4-FFF2-40B4-BE49-F238E27FC236}">
                  <a16:creationId xmlns:a16="http://schemas.microsoft.com/office/drawing/2014/main" id="{9A9D6972-CCAE-B75E-9334-C80FACCE0E63}"/>
                </a:ext>
              </a:extLst>
            </p:cNvPr>
            <p:cNvSpPr/>
            <p:nvPr/>
          </p:nvSpPr>
          <p:spPr>
            <a:xfrm>
              <a:off x="-2794" y="1028502"/>
              <a:ext cx="8606155" cy="9258244"/>
            </a:xfrm>
            <a:custGeom>
              <a:avLst/>
              <a:gdLst/>
              <a:ahLst/>
              <a:cxnLst/>
              <a:rect l="l" t="t" r="r" b="b"/>
              <a:pathLst>
                <a:path w="8606155" h="10286874">
                  <a:moveTo>
                    <a:pt x="8606155" y="10251441"/>
                  </a:moveTo>
                  <a:cubicBezTo>
                    <a:pt x="8606155" y="10284588"/>
                    <a:pt x="8595487" y="10286874"/>
                    <a:pt x="8567674" y="10286874"/>
                  </a:cubicBezTo>
                  <a:cubicBezTo>
                    <a:pt x="5713094" y="10286239"/>
                    <a:pt x="2858643" y="10286239"/>
                    <a:pt x="4064" y="10286239"/>
                  </a:cubicBezTo>
                  <a:cubicBezTo>
                    <a:pt x="0" y="10272396"/>
                    <a:pt x="6350" y="10259823"/>
                    <a:pt x="9271" y="10246996"/>
                  </a:cubicBezTo>
                  <a:cubicBezTo>
                    <a:pt x="134747" y="9685402"/>
                    <a:pt x="260350" y="9123935"/>
                    <a:pt x="386207" y="8562467"/>
                  </a:cubicBezTo>
                  <a:cubicBezTo>
                    <a:pt x="565658" y="7761986"/>
                    <a:pt x="745490" y="6961633"/>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6"/>
                    <a:pt x="8605139" y="6846317"/>
                    <a:pt x="8606155" y="10251441"/>
                  </a:cubicBez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US" sz="900"/>
            </a:p>
          </p:txBody>
        </p:sp>
      </p:grpSp>
      <p:grpSp>
        <p:nvGrpSpPr>
          <p:cNvPr id="36" name="Group 6">
            <a:extLst>
              <a:ext uri="{FF2B5EF4-FFF2-40B4-BE49-F238E27FC236}">
                <a16:creationId xmlns:a16="http://schemas.microsoft.com/office/drawing/2014/main" id="{3BDFDCF8-EB4D-A5D8-1FF1-882DB26E5566}"/>
              </a:ext>
            </a:extLst>
          </p:cNvPr>
          <p:cNvGrpSpPr/>
          <p:nvPr/>
        </p:nvGrpSpPr>
        <p:grpSpPr>
          <a:xfrm>
            <a:off x="863574" y="3045747"/>
            <a:ext cx="293790" cy="293790"/>
            <a:chOff x="0" y="0"/>
            <a:chExt cx="812800" cy="812800"/>
          </a:xfrm>
        </p:grpSpPr>
        <p:sp>
          <p:nvSpPr>
            <p:cNvPr id="37" name="Freeform 7">
              <a:extLst>
                <a:ext uri="{FF2B5EF4-FFF2-40B4-BE49-F238E27FC236}">
                  <a16:creationId xmlns:a16="http://schemas.microsoft.com/office/drawing/2014/main" id="{E239D440-366D-0636-16F0-280132713AD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38" name="TextBox 8">
              <a:extLst>
                <a:ext uri="{FF2B5EF4-FFF2-40B4-BE49-F238E27FC236}">
                  <a16:creationId xmlns:a16="http://schemas.microsoft.com/office/drawing/2014/main" id="{840E15FF-819C-F413-B000-42AFB4D39E66}"/>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grpSp>
        <p:nvGrpSpPr>
          <p:cNvPr id="39" name="Group 9">
            <a:extLst>
              <a:ext uri="{FF2B5EF4-FFF2-40B4-BE49-F238E27FC236}">
                <a16:creationId xmlns:a16="http://schemas.microsoft.com/office/drawing/2014/main" id="{BBC6DB1C-9D80-6B31-AA77-5731B2405F16}"/>
              </a:ext>
            </a:extLst>
          </p:cNvPr>
          <p:cNvGrpSpPr/>
          <p:nvPr/>
        </p:nvGrpSpPr>
        <p:grpSpPr>
          <a:xfrm>
            <a:off x="863574" y="2571750"/>
            <a:ext cx="293790" cy="293790"/>
            <a:chOff x="0" y="0"/>
            <a:chExt cx="812800" cy="812800"/>
          </a:xfrm>
        </p:grpSpPr>
        <p:sp>
          <p:nvSpPr>
            <p:cNvPr id="40" name="Freeform 10">
              <a:extLst>
                <a:ext uri="{FF2B5EF4-FFF2-40B4-BE49-F238E27FC236}">
                  <a16:creationId xmlns:a16="http://schemas.microsoft.com/office/drawing/2014/main" id="{34174AEE-076A-B17A-7CD1-3484E3C9980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4F7C"/>
            </a:solidFill>
          </p:spPr>
          <p:txBody>
            <a:bodyPr/>
            <a:lstStyle/>
            <a:p>
              <a:endParaRPr lang="en-US" sz="900"/>
            </a:p>
          </p:txBody>
        </p:sp>
        <p:sp>
          <p:nvSpPr>
            <p:cNvPr id="41" name="TextBox 11">
              <a:extLst>
                <a:ext uri="{FF2B5EF4-FFF2-40B4-BE49-F238E27FC236}">
                  <a16:creationId xmlns:a16="http://schemas.microsoft.com/office/drawing/2014/main" id="{8F7F8C6C-E174-496A-F82B-212B951D4EB1}"/>
                </a:ext>
              </a:extLst>
            </p:cNvPr>
            <p:cNvSpPr txBox="1"/>
            <p:nvPr/>
          </p:nvSpPr>
          <p:spPr>
            <a:xfrm>
              <a:off x="76200" y="47625"/>
              <a:ext cx="660400" cy="688975"/>
            </a:xfrm>
            <a:prstGeom prst="rect">
              <a:avLst/>
            </a:prstGeom>
          </p:spPr>
          <p:txBody>
            <a:bodyPr lIns="27270" tIns="27270" rIns="27270" bIns="27270" rtlCol="0" anchor="ctr"/>
            <a:lstStyle/>
            <a:p>
              <a:pPr algn="ctr">
                <a:lnSpc>
                  <a:spcPts val="714"/>
                </a:lnSpc>
              </a:pPr>
              <a:endParaRPr sz="900"/>
            </a:p>
          </p:txBody>
        </p:sp>
      </p:grpSp>
      <p:sp>
        <p:nvSpPr>
          <p:cNvPr id="42" name="Freeform 12">
            <a:extLst>
              <a:ext uri="{FF2B5EF4-FFF2-40B4-BE49-F238E27FC236}">
                <a16:creationId xmlns:a16="http://schemas.microsoft.com/office/drawing/2014/main" id="{F26E0473-8F6B-5B64-E148-EDBDFA03A061}"/>
              </a:ext>
            </a:extLst>
          </p:cNvPr>
          <p:cNvSpPr/>
          <p:nvPr/>
        </p:nvSpPr>
        <p:spPr>
          <a:xfrm>
            <a:off x="914666" y="2645955"/>
            <a:ext cx="191609" cy="145383"/>
          </a:xfrm>
          <a:custGeom>
            <a:avLst/>
            <a:gdLst/>
            <a:ahLst/>
            <a:cxnLst/>
            <a:rect l="l" t="t" r="r" b="b"/>
            <a:pathLst>
              <a:path w="383217" h="290766">
                <a:moveTo>
                  <a:pt x="0" y="0"/>
                </a:moveTo>
                <a:lnTo>
                  <a:pt x="383217" y="0"/>
                </a:lnTo>
                <a:lnTo>
                  <a:pt x="383217" y="290766"/>
                </a:lnTo>
                <a:lnTo>
                  <a:pt x="0" y="2907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sz="900"/>
          </a:p>
        </p:txBody>
      </p:sp>
      <p:sp>
        <p:nvSpPr>
          <p:cNvPr id="43" name="Freeform 13">
            <a:extLst>
              <a:ext uri="{FF2B5EF4-FFF2-40B4-BE49-F238E27FC236}">
                <a16:creationId xmlns:a16="http://schemas.microsoft.com/office/drawing/2014/main" id="{733CEFAE-2338-68BF-7B0A-141416EE5E5D}"/>
              </a:ext>
            </a:extLst>
          </p:cNvPr>
          <p:cNvSpPr/>
          <p:nvPr/>
        </p:nvSpPr>
        <p:spPr>
          <a:xfrm>
            <a:off x="919221" y="3101394"/>
            <a:ext cx="182496" cy="182496"/>
          </a:xfrm>
          <a:custGeom>
            <a:avLst/>
            <a:gdLst/>
            <a:ahLst/>
            <a:cxnLst/>
            <a:rect l="l" t="t" r="r" b="b"/>
            <a:pathLst>
              <a:path w="364992" h="364992">
                <a:moveTo>
                  <a:pt x="0" y="0"/>
                </a:moveTo>
                <a:lnTo>
                  <a:pt x="364993" y="0"/>
                </a:lnTo>
                <a:lnTo>
                  <a:pt x="364993" y="364992"/>
                </a:lnTo>
                <a:lnTo>
                  <a:pt x="0" y="36499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900"/>
          </a:p>
        </p:txBody>
      </p:sp>
      <p:sp>
        <p:nvSpPr>
          <p:cNvPr id="52" name="TextBox 22">
            <a:extLst>
              <a:ext uri="{FF2B5EF4-FFF2-40B4-BE49-F238E27FC236}">
                <a16:creationId xmlns:a16="http://schemas.microsoft.com/office/drawing/2014/main" id="{39E660EC-C5DC-59F0-CD19-A89E7AA01375}"/>
              </a:ext>
            </a:extLst>
          </p:cNvPr>
          <p:cNvSpPr txBox="1"/>
          <p:nvPr/>
        </p:nvSpPr>
        <p:spPr>
          <a:xfrm>
            <a:off x="863575" y="1503675"/>
            <a:ext cx="3261473" cy="558423"/>
          </a:xfrm>
          <a:prstGeom prst="rect">
            <a:avLst/>
          </a:prstGeom>
        </p:spPr>
        <p:txBody>
          <a:bodyPr lIns="0" tIns="0" rIns="0" bIns="0" rtlCol="0" anchor="t">
            <a:spAutoFit/>
          </a:bodyPr>
          <a:lstStyle/>
          <a:p>
            <a:pPr algn="l">
              <a:lnSpc>
                <a:spcPts val="4735"/>
              </a:lnSpc>
            </a:pPr>
            <a:r>
              <a:rPr lang="en-US" sz="3642">
                <a:solidFill>
                  <a:srgbClr val="004F7C"/>
                </a:solidFill>
                <a:latin typeface="League Spartan"/>
                <a:ea typeface="League Spartan"/>
                <a:cs typeface="League Spartan"/>
                <a:sym typeface="League Spartan"/>
              </a:rPr>
              <a:t>Contact Me</a:t>
            </a:r>
          </a:p>
        </p:txBody>
      </p:sp>
      <p:sp>
        <p:nvSpPr>
          <p:cNvPr id="3" name="Text Placeholder 2">
            <a:extLst>
              <a:ext uri="{FF2B5EF4-FFF2-40B4-BE49-F238E27FC236}">
                <a16:creationId xmlns:a16="http://schemas.microsoft.com/office/drawing/2014/main" id="{8CDE95E3-AE81-99E6-5D3E-D19403ACA704}"/>
              </a:ext>
            </a:extLst>
          </p:cNvPr>
          <p:cNvSpPr>
            <a:spLocks noGrp="1"/>
          </p:cNvSpPr>
          <p:nvPr>
            <p:ph type="body" sz="quarter" idx="10" hasCustomPrompt="1"/>
          </p:nvPr>
        </p:nvSpPr>
        <p:spPr>
          <a:xfrm>
            <a:off x="1299298" y="2550605"/>
            <a:ext cx="3261473" cy="314935"/>
          </a:xfrm>
          <a:prstGeom prst="rect">
            <a:avLst/>
          </a:prstGeom>
        </p:spPr>
        <p:txBody>
          <a:bodyPr/>
          <a:lstStyle>
            <a:lvl1pPr marL="0" indent="0">
              <a:buNone/>
              <a:defRPr sz="1600">
                <a:latin typeface="Helios Extended" panose="020B0604020202020204" charset="0"/>
              </a:defRPr>
            </a:lvl1pPr>
          </a:lstStyle>
          <a:p>
            <a:pPr lvl="0"/>
            <a:r>
              <a:rPr lang="en-US"/>
              <a:t>Enter email</a:t>
            </a:r>
          </a:p>
        </p:txBody>
      </p:sp>
      <p:sp>
        <p:nvSpPr>
          <p:cNvPr id="4" name="Text Placeholder 2">
            <a:extLst>
              <a:ext uri="{FF2B5EF4-FFF2-40B4-BE49-F238E27FC236}">
                <a16:creationId xmlns:a16="http://schemas.microsoft.com/office/drawing/2014/main" id="{ABC3BEA1-CBEB-015A-7BB6-2EDF9426F079}"/>
              </a:ext>
            </a:extLst>
          </p:cNvPr>
          <p:cNvSpPr>
            <a:spLocks noGrp="1"/>
          </p:cNvSpPr>
          <p:nvPr>
            <p:ph type="body" sz="quarter" idx="11" hasCustomPrompt="1"/>
          </p:nvPr>
        </p:nvSpPr>
        <p:spPr>
          <a:xfrm>
            <a:off x="1299298" y="3074581"/>
            <a:ext cx="3261473" cy="314935"/>
          </a:xfrm>
          <a:prstGeom prst="rect">
            <a:avLst/>
          </a:prstGeom>
        </p:spPr>
        <p:txBody>
          <a:bodyPr/>
          <a:lstStyle>
            <a:lvl1pPr marL="0" indent="0">
              <a:buNone/>
              <a:defRPr sz="1600">
                <a:latin typeface="Helios Extended" panose="020B0604020202020204" charset="0"/>
              </a:defRPr>
            </a:lvl1pPr>
          </a:lstStyle>
          <a:p>
            <a:pPr lvl="0"/>
            <a:r>
              <a:rPr lang="en-US"/>
              <a:t>Enter organization website</a:t>
            </a:r>
          </a:p>
        </p:txBody>
      </p:sp>
      <p:sp>
        <p:nvSpPr>
          <p:cNvPr id="2" name="Rectangle 1">
            <a:extLst>
              <a:ext uri="{FF2B5EF4-FFF2-40B4-BE49-F238E27FC236}">
                <a16:creationId xmlns:a16="http://schemas.microsoft.com/office/drawing/2014/main" id="{FFD13661-999E-A65B-3916-D1353A8D2BB2}"/>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5" name="Straight Connector 4">
            <a:extLst>
              <a:ext uri="{FF2B5EF4-FFF2-40B4-BE49-F238E27FC236}">
                <a16:creationId xmlns:a16="http://schemas.microsoft.com/office/drawing/2014/main" id="{FF8F9720-8774-F11D-B528-854166194F24}"/>
              </a:ext>
            </a:extLst>
          </p:cNvPr>
          <p:cNvCxnSpPr>
            <a:cxnSpLocks/>
          </p:cNvCxnSpPr>
          <p:nvPr/>
        </p:nvCxnSpPr>
        <p:spPr>
          <a:xfrm>
            <a:off x="863574" y="2141300"/>
            <a:ext cx="3499200" cy="0"/>
          </a:xfrm>
          <a:prstGeom prst="line">
            <a:avLst/>
          </a:prstGeom>
          <a:ln w="38100"/>
        </p:spPr>
        <p:style>
          <a:lnRef idx="1">
            <a:schemeClr val="dk1"/>
          </a:lnRef>
          <a:fillRef idx="0">
            <a:schemeClr val="dk1"/>
          </a:fillRef>
          <a:effectRef idx="0">
            <a:schemeClr val="dk1"/>
          </a:effectRef>
          <a:fontRef idx="minor">
            <a:schemeClr val="tx1"/>
          </a:fontRef>
        </p:style>
      </p:cxnSp>
      <p:pic>
        <p:nvPicPr>
          <p:cNvPr id="8" name="Picture 7" descr="A black background with text and a silhouette of a tree&#10;&#10;Description automatically generated">
            <a:extLst>
              <a:ext uri="{FF2B5EF4-FFF2-40B4-BE49-F238E27FC236}">
                <a16:creationId xmlns:a16="http://schemas.microsoft.com/office/drawing/2014/main" id="{19F65D6B-54AC-8F12-C1DB-5D9929B6D12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6" name="Picture 5" descr="A red and blue letters on a black background&#10;&#10;Description automatically generated">
            <a:extLst>
              <a:ext uri="{FF2B5EF4-FFF2-40B4-BE49-F238E27FC236}">
                <a16:creationId xmlns:a16="http://schemas.microsoft.com/office/drawing/2014/main" id="{D31811CB-C946-2367-7DBF-482C08BA6E83}"/>
              </a:ext>
            </a:extLst>
          </p:cNvPr>
          <p:cNvPicPr>
            <a:picLocks noChangeAspect="1"/>
          </p:cNvPicPr>
          <p:nvPr userDrawn="1"/>
        </p:nvPicPr>
        <p:blipFill>
          <a:blip r:embed="rId8"/>
          <a:stretch>
            <a:fillRect/>
          </a:stretch>
        </p:blipFill>
        <p:spPr>
          <a:xfrm>
            <a:off x="2212279" y="209127"/>
            <a:ext cx="1837619" cy="689107"/>
          </a:xfrm>
          <a:prstGeom prst="rect">
            <a:avLst/>
          </a:prstGeom>
        </p:spPr>
      </p:pic>
      <p:sp>
        <p:nvSpPr>
          <p:cNvPr id="7" name="TextBox 12">
            <a:extLst>
              <a:ext uri="{FF2B5EF4-FFF2-40B4-BE49-F238E27FC236}">
                <a16:creationId xmlns:a16="http://schemas.microsoft.com/office/drawing/2014/main" id="{F28DC6FC-CE25-B0A2-7623-8F3F5E5CC882}"/>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98015626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82879"/>
            <a:ext cx="7723415" cy="936349"/>
          </a:xfrm>
          <a:prstGeom prst="rect">
            <a:avLst/>
          </a:prstGeom>
        </p:spPr>
        <p:txBody>
          <a:bodyPr vert="horz" lIns="0" tIns="0" rIns="0" bIns="0" rtlCol="0" anchor="b" anchorCtr="0">
            <a:normAutofit/>
          </a:bodyPr>
          <a:lstStyle>
            <a:lvl1pPr>
              <a:defRPr baseline="0"/>
            </a:lvl1pPr>
          </a:lstStyle>
          <a:p>
            <a:r>
              <a:rPr lang="en-US" dirty="0"/>
              <a:t> </a:t>
            </a:r>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647700" y="1348930"/>
            <a:ext cx="7745186" cy="3387810"/>
          </a:xfrm>
          <a:prstGeom prst="rect">
            <a:avLst/>
          </a:prstGeom>
        </p:spPr>
        <p:txBody>
          <a:bodyPr/>
          <a:lstStyle>
            <a:lvl1pPr>
              <a:buClr>
                <a:srgbClr val="4287A3"/>
              </a:buClr>
              <a:buSzPct val="100000"/>
              <a:defRPr sz="2800" baseline="0">
                <a:solidFill>
                  <a:schemeClr val="tx2">
                    <a:lumMod val="75000"/>
                  </a:schemeClr>
                </a:solidFill>
              </a:defRPr>
            </a:lvl1pPr>
            <a:lvl2pPr>
              <a:buClr>
                <a:srgbClr val="4287A3"/>
              </a:buClr>
              <a:buSzPct val="100000"/>
              <a:defRPr sz="2400" baseline="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endParaRPr lang="en-US" dirty="0"/>
          </a:p>
        </p:txBody>
      </p:sp>
    </p:spTree>
    <p:extLst>
      <p:ext uri="{BB962C8B-B14F-4D97-AF65-F5344CB8AC3E}">
        <p14:creationId xmlns:p14="http://schemas.microsoft.com/office/powerpoint/2010/main" val="850611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p:nvPr>
        </p:nvSpPr>
        <p:spPr>
          <a:xfrm>
            <a:off x="631371" y="182879"/>
            <a:ext cx="7723415" cy="936349"/>
          </a:xfrm>
          <a:prstGeom prst="rect">
            <a:avLst/>
          </a:prstGeom>
        </p:spPr>
        <p:txBody>
          <a:bodyPr vert="horz" lIns="0" tIns="0" rIns="0" bIns="0" rtlCol="0" anchor="b" anchorCtr="0">
            <a:normAutofit/>
          </a:bodyPr>
          <a:lstStyle>
            <a:lvl1pPr>
              <a:defRPr baseline="0"/>
            </a:lvl1pPr>
          </a:lstStyle>
          <a:p>
            <a:endParaRPr lang="en-US" dirty="0"/>
          </a:p>
        </p:txBody>
      </p:sp>
      <p:sp>
        <p:nvSpPr>
          <p:cNvPr id="14" name="Content Placeholder 2">
            <a:extLst>
              <a:ext uri="{FF2B5EF4-FFF2-40B4-BE49-F238E27FC236}">
                <a16:creationId xmlns:a16="http://schemas.microsoft.com/office/drawing/2014/main" id="{3F6A4310-3946-AF45-BBBE-EBCF3DDF8A8A}"/>
              </a:ext>
            </a:extLst>
          </p:cNvPr>
          <p:cNvSpPr>
            <a:spLocks noGrp="1"/>
          </p:cNvSpPr>
          <p:nvPr>
            <p:ph idx="1"/>
          </p:nvPr>
        </p:nvSpPr>
        <p:spPr>
          <a:xfrm>
            <a:off x="647700" y="1348930"/>
            <a:ext cx="7745186" cy="3387810"/>
          </a:xfrm>
          <a:prstGeom prst="rect">
            <a:avLst/>
          </a:prstGeom>
        </p:spPr>
        <p:txBody>
          <a:bodyPr/>
          <a:lstStyle>
            <a:lvl1pPr marL="457200" indent="-457200">
              <a:buClr>
                <a:srgbClr val="4287A3"/>
              </a:buClr>
              <a:buSzPct val="100000"/>
              <a:buFont typeface="Arial" panose="020B0604020202020204" pitchFamily="34" charset="0"/>
              <a:buChar char="•"/>
              <a:defRPr sz="2800" baseline="0">
                <a:solidFill>
                  <a:schemeClr val="tx2">
                    <a:lumMod val="75000"/>
                  </a:schemeClr>
                </a:solidFill>
              </a:defRPr>
            </a:lvl1pPr>
            <a:lvl2pPr>
              <a:buClr>
                <a:srgbClr val="4287A3"/>
              </a:buClr>
              <a:buSzPct val="100000"/>
              <a:defRPr sz="2400" baseline="0">
                <a:solidFill>
                  <a:schemeClr val="tx2">
                    <a:lumMod val="75000"/>
                  </a:schemeClr>
                </a:solidFill>
              </a:defRPr>
            </a:lvl2pPr>
            <a:lvl3pPr>
              <a:buClr>
                <a:srgbClr val="4287A3"/>
              </a:buClr>
              <a:buSzPct val="100000"/>
              <a:defRPr sz="2000">
                <a:solidFill>
                  <a:schemeClr val="tx2">
                    <a:lumMod val="75000"/>
                  </a:schemeClr>
                </a:solidFill>
              </a:defRPr>
            </a:lvl3pPr>
            <a:lvl4pPr>
              <a:buClr>
                <a:srgbClr val="4287A3"/>
              </a:buClr>
              <a:buSzPct val="100000"/>
              <a:defRPr sz="1600">
                <a:solidFill>
                  <a:srgbClr val="707273"/>
                </a:solidFill>
              </a:defRPr>
            </a:lvl4pPr>
            <a:lvl5pPr>
              <a:buClr>
                <a:srgbClr val="4287A3"/>
              </a:buClr>
              <a:buSzPct val="100000"/>
              <a:defRPr sz="1400">
                <a:solidFill>
                  <a:srgbClr val="707273"/>
                </a:solidFill>
              </a:defRPr>
            </a:lvl5pPr>
          </a:lstStyle>
          <a:p>
            <a:pPr lvl="0"/>
            <a:endParaRPr lang="en-US" dirty="0"/>
          </a:p>
        </p:txBody>
      </p:sp>
    </p:spTree>
    <p:extLst>
      <p:ext uri="{BB962C8B-B14F-4D97-AF65-F5344CB8AC3E}">
        <p14:creationId xmlns:p14="http://schemas.microsoft.com/office/powerpoint/2010/main" val="1170132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de by Side - With Logo">
    <p:bg>
      <p:bgRef idx="1001">
        <a:schemeClr val="bg1"/>
      </p:bgRef>
    </p:bg>
    <p:spTree>
      <p:nvGrpSpPr>
        <p:cNvPr id="1" name=""/>
        <p:cNvGrpSpPr/>
        <p:nvPr/>
      </p:nvGrpSpPr>
      <p:grpSpPr>
        <a:xfrm>
          <a:off x="0" y="0"/>
          <a:ext cx="0" cy="0"/>
          <a:chOff x="0" y="0"/>
          <a:chExt cx="0" cy="0"/>
        </a:xfrm>
      </p:grpSpPr>
      <p:sp>
        <p:nvSpPr>
          <p:cNvPr id="8" name="Content Placeholder 2"/>
          <p:cNvSpPr>
            <a:spLocks noGrp="1"/>
          </p:cNvSpPr>
          <p:nvPr>
            <p:ph idx="1"/>
          </p:nvPr>
        </p:nvSpPr>
        <p:spPr>
          <a:xfrm>
            <a:off x="647700" y="1346410"/>
            <a:ext cx="3780000" cy="3420929"/>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2"/>
          <p:cNvSpPr>
            <a:spLocks noGrp="1"/>
          </p:cNvSpPr>
          <p:nvPr>
            <p:ph idx="13"/>
          </p:nvPr>
        </p:nvSpPr>
        <p:spPr>
          <a:xfrm>
            <a:off x="4612886" y="1348930"/>
            <a:ext cx="3780000" cy="3408319"/>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DDEC27E2-F435-409C-B088-E1C0B2D9C9CA}"/>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dirty="0"/>
              <a:t>Click to edit master title </a:t>
            </a:r>
          </a:p>
        </p:txBody>
      </p:sp>
    </p:spTree>
    <p:extLst>
      <p:ext uri="{BB962C8B-B14F-4D97-AF65-F5344CB8AC3E}">
        <p14:creationId xmlns:p14="http://schemas.microsoft.com/office/powerpoint/2010/main" val="254419023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9DF56B66-8984-48B3-A480-0C5426E6ED2F}"/>
              </a:ext>
            </a:extLst>
          </p:cNvPr>
          <p:cNvGraphicFramePr>
            <a:graphicFrameLocks/>
          </p:cNvGraphicFramePr>
          <p:nvPr userDrawn="1">
            <p:extLst>
              <p:ext uri="{D42A27DB-BD31-4B8C-83A1-F6EECF244321}">
                <p14:modId xmlns:p14="http://schemas.microsoft.com/office/powerpoint/2010/main" val="4089397866"/>
              </p:ext>
            </p:extLst>
          </p:nvPr>
        </p:nvGraphicFramePr>
        <p:xfrm>
          <a:off x="4574948" y="1428058"/>
          <a:ext cx="3779838" cy="3421063"/>
        </p:xfrm>
        <a:graphic>
          <a:graphicData uri="http://schemas.openxmlformats.org/drawingml/2006/chart">
            <c:chart xmlns:c="http://schemas.openxmlformats.org/drawingml/2006/chart" xmlns:r="http://schemas.openxmlformats.org/officeDocument/2006/relationships" r:id="rId2"/>
          </a:graphicData>
        </a:graphic>
      </p:graphicFrame>
      <p:sp>
        <p:nvSpPr>
          <p:cNvPr id="4" name="Content Placeholder 3">
            <a:extLst>
              <a:ext uri="{FF2B5EF4-FFF2-40B4-BE49-F238E27FC236}">
                <a16:creationId xmlns:a16="http://schemas.microsoft.com/office/drawing/2014/main" id="{C636D9C9-C419-482E-821F-FF00D3E1867D}"/>
              </a:ext>
            </a:extLst>
          </p:cNvPr>
          <p:cNvSpPr>
            <a:spLocks noGrp="1"/>
          </p:cNvSpPr>
          <p:nvPr>
            <p:ph idx="13"/>
          </p:nvPr>
        </p:nvSpPr>
        <p:spPr>
          <a:xfrm>
            <a:off x="631371" y="1434431"/>
            <a:ext cx="3780000" cy="3408319"/>
          </a:xfrm>
          <a:prstGeom prst="rect">
            <a:avLst/>
          </a:prstGeom>
        </p:spPr>
        <p:txBody>
          <a:bodyPr>
            <a:noAutofit/>
          </a:bodyPr>
          <a:lstStyle>
            <a:lvl1pPr>
              <a:defRPr>
                <a:solidFill>
                  <a:schemeClr val="tx2">
                    <a:lumMod val="75000"/>
                  </a:schemeClr>
                </a:solidFill>
              </a:defRPr>
            </a:lvl1pPr>
          </a:lstStyle>
          <a:p>
            <a:pPr lvl="0"/>
            <a:r>
              <a:rPr lang="en-US" sz="2200">
                <a:solidFill>
                  <a:schemeClr val="tx2">
                    <a:lumMod val="75000"/>
                  </a:schemeClr>
                </a:solidFill>
              </a:rPr>
              <a:t>Click to edit Master text styles</a:t>
            </a:r>
          </a:p>
          <a:p>
            <a:pPr lvl="1"/>
            <a:r>
              <a:rPr lang="en-US" sz="2200">
                <a:solidFill>
                  <a:schemeClr val="tx2">
                    <a:lumMod val="75000"/>
                  </a:schemeClr>
                </a:solidFill>
              </a:rPr>
              <a:t>Second level</a:t>
            </a:r>
          </a:p>
        </p:txBody>
      </p:sp>
      <p:sp>
        <p:nvSpPr>
          <p:cNvPr id="6" name="Title Placeholder 1">
            <a:extLst>
              <a:ext uri="{FF2B5EF4-FFF2-40B4-BE49-F238E27FC236}">
                <a16:creationId xmlns:a16="http://schemas.microsoft.com/office/drawing/2014/main" id="{DB0991E2-D9C6-4945-B43D-443A76AAC561}"/>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dirty="0"/>
              <a:t>Click to edit master title </a:t>
            </a:r>
          </a:p>
        </p:txBody>
      </p:sp>
    </p:spTree>
    <p:extLst>
      <p:ext uri="{BB962C8B-B14F-4D97-AF65-F5344CB8AC3E}">
        <p14:creationId xmlns:p14="http://schemas.microsoft.com/office/powerpoint/2010/main" val="35719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CE68CF-B471-822E-7691-D4898D3310FE}"/>
              </a:ext>
            </a:extLst>
          </p:cNvPr>
          <p:cNvSpPr/>
          <p:nvPr/>
        </p:nvSpPr>
        <p:spPr>
          <a:xfrm>
            <a:off x="0" y="0"/>
            <a:ext cx="2299252" cy="5143500"/>
          </a:xfrm>
          <a:prstGeom prst="rect">
            <a:avLst/>
          </a:prstGeom>
          <a:solidFill>
            <a:srgbClr val="AFC1D0"/>
          </a:solidFill>
          <a:ln>
            <a:solidFill>
              <a:srgbClr val="AFC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4" name="Graphic 3" descr="Idea outline">
            <a:extLst>
              <a:ext uri="{FF2B5EF4-FFF2-40B4-BE49-F238E27FC236}">
                <a16:creationId xmlns:a16="http://schemas.microsoft.com/office/drawing/2014/main" id="{5519CA0E-B1C6-A59A-8BE8-FCDAF8611AA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1481" y="1609397"/>
            <a:ext cx="1816290" cy="1816290"/>
          </a:xfrm>
          <a:prstGeom prst="rect">
            <a:avLst/>
          </a:prstGeom>
        </p:spPr>
      </p:pic>
      <p:pic>
        <p:nvPicPr>
          <p:cNvPr id="5" name="Picture 4" descr="A black background with text and a silhouette of a tree&#10;&#10;Description automatically generated">
            <a:extLst>
              <a:ext uri="{FF2B5EF4-FFF2-40B4-BE49-F238E27FC236}">
                <a16:creationId xmlns:a16="http://schemas.microsoft.com/office/drawing/2014/main" id="{9A184AAB-B12F-8D2B-197B-0512DB22C1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319" y="98287"/>
            <a:ext cx="1582090" cy="675595"/>
          </a:xfrm>
          <a:prstGeom prst="rect">
            <a:avLst/>
          </a:prstGeom>
        </p:spPr>
      </p:pic>
      <p:sp>
        <p:nvSpPr>
          <p:cNvPr id="6" name="Title 1">
            <a:extLst>
              <a:ext uri="{FF2B5EF4-FFF2-40B4-BE49-F238E27FC236}">
                <a16:creationId xmlns:a16="http://schemas.microsoft.com/office/drawing/2014/main" id="{C0BA822E-AB30-C00A-E0A6-E7AE927BEF13}"/>
              </a:ext>
            </a:extLst>
          </p:cNvPr>
          <p:cNvSpPr txBox="1">
            <a:spLocks/>
          </p:cNvSpPr>
          <p:nvPr/>
        </p:nvSpPr>
        <p:spPr>
          <a:xfrm>
            <a:off x="2886030" y="411167"/>
            <a:ext cx="5661623" cy="414338"/>
          </a:xfrm>
          <a:prstGeom prst="rect">
            <a:avLst/>
          </a:prstGeom>
        </p:spPr>
        <p:txBody>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3000" b="1" dirty="0">
                <a:latin typeface="Helios Extended" panose="020B0604020202020204" charset="0"/>
                <a:cs typeface="Helios Extended" panose="020B0604020202020204" charset="0"/>
              </a:rPr>
              <a:t>LEARNING OBJECTIVES</a:t>
            </a:r>
          </a:p>
        </p:txBody>
      </p:sp>
      <p:cxnSp>
        <p:nvCxnSpPr>
          <p:cNvPr id="7" name="Straight Connector 6">
            <a:extLst>
              <a:ext uri="{FF2B5EF4-FFF2-40B4-BE49-F238E27FC236}">
                <a16:creationId xmlns:a16="http://schemas.microsoft.com/office/drawing/2014/main" id="{A6DE12A6-0A8F-EFE6-70E0-B3FE724A37F0}"/>
              </a:ext>
            </a:extLst>
          </p:cNvPr>
          <p:cNvCxnSpPr>
            <a:cxnSpLocks/>
          </p:cNvCxnSpPr>
          <p:nvPr/>
        </p:nvCxnSpPr>
        <p:spPr>
          <a:xfrm>
            <a:off x="3131747" y="929622"/>
            <a:ext cx="5183993" cy="0"/>
          </a:xfrm>
          <a:prstGeom prst="line">
            <a:avLst/>
          </a:prstGeom>
        </p:spPr>
        <p:style>
          <a:lnRef idx="1">
            <a:schemeClr val="dk1"/>
          </a:lnRef>
          <a:fillRef idx="0">
            <a:schemeClr val="dk1"/>
          </a:fillRef>
          <a:effectRef idx="0">
            <a:schemeClr val="dk1"/>
          </a:effectRef>
          <a:fontRef idx="minor">
            <a:schemeClr val="tx1"/>
          </a:fontRef>
        </p:style>
      </p:cxnSp>
      <p:sp>
        <p:nvSpPr>
          <p:cNvPr id="10" name="Text Placeholder 9">
            <a:extLst>
              <a:ext uri="{FF2B5EF4-FFF2-40B4-BE49-F238E27FC236}">
                <a16:creationId xmlns:a16="http://schemas.microsoft.com/office/drawing/2014/main" id="{BF67D98A-4172-604B-C12B-458BBD504216}"/>
              </a:ext>
            </a:extLst>
          </p:cNvPr>
          <p:cNvSpPr>
            <a:spLocks noGrp="1"/>
          </p:cNvSpPr>
          <p:nvPr>
            <p:ph type="body" sz="quarter" idx="10"/>
          </p:nvPr>
        </p:nvSpPr>
        <p:spPr>
          <a:xfrm>
            <a:off x="3067844" y="1437482"/>
            <a:ext cx="5248275" cy="32948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red and blue letters on a black background&#10;&#10;Description automatically generated">
            <a:extLst>
              <a:ext uri="{FF2B5EF4-FFF2-40B4-BE49-F238E27FC236}">
                <a16:creationId xmlns:a16="http://schemas.microsoft.com/office/drawing/2014/main" id="{70591E63-161F-B18E-F767-8F108C1E7E46}"/>
              </a:ext>
            </a:extLst>
          </p:cNvPr>
          <p:cNvPicPr>
            <a:picLocks noChangeAspect="1"/>
          </p:cNvPicPr>
          <p:nvPr userDrawn="1"/>
        </p:nvPicPr>
        <p:blipFill>
          <a:blip r:embed="rId5"/>
          <a:stretch>
            <a:fillRect/>
          </a:stretch>
        </p:blipFill>
        <p:spPr>
          <a:xfrm>
            <a:off x="7854997" y="4603582"/>
            <a:ext cx="1172880" cy="439830"/>
          </a:xfrm>
          <a:prstGeom prst="rect">
            <a:avLst/>
          </a:prstGeom>
        </p:spPr>
      </p:pic>
      <p:sp>
        <p:nvSpPr>
          <p:cNvPr id="8" name="TextBox 12">
            <a:extLst>
              <a:ext uri="{FF2B5EF4-FFF2-40B4-BE49-F238E27FC236}">
                <a16:creationId xmlns:a16="http://schemas.microsoft.com/office/drawing/2014/main" id="{6C2C2893-33AE-D174-8AFA-412D6EEC46A3}"/>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2937961692"/>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with title and No logo">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5B660F3-47AF-451D-AFFF-FDA71639D8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93202" y="2119518"/>
            <a:ext cx="4741035" cy="4619115"/>
          </a:xfrm>
          <a:prstGeom prst="rect">
            <a:avLst/>
          </a:prstGeom>
        </p:spPr>
      </p:pic>
      <p:sp>
        <p:nvSpPr>
          <p:cNvPr id="5" name="Title Placeholder 1">
            <a:extLst>
              <a:ext uri="{FF2B5EF4-FFF2-40B4-BE49-F238E27FC236}">
                <a16:creationId xmlns:a16="http://schemas.microsoft.com/office/drawing/2014/main" id="{B80A4E6E-9DFA-4A89-975D-36C769895C67}"/>
              </a:ext>
            </a:extLst>
          </p:cNvPr>
          <p:cNvSpPr>
            <a:spLocks noGrp="1"/>
          </p:cNvSpPr>
          <p:nvPr>
            <p:ph type="title" hasCustomPrompt="1"/>
          </p:nvPr>
        </p:nvSpPr>
        <p:spPr>
          <a:xfrm>
            <a:off x="631371" y="102492"/>
            <a:ext cx="7723415" cy="992884"/>
          </a:xfrm>
          <a:prstGeom prst="rect">
            <a:avLst/>
          </a:prstGeom>
        </p:spPr>
        <p:txBody>
          <a:bodyPr vert="horz" lIns="0" tIns="0" rIns="0" bIns="0" rtlCol="0" anchor="b" anchorCtr="0">
            <a:normAutofit/>
          </a:bodyPr>
          <a:lstStyle>
            <a:lvl1pPr>
              <a:defRPr/>
            </a:lvl1pPr>
          </a:lstStyle>
          <a:p>
            <a:r>
              <a:rPr lang="en-US" dirty="0"/>
              <a:t>Click to edit master title </a:t>
            </a:r>
          </a:p>
        </p:txBody>
      </p:sp>
      <p:graphicFrame>
        <p:nvGraphicFramePr>
          <p:cNvPr id="4" name="Content Placeholder 4">
            <a:extLst>
              <a:ext uri="{FF2B5EF4-FFF2-40B4-BE49-F238E27FC236}">
                <a16:creationId xmlns:a16="http://schemas.microsoft.com/office/drawing/2014/main" id="{45D932F1-0730-4FEF-8263-62BE5CD9D8C8}"/>
              </a:ext>
            </a:extLst>
          </p:cNvPr>
          <p:cNvGraphicFramePr>
            <a:graphicFrameLocks/>
          </p:cNvGraphicFramePr>
          <p:nvPr userDrawn="1">
            <p:extLst>
              <p:ext uri="{D42A27DB-BD31-4B8C-83A1-F6EECF244321}">
                <p14:modId xmlns:p14="http://schemas.microsoft.com/office/powerpoint/2010/main" val="2994005001"/>
              </p:ext>
            </p:extLst>
          </p:nvPr>
        </p:nvGraphicFramePr>
        <p:xfrm>
          <a:off x="647700" y="1349375"/>
          <a:ext cx="7745413" cy="338772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41593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with No log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87B130-83CB-41B9-8BE1-B41DF2892808}"/>
              </a:ext>
            </a:extLst>
          </p:cNvPr>
          <p:cNvSpPr/>
          <p:nvPr userDrawn="1"/>
        </p:nvSpPr>
        <p:spPr>
          <a:xfrm>
            <a:off x="-114300" y="-101600"/>
            <a:ext cx="9398000" cy="5638800"/>
          </a:xfrm>
          <a:prstGeom prst="rect">
            <a:avLst/>
          </a:prstGeom>
          <a:solidFill>
            <a:srgbClr val="004F7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dirty="0"/>
          </a:p>
        </p:txBody>
      </p:sp>
      <p:sp>
        <p:nvSpPr>
          <p:cNvPr id="6" name="Title Placeholder 1">
            <a:extLst>
              <a:ext uri="{FF2B5EF4-FFF2-40B4-BE49-F238E27FC236}">
                <a16:creationId xmlns:a16="http://schemas.microsoft.com/office/drawing/2014/main" id="{9EEA0E2C-E5D9-4946-A448-EE0313AC61FA}"/>
              </a:ext>
            </a:extLst>
          </p:cNvPr>
          <p:cNvSpPr>
            <a:spLocks noGrp="1"/>
          </p:cNvSpPr>
          <p:nvPr>
            <p:ph type="title" hasCustomPrompt="1"/>
          </p:nvPr>
        </p:nvSpPr>
        <p:spPr>
          <a:xfrm>
            <a:off x="355600" y="622300"/>
            <a:ext cx="4420507" cy="4259007"/>
          </a:xfrm>
          <a:prstGeom prst="rect">
            <a:avLst/>
          </a:prstGeom>
        </p:spPr>
        <p:txBody>
          <a:bodyPr vert="horz" lIns="0" tIns="0" rIns="0" bIns="0" rtlCol="0" anchor="ctr" anchorCtr="1">
            <a:normAutofit/>
          </a:bodyPr>
          <a:lstStyle>
            <a:lvl1pPr algn="ctr">
              <a:defRPr sz="4400">
                <a:solidFill>
                  <a:schemeClr val="bg1"/>
                </a:solidFill>
              </a:defRPr>
            </a:lvl1pPr>
          </a:lstStyle>
          <a:p>
            <a:r>
              <a:rPr lang="en-US" dirty="0"/>
              <a:t>Emphasis or “</a:t>
            </a:r>
            <a:r>
              <a:rPr lang="en-US" dirty="0" err="1"/>
              <a:t>quote”slide</a:t>
            </a:r>
            <a:endParaRPr lang="en-US" dirty="0"/>
          </a:p>
        </p:txBody>
      </p:sp>
      <p:pic>
        <p:nvPicPr>
          <p:cNvPr id="16" name="Picture 15">
            <a:extLst>
              <a:ext uri="{FF2B5EF4-FFF2-40B4-BE49-F238E27FC236}">
                <a16:creationId xmlns:a16="http://schemas.microsoft.com/office/drawing/2014/main" id="{70392685-1981-4810-92E2-28D952651AA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t="-209"/>
          <a:stretch/>
        </p:blipFill>
        <p:spPr>
          <a:xfrm>
            <a:off x="5246007" y="988332"/>
            <a:ext cx="3458936" cy="345893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31347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9" y="385956"/>
            <a:ext cx="7886700" cy="993775"/>
          </a:xfrm>
          <a:prstGeom prst="rect">
            <a:avLst/>
          </a:prstGeom>
        </p:spPr>
        <p:txBody>
          <a:bodyPr/>
          <a:lstStyle/>
          <a:p>
            <a:r>
              <a:rPr lang="en-US"/>
              <a:t>Click to edit Master title style</a:t>
            </a:r>
          </a:p>
        </p:txBody>
      </p:sp>
      <p:sp>
        <p:nvSpPr>
          <p:cNvPr id="3" name="Rectangle 2">
            <a:extLst>
              <a:ext uri="{FF2B5EF4-FFF2-40B4-BE49-F238E27FC236}">
                <a16:creationId xmlns:a16="http://schemas.microsoft.com/office/drawing/2014/main" id="{A97BE171-7A66-43EA-B7C1-F3DBEAB5B607}"/>
              </a:ext>
            </a:extLst>
          </p:cNvPr>
          <p:cNvSpPr/>
          <p:nvPr userDrawn="1"/>
        </p:nvSpPr>
        <p:spPr>
          <a:xfrm>
            <a:off x="6520070" y="0"/>
            <a:ext cx="2623930" cy="5143500"/>
          </a:xfrm>
          <a:prstGeom prst="rect">
            <a:avLst/>
          </a:prstGeom>
          <a:solidFill>
            <a:srgbClr val="47697E"/>
          </a:solidFill>
          <a:ln>
            <a:solidFill>
              <a:srgbClr val="47697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5899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ue Side - with title">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F24FFEB-8544-E24F-BAB4-4FCA9EF90043}"/>
              </a:ext>
            </a:extLst>
          </p:cNvPr>
          <p:cNvSpPr>
            <a:spLocks noGrp="1"/>
          </p:cNvSpPr>
          <p:nvPr>
            <p:ph type="title" hasCustomPrompt="1"/>
          </p:nvPr>
        </p:nvSpPr>
        <p:spPr>
          <a:xfrm>
            <a:off x="631371" y="182879"/>
            <a:ext cx="7723415" cy="936349"/>
          </a:xfrm>
          <a:prstGeom prst="rect">
            <a:avLst/>
          </a:prstGeom>
        </p:spPr>
        <p:txBody>
          <a:bodyPr vert="horz" lIns="0" tIns="0" rIns="0" bIns="0" rtlCol="0" anchor="b" anchorCtr="0">
            <a:normAutofit/>
          </a:bodyPr>
          <a:lstStyle>
            <a:lvl1pPr>
              <a:defRPr/>
            </a:lvl1pPr>
          </a:lstStyle>
          <a:p>
            <a:r>
              <a:rPr lang="en-US" dirty="0"/>
              <a:t>Click to edit master title </a:t>
            </a:r>
          </a:p>
        </p:txBody>
      </p:sp>
      <p:pic>
        <p:nvPicPr>
          <p:cNvPr id="3" name="Picture 2" descr="A couple of people posing for the camera&#10;&#10;Description automatically generated">
            <a:extLst>
              <a:ext uri="{FF2B5EF4-FFF2-40B4-BE49-F238E27FC236}">
                <a16:creationId xmlns:a16="http://schemas.microsoft.com/office/drawing/2014/main" id="{E3C5F444-F6FD-4C5D-9641-4CCC35C46CE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09982" y="1597688"/>
            <a:ext cx="8332083" cy="2777744"/>
          </a:xfrm>
          <a:prstGeom prst="rect">
            <a:avLst/>
          </a:prstGeom>
        </p:spPr>
      </p:pic>
    </p:spTree>
    <p:extLst>
      <p:ext uri="{BB962C8B-B14F-4D97-AF65-F5344CB8AC3E}">
        <p14:creationId xmlns:p14="http://schemas.microsoft.com/office/powerpoint/2010/main" val="23437387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A group of people posing for a picture&#10;&#10;Description automatically generated">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23943" y="1468005"/>
            <a:ext cx="3284865" cy="3284865"/>
          </a:xfrm>
          <a:prstGeom prst="rect">
            <a:avLst/>
          </a:prstGeom>
        </p:spPr>
      </p:pic>
    </p:spTree>
    <p:extLst>
      <p:ext uri="{BB962C8B-B14F-4D97-AF65-F5344CB8AC3E}">
        <p14:creationId xmlns:p14="http://schemas.microsoft.com/office/powerpoint/2010/main" val="31552442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254938" y="1468003"/>
            <a:ext cx="4100494"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5" name="Picture 4">
            <a:extLst>
              <a:ext uri="{FF2B5EF4-FFF2-40B4-BE49-F238E27FC236}">
                <a16:creationId xmlns:a16="http://schemas.microsoft.com/office/drawing/2014/main" id="{3A6F1C96-FB73-485A-A355-F016EFE9C19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788570" y="1503360"/>
            <a:ext cx="3962400" cy="3214153"/>
          </a:xfrm>
          <a:prstGeom prst="rect">
            <a:avLst/>
          </a:prstGeom>
        </p:spPr>
      </p:pic>
    </p:spTree>
    <p:extLst>
      <p:ext uri="{BB962C8B-B14F-4D97-AF65-F5344CB8AC3E}">
        <p14:creationId xmlns:p14="http://schemas.microsoft.com/office/powerpoint/2010/main" val="29006738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66D27-C590-4E04-838B-C5049770708B}"/>
              </a:ext>
            </a:extLst>
          </p:cNvPr>
          <p:cNvSpPr>
            <a:spLocks noGrp="1"/>
          </p:cNvSpPr>
          <p:nvPr>
            <p:ph type="title"/>
          </p:nvPr>
        </p:nvSpPr>
        <p:spPr>
          <a:xfrm>
            <a:off x="254938" y="245279"/>
            <a:ext cx="8571009" cy="993775"/>
          </a:xfrm>
          <a:prstGeom prst="rect">
            <a:avLst/>
          </a:prstGeom>
        </p:spPr>
        <p:txBody>
          <a:bodyPr/>
          <a:lstStyle/>
          <a:p>
            <a:r>
              <a:rPr lang="en-US"/>
              <a:t>Click to edit Master title style</a:t>
            </a:r>
          </a:p>
        </p:txBody>
      </p:sp>
      <p:sp>
        <p:nvSpPr>
          <p:cNvPr id="4" name="Content Placeholder 2">
            <a:extLst>
              <a:ext uri="{FF2B5EF4-FFF2-40B4-BE49-F238E27FC236}">
                <a16:creationId xmlns:a16="http://schemas.microsoft.com/office/drawing/2014/main" id="{D41928DF-CC90-42A3-B7BC-5CC6C0167C7A}"/>
              </a:ext>
            </a:extLst>
          </p:cNvPr>
          <p:cNvSpPr>
            <a:spLocks noGrp="1"/>
          </p:cNvSpPr>
          <p:nvPr>
            <p:ph idx="1"/>
          </p:nvPr>
        </p:nvSpPr>
        <p:spPr>
          <a:xfrm>
            <a:off x="4663109" y="1468005"/>
            <a:ext cx="3780000" cy="3284865"/>
          </a:xfrm>
          <a:prstGeom prst="rect">
            <a:avLst/>
          </a:prstGeom>
        </p:spPr>
        <p:txBody>
          <a:bodyPr/>
          <a:lstStyle>
            <a:lvl1pPr>
              <a:buClr>
                <a:srgbClr val="4287A3"/>
              </a:buClr>
              <a:buSzPct val="100000"/>
              <a:defRPr sz="2400">
                <a:solidFill>
                  <a:schemeClr val="tx2">
                    <a:lumMod val="75000"/>
                  </a:schemeClr>
                </a:solidFill>
              </a:defRPr>
            </a:lvl1pPr>
            <a:lvl2pPr>
              <a:buClr>
                <a:srgbClr val="4287A3"/>
              </a:buClr>
              <a:buSzPct val="100000"/>
              <a:defRPr sz="2000">
                <a:solidFill>
                  <a:schemeClr val="tx2">
                    <a:lumMod val="75000"/>
                  </a:schemeClr>
                </a:solidFill>
              </a:defRPr>
            </a:lvl2pPr>
            <a:lvl3pPr>
              <a:buClr>
                <a:srgbClr val="4287A3"/>
              </a:buClr>
              <a:buSzPct val="100000"/>
              <a:defRPr sz="1800">
                <a:solidFill>
                  <a:schemeClr val="tx2">
                    <a:lumMod val="75000"/>
                  </a:schemeClr>
                </a:solidFill>
              </a:defRPr>
            </a:lvl3pPr>
            <a:lvl4pPr>
              <a:buClr>
                <a:srgbClr val="4287A3"/>
              </a:buClr>
              <a:buSzPct val="100000"/>
              <a:defRPr sz="1600">
                <a:solidFill>
                  <a:schemeClr val="tx2">
                    <a:lumMod val="75000"/>
                  </a:schemeClr>
                </a:solidFill>
              </a:defRPr>
            </a:lvl4pPr>
            <a:lvl5pPr>
              <a:buClr>
                <a:srgbClr val="4287A3"/>
              </a:buClr>
              <a:buSzPct val="100000"/>
              <a:defRPr sz="1400">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a:extLst>
              <a:ext uri="{FF2B5EF4-FFF2-40B4-BE49-F238E27FC236}">
                <a16:creationId xmlns:a16="http://schemas.microsoft.com/office/drawing/2014/main" id="{80271B0A-02AB-4960-85E5-AD2BBD917DA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25761" y="1471962"/>
            <a:ext cx="3653870" cy="3280908"/>
          </a:xfrm>
          <a:prstGeom prst="rect">
            <a:avLst/>
          </a:prstGeom>
        </p:spPr>
      </p:pic>
    </p:spTree>
    <p:extLst>
      <p:ext uri="{BB962C8B-B14F-4D97-AF65-F5344CB8AC3E}">
        <p14:creationId xmlns:p14="http://schemas.microsoft.com/office/powerpoint/2010/main" val="239854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CE68CF-B471-822E-7691-D4898D3310FE}"/>
              </a:ext>
            </a:extLst>
          </p:cNvPr>
          <p:cNvSpPr/>
          <p:nvPr/>
        </p:nvSpPr>
        <p:spPr>
          <a:xfrm>
            <a:off x="0" y="0"/>
            <a:ext cx="2299252" cy="5143500"/>
          </a:xfrm>
          <a:prstGeom prst="rect">
            <a:avLst/>
          </a:prstGeom>
          <a:solidFill>
            <a:srgbClr val="AFC1D0"/>
          </a:solidFill>
          <a:ln>
            <a:solidFill>
              <a:srgbClr val="AFC1D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900"/>
          </a:p>
        </p:txBody>
      </p:sp>
      <p:pic>
        <p:nvPicPr>
          <p:cNvPr id="5" name="Picture 4" descr="A black background with text and a silhouette of a tree&#10;&#10;Description automatically generated">
            <a:extLst>
              <a:ext uri="{FF2B5EF4-FFF2-40B4-BE49-F238E27FC236}">
                <a16:creationId xmlns:a16="http://schemas.microsoft.com/office/drawing/2014/main" id="{9A184AAB-B12F-8D2B-197B-0512DB22C1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319" y="98287"/>
            <a:ext cx="1582090" cy="675595"/>
          </a:xfrm>
          <a:prstGeom prst="rect">
            <a:avLst/>
          </a:prstGeom>
        </p:spPr>
      </p:pic>
      <p:cxnSp>
        <p:nvCxnSpPr>
          <p:cNvPr id="7" name="Straight Connector 6">
            <a:extLst>
              <a:ext uri="{FF2B5EF4-FFF2-40B4-BE49-F238E27FC236}">
                <a16:creationId xmlns:a16="http://schemas.microsoft.com/office/drawing/2014/main" id="{A6DE12A6-0A8F-EFE6-70E0-B3FE724A37F0}"/>
              </a:ext>
            </a:extLst>
          </p:cNvPr>
          <p:cNvCxnSpPr>
            <a:cxnSpLocks/>
          </p:cNvCxnSpPr>
          <p:nvPr/>
        </p:nvCxnSpPr>
        <p:spPr>
          <a:xfrm>
            <a:off x="3131747" y="929622"/>
            <a:ext cx="5183993" cy="0"/>
          </a:xfrm>
          <a:prstGeom prst="line">
            <a:avLst/>
          </a:prstGeom>
        </p:spPr>
        <p:style>
          <a:lnRef idx="1">
            <a:schemeClr val="dk1"/>
          </a:lnRef>
          <a:fillRef idx="0">
            <a:schemeClr val="dk1"/>
          </a:fillRef>
          <a:effectRef idx="0">
            <a:schemeClr val="dk1"/>
          </a:effectRef>
          <a:fontRef idx="minor">
            <a:schemeClr val="tx1"/>
          </a:fontRef>
        </p:style>
      </p:cxnSp>
      <p:sp>
        <p:nvSpPr>
          <p:cNvPr id="10" name="Text Placeholder 9">
            <a:extLst>
              <a:ext uri="{FF2B5EF4-FFF2-40B4-BE49-F238E27FC236}">
                <a16:creationId xmlns:a16="http://schemas.microsoft.com/office/drawing/2014/main" id="{BF67D98A-4172-604B-C12B-458BBD504216}"/>
              </a:ext>
            </a:extLst>
          </p:cNvPr>
          <p:cNvSpPr>
            <a:spLocks noGrp="1"/>
          </p:cNvSpPr>
          <p:nvPr>
            <p:ph type="body" sz="quarter" idx="10"/>
          </p:nvPr>
        </p:nvSpPr>
        <p:spPr>
          <a:xfrm>
            <a:off x="3067844" y="1437482"/>
            <a:ext cx="5248275" cy="32948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descr="A red and blue letters on a black background&#10;&#10;Description automatically generated">
            <a:extLst>
              <a:ext uri="{FF2B5EF4-FFF2-40B4-BE49-F238E27FC236}">
                <a16:creationId xmlns:a16="http://schemas.microsoft.com/office/drawing/2014/main" id="{E0E7C9AD-1ABD-B8FA-987D-F797FA14AC6C}"/>
              </a:ext>
            </a:extLst>
          </p:cNvPr>
          <p:cNvPicPr>
            <a:picLocks noChangeAspect="1"/>
          </p:cNvPicPr>
          <p:nvPr userDrawn="1"/>
        </p:nvPicPr>
        <p:blipFill>
          <a:blip r:embed="rId3"/>
          <a:stretch>
            <a:fillRect/>
          </a:stretch>
        </p:blipFill>
        <p:spPr>
          <a:xfrm>
            <a:off x="7854997" y="4603582"/>
            <a:ext cx="1172880" cy="439830"/>
          </a:xfrm>
          <a:prstGeom prst="rect">
            <a:avLst/>
          </a:prstGeom>
        </p:spPr>
      </p:pic>
      <p:sp>
        <p:nvSpPr>
          <p:cNvPr id="4" name="TextBox 12">
            <a:extLst>
              <a:ext uri="{FF2B5EF4-FFF2-40B4-BE49-F238E27FC236}">
                <a16:creationId xmlns:a16="http://schemas.microsoft.com/office/drawing/2014/main" id="{8F5F1661-FAA5-EA5F-0A35-01B5CDFE5AC0}"/>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127474774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peaker Slide">
    <p:spTree>
      <p:nvGrpSpPr>
        <p:cNvPr id="1" name=""/>
        <p:cNvGrpSpPr/>
        <p:nvPr/>
      </p:nvGrpSpPr>
      <p:grpSpPr>
        <a:xfrm>
          <a:off x="0" y="0"/>
          <a:ext cx="0" cy="0"/>
          <a:chOff x="0" y="0"/>
          <a:chExt cx="0" cy="0"/>
        </a:xfrm>
      </p:grpSpPr>
      <p:grpSp>
        <p:nvGrpSpPr>
          <p:cNvPr id="35" name="Group 2">
            <a:extLst>
              <a:ext uri="{FF2B5EF4-FFF2-40B4-BE49-F238E27FC236}">
                <a16:creationId xmlns:a16="http://schemas.microsoft.com/office/drawing/2014/main" id="{B9880C3D-957D-B3C1-2137-1CA6721CC5D1}"/>
              </a:ext>
            </a:extLst>
          </p:cNvPr>
          <p:cNvGrpSpPr/>
          <p:nvPr/>
        </p:nvGrpSpPr>
        <p:grpSpPr>
          <a:xfrm>
            <a:off x="0" y="-14574"/>
            <a:ext cx="9144000" cy="2586324"/>
            <a:chOff x="0" y="0"/>
            <a:chExt cx="4816593" cy="1590418"/>
          </a:xfrm>
        </p:grpSpPr>
        <p:sp>
          <p:nvSpPr>
            <p:cNvPr id="36" name="Freeform 3">
              <a:extLst>
                <a:ext uri="{FF2B5EF4-FFF2-40B4-BE49-F238E27FC236}">
                  <a16:creationId xmlns:a16="http://schemas.microsoft.com/office/drawing/2014/main" id="{81164FEE-03A0-6E9C-387F-A8D98E2D6002}"/>
                </a:ext>
              </a:extLst>
            </p:cNvPr>
            <p:cNvSpPr/>
            <p:nvPr/>
          </p:nvSpPr>
          <p:spPr>
            <a:xfrm>
              <a:off x="0" y="0"/>
              <a:ext cx="4816592" cy="1590418"/>
            </a:xfrm>
            <a:custGeom>
              <a:avLst/>
              <a:gdLst/>
              <a:ahLst/>
              <a:cxnLst/>
              <a:rect l="l" t="t" r="r" b="b"/>
              <a:pathLst>
                <a:path w="4816592" h="1590418">
                  <a:moveTo>
                    <a:pt x="0" y="0"/>
                  </a:moveTo>
                  <a:lnTo>
                    <a:pt x="4816592" y="0"/>
                  </a:lnTo>
                  <a:lnTo>
                    <a:pt x="4816592" y="1590418"/>
                  </a:lnTo>
                  <a:lnTo>
                    <a:pt x="0" y="1590418"/>
                  </a:lnTo>
                  <a:close/>
                </a:path>
              </a:pathLst>
            </a:custGeom>
            <a:solidFill>
              <a:srgbClr val="AFC1D0"/>
            </a:solidFill>
          </p:spPr>
          <p:txBody>
            <a:bodyPr/>
            <a:lstStyle/>
            <a:p>
              <a:endParaRPr lang="en-US" sz="900" b="1"/>
            </a:p>
          </p:txBody>
        </p:sp>
        <p:sp>
          <p:nvSpPr>
            <p:cNvPr id="37" name="TextBox 4">
              <a:extLst>
                <a:ext uri="{FF2B5EF4-FFF2-40B4-BE49-F238E27FC236}">
                  <a16:creationId xmlns:a16="http://schemas.microsoft.com/office/drawing/2014/main" id="{8FC6087B-B62F-EF1D-434F-96BD1D20B88C}"/>
                </a:ext>
              </a:extLst>
            </p:cNvPr>
            <p:cNvSpPr txBox="1"/>
            <p:nvPr/>
          </p:nvSpPr>
          <p:spPr>
            <a:xfrm>
              <a:off x="0" y="-66675"/>
              <a:ext cx="4816593" cy="1657093"/>
            </a:xfrm>
            <a:prstGeom prst="rect">
              <a:avLst/>
            </a:prstGeom>
          </p:spPr>
          <p:txBody>
            <a:bodyPr lIns="50800" tIns="50800" rIns="50800" bIns="50800" rtlCol="0" anchor="ctr"/>
            <a:lstStyle/>
            <a:p>
              <a:pPr algn="ctr">
                <a:lnSpc>
                  <a:spcPts val="1660"/>
                </a:lnSpc>
              </a:pPr>
              <a:endParaRPr sz="900" b="1"/>
            </a:p>
          </p:txBody>
        </p:sp>
      </p:grpSp>
      <p:sp>
        <p:nvSpPr>
          <p:cNvPr id="4" name="Picture Placeholder 3">
            <a:extLst>
              <a:ext uri="{FF2B5EF4-FFF2-40B4-BE49-F238E27FC236}">
                <a16:creationId xmlns:a16="http://schemas.microsoft.com/office/drawing/2014/main" id="{009CFE9B-D953-7E56-196C-90515A83EDAE}"/>
              </a:ext>
            </a:extLst>
          </p:cNvPr>
          <p:cNvSpPr>
            <a:spLocks noGrp="1"/>
          </p:cNvSpPr>
          <p:nvPr>
            <p:ph type="pic" sz="quarter" idx="10"/>
          </p:nvPr>
        </p:nvSpPr>
        <p:spPr>
          <a:xfrm>
            <a:off x="5943600" y="1314450"/>
            <a:ext cx="2628900" cy="2133600"/>
          </a:xfrm>
          <a:prstGeom prst="rect">
            <a:avLst/>
          </a:prstGeom>
        </p:spPr>
        <p:txBody>
          <a:bodyPr/>
          <a:lstStyle/>
          <a:p>
            <a:r>
              <a:rPr lang="en-US"/>
              <a:t>Click icon to add picture</a:t>
            </a:r>
          </a:p>
        </p:txBody>
      </p:sp>
      <p:sp>
        <p:nvSpPr>
          <p:cNvPr id="13" name="Text Placeholder 4">
            <a:extLst>
              <a:ext uri="{FF2B5EF4-FFF2-40B4-BE49-F238E27FC236}">
                <a16:creationId xmlns:a16="http://schemas.microsoft.com/office/drawing/2014/main" id="{34F57794-7FC3-A741-6EDE-74CF66E7166F}"/>
              </a:ext>
            </a:extLst>
          </p:cNvPr>
          <p:cNvSpPr>
            <a:spLocks noGrp="1"/>
          </p:cNvSpPr>
          <p:nvPr>
            <p:ph type="body" sz="quarter" idx="11" hasCustomPrompt="1"/>
          </p:nvPr>
        </p:nvSpPr>
        <p:spPr>
          <a:xfrm>
            <a:off x="514350" y="2719055"/>
            <a:ext cx="5010150" cy="1986297"/>
          </a:xfrm>
          <a:prstGeom prst="rect">
            <a:avLst/>
          </a:prstGeom>
        </p:spPr>
        <p:txBody>
          <a:bodyPr/>
          <a:lstStyle>
            <a:lvl1pPr marL="0" indent="0">
              <a:buNone/>
              <a:defRPr>
                <a:latin typeface="Helios Extended" panose="020B0604020202020204" charset="0"/>
              </a:defRPr>
            </a:lvl1pPr>
          </a:lstStyle>
          <a:p>
            <a:pPr marL="0" marR="0" lvl="0" indent="0" algn="l" defTabSz="457200" rtl="0" eaLnBrk="1" fontAlgn="auto" latinLnBrk="0" hangingPunct="1">
              <a:lnSpc>
                <a:spcPct val="100000"/>
              </a:lnSpc>
              <a:spcBef>
                <a:spcPct val="20000"/>
              </a:spcBef>
              <a:spcAft>
                <a:spcPts val="0"/>
              </a:spcAft>
              <a:buClrTx/>
              <a:buSzTx/>
              <a:buFont typeface="Arial" pitchFamily="34" charset="0"/>
              <a:buNone/>
              <a:tabLst/>
              <a:defRPr/>
            </a:pPr>
            <a:r>
              <a:rPr lang="en-US" sz="1600">
                <a:solidFill>
                  <a:srgbClr val="0B1320"/>
                </a:solidFill>
                <a:latin typeface="Helios Extended"/>
                <a:ea typeface="Helios Extended"/>
                <a:cs typeface="Helios Extended"/>
                <a:sym typeface="Helios Extended"/>
              </a:rPr>
              <a:t>Here you can put a little something to introduce yourself as the speaker. Try and keep this brief (we can add more details in the MC notes)</a:t>
            </a:r>
          </a:p>
        </p:txBody>
      </p:sp>
      <p:sp>
        <p:nvSpPr>
          <p:cNvPr id="15" name="Content Placeholder 2">
            <a:extLst>
              <a:ext uri="{FF2B5EF4-FFF2-40B4-BE49-F238E27FC236}">
                <a16:creationId xmlns:a16="http://schemas.microsoft.com/office/drawing/2014/main" id="{C4151E6A-741F-00D2-56A0-B28D272EF623}"/>
              </a:ext>
            </a:extLst>
          </p:cNvPr>
          <p:cNvSpPr>
            <a:spLocks noGrp="1"/>
          </p:cNvSpPr>
          <p:nvPr>
            <p:ph sz="quarter" idx="12" hasCustomPrompt="1"/>
          </p:nvPr>
        </p:nvSpPr>
        <p:spPr>
          <a:xfrm>
            <a:off x="379928" y="1061038"/>
            <a:ext cx="3892845"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err="1"/>
              <a:t>firstname</a:t>
            </a:r>
            <a:endParaRPr lang="en-US"/>
          </a:p>
        </p:txBody>
      </p:sp>
      <p:sp>
        <p:nvSpPr>
          <p:cNvPr id="16" name="Content Placeholder 6">
            <a:extLst>
              <a:ext uri="{FF2B5EF4-FFF2-40B4-BE49-F238E27FC236}">
                <a16:creationId xmlns:a16="http://schemas.microsoft.com/office/drawing/2014/main" id="{D2E5E45B-6E05-E05C-E65E-0F185614318F}"/>
              </a:ext>
            </a:extLst>
          </p:cNvPr>
          <p:cNvSpPr>
            <a:spLocks noGrp="1"/>
          </p:cNvSpPr>
          <p:nvPr>
            <p:ph sz="quarter" idx="13" hasCustomPrompt="1"/>
          </p:nvPr>
        </p:nvSpPr>
        <p:spPr>
          <a:xfrm>
            <a:off x="379928" y="1614294"/>
            <a:ext cx="3892845" cy="505452"/>
          </a:xfrm>
          <a:prstGeom prst="rect">
            <a:avLst/>
          </a:prstGeom>
        </p:spPr>
        <p:txBody>
          <a:bodyPr/>
          <a:lstStyle>
            <a:lvl1pPr marL="0" indent="0">
              <a:buNone/>
              <a:defRPr sz="3400">
                <a:latin typeface="League Spartan" panose="020B0604020202020204" charset="0"/>
              </a:defRPr>
            </a:lvl1pPr>
          </a:lstStyle>
          <a:p>
            <a:pPr lvl="0"/>
            <a:r>
              <a:rPr lang="en-US" err="1"/>
              <a:t>lastname</a:t>
            </a:r>
            <a:endParaRPr lang="en-US"/>
          </a:p>
        </p:txBody>
      </p:sp>
      <p:sp>
        <p:nvSpPr>
          <p:cNvPr id="17" name="Content Placeholder 2">
            <a:extLst>
              <a:ext uri="{FF2B5EF4-FFF2-40B4-BE49-F238E27FC236}">
                <a16:creationId xmlns:a16="http://schemas.microsoft.com/office/drawing/2014/main" id="{C3D94373-A1DD-0086-F4B4-EF38F0305071}"/>
              </a:ext>
            </a:extLst>
          </p:cNvPr>
          <p:cNvSpPr>
            <a:spLocks noGrp="1"/>
          </p:cNvSpPr>
          <p:nvPr>
            <p:ph sz="quarter" idx="14" hasCustomPrompt="1"/>
          </p:nvPr>
        </p:nvSpPr>
        <p:spPr>
          <a:xfrm>
            <a:off x="5943600" y="3637604"/>
            <a:ext cx="2686050" cy="724846"/>
          </a:xfrm>
          <a:prstGeom prst="rect">
            <a:avLst/>
          </a:prstGeom>
        </p:spPr>
        <p:txBody>
          <a:bodyPr/>
          <a:lstStyle>
            <a:lvl1pPr marL="0" indent="0" algn="ctr">
              <a:buNone/>
              <a:defRPr sz="1600" b="1">
                <a:solidFill>
                  <a:srgbClr val="000000"/>
                </a:solidFill>
                <a:latin typeface="League Spartan" panose="020B0604020202020204" charset="0"/>
              </a:defRPr>
            </a:lvl1pPr>
          </a:lstStyle>
          <a:p>
            <a:pPr lvl="0"/>
            <a:r>
              <a:rPr lang="en-US"/>
              <a:t>POSITION</a:t>
            </a:r>
          </a:p>
        </p:txBody>
      </p:sp>
      <p:sp>
        <p:nvSpPr>
          <p:cNvPr id="18" name="Content Placeholder 6">
            <a:extLst>
              <a:ext uri="{FF2B5EF4-FFF2-40B4-BE49-F238E27FC236}">
                <a16:creationId xmlns:a16="http://schemas.microsoft.com/office/drawing/2014/main" id="{39334D1D-7D1C-4550-2055-2565D67F1659}"/>
              </a:ext>
            </a:extLst>
          </p:cNvPr>
          <p:cNvSpPr>
            <a:spLocks noGrp="1"/>
          </p:cNvSpPr>
          <p:nvPr>
            <p:ph sz="quarter" idx="15" hasCustomPrompt="1"/>
          </p:nvPr>
        </p:nvSpPr>
        <p:spPr>
          <a:xfrm>
            <a:off x="5943600" y="4485790"/>
            <a:ext cx="2686050" cy="219561"/>
          </a:xfrm>
          <a:prstGeom prst="rect">
            <a:avLst/>
          </a:prstGeom>
        </p:spPr>
        <p:txBody>
          <a:bodyPr/>
          <a:lstStyle>
            <a:lvl1pPr marL="0" indent="0" algn="ctr">
              <a:buNone/>
              <a:defRPr sz="1000">
                <a:solidFill>
                  <a:srgbClr val="000000"/>
                </a:solidFill>
                <a:latin typeface="Helios Extended" panose="020B0604020202020204" charset="0"/>
              </a:defRPr>
            </a:lvl1pPr>
          </a:lstStyle>
          <a:p>
            <a:pPr lvl="0"/>
            <a:r>
              <a:rPr lang="en-US"/>
              <a:t>ORANIZATION</a:t>
            </a:r>
          </a:p>
        </p:txBody>
      </p:sp>
      <p:cxnSp>
        <p:nvCxnSpPr>
          <p:cNvPr id="3" name="Straight Connector 2">
            <a:extLst>
              <a:ext uri="{FF2B5EF4-FFF2-40B4-BE49-F238E27FC236}">
                <a16:creationId xmlns:a16="http://schemas.microsoft.com/office/drawing/2014/main" id="{C0EA149E-73D3-6CB6-F84E-9FFB4A15C7DF}"/>
              </a:ext>
            </a:extLst>
          </p:cNvPr>
          <p:cNvCxnSpPr>
            <a:cxnSpLocks/>
          </p:cNvCxnSpPr>
          <p:nvPr/>
        </p:nvCxnSpPr>
        <p:spPr>
          <a:xfrm>
            <a:off x="449356" y="2285195"/>
            <a:ext cx="5023628"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92A7088B-1705-417C-30CD-081686E5C849}"/>
              </a:ext>
            </a:extLst>
          </p:cNvPr>
          <p:cNvSpPr txBox="1">
            <a:spLocks/>
          </p:cNvSpPr>
          <p:nvPr/>
        </p:nvSpPr>
        <p:spPr>
          <a:xfrm>
            <a:off x="2407869" y="164447"/>
            <a:ext cx="6064110" cy="828675"/>
          </a:xfrm>
          <a:prstGeom prst="rect">
            <a:avLst/>
          </a:prstGeom>
        </p:spPr>
        <p:txBody>
          <a:bodyPr/>
          <a:lstStyle>
            <a:lvl1pPr algn="l" defTabSz="457200" rtl="0" eaLnBrk="1" latinLnBrk="0" hangingPunct="1">
              <a:spcBef>
                <a:spcPct val="0"/>
              </a:spcBef>
              <a:buNone/>
              <a:defRPr sz="4534" kern="1200">
                <a:solidFill>
                  <a:schemeClr val="tx1"/>
                </a:solidFill>
                <a:latin typeface="League Spartan" panose="020B0604020202020204" charset="0"/>
                <a:ea typeface="+mj-ea"/>
                <a:cs typeface="+mj-cs"/>
              </a:defRPr>
            </a:lvl1pPr>
          </a:lstStyle>
          <a:p>
            <a:endParaRPr lang="en-US" sz="4534"/>
          </a:p>
        </p:txBody>
      </p:sp>
      <p:pic>
        <p:nvPicPr>
          <p:cNvPr id="11" name="Picture 10" descr="A black background with text and a silhouette of a tree&#10;&#10;Description automatically generated">
            <a:extLst>
              <a:ext uri="{FF2B5EF4-FFF2-40B4-BE49-F238E27FC236}">
                <a16:creationId xmlns:a16="http://schemas.microsoft.com/office/drawing/2014/main" id="{5DCA0064-B7A0-7358-47CF-12CD923C60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6" name="Title 1">
            <a:extLst>
              <a:ext uri="{FF2B5EF4-FFF2-40B4-BE49-F238E27FC236}">
                <a16:creationId xmlns:a16="http://schemas.microsoft.com/office/drawing/2014/main" id="{2A0496E9-7122-3264-084B-B627E396C2B4}"/>
              </a:ext>
            </a:extLst>
          </p:cNvPr>
          <p:cNvSpPr txBox="1">
            <a:spLocks/>
          </p:cNvSpPr>
          <p:nvPr/>
        </p:nvSpPr>
        <p:spPr>
          <a:xfrm>
            <a:off x="2074334" y="460997"/>
            <a:ext cx="4419231" cy="414338"/>
          </a:xfrm>
          <a:prstGeom prst="rect">
            <a:avLst/>
          </a:prstGeom>
        </p:spPr>
        <p:txBody>
          <a:bodyPr anchor="b"/>
          <a:lstStyle>
            <a:lvl1pPr algn="ctr" defTabSz="457200" rtl="0" eaLnBrk="1" latinLnBrk="0" hangingPunct="1">
              <a:spcBef>
                <a:spcPct val="0"/>
              </a:spcBef>
              <a:buNone/>
              <a:defRPr sz="2200" kern="1200">
                <a:solidFill>
                  <a:schemeClr val="tx1"/>
                </a:solidFill>
                <a:latin typeface="+mj-lt"/>
                <a:ea typeface="+mj-ea"/>
                <a:cs typeface="+mj-cs"/>
              </a:defRPr>
            </a:lvl1pPr>
          </a:lstStyle>
          <a:p>
            <a:pPr algn="l"/>
            <a:r>
              <a:rPr lang="en-US" sz="4000" b="1" dirty="0">
                <a:latin typeface="Helios Extended" panose="020B0604020202020204" charset="0"/>
                <a:cs typeface="Helios Extended" panose="020B0604020202020204" charset="0"/>
              </a:rPr>
              <a:t>INTRODUCING</a:t>
            </a:r>
          </a:p>
        </p:txBody>
      </p:sp>
      <p:cxnSp>
        <p:nvCxnSpPr>
          <p:cNvPr id="7" name="Straight Connector 6">
            <a:extLst>
              <a:ext uri="{FF2B5EF4-FFF2-40B4-BE49-F238E27FC236}">
                <a16:creationId xmlns:a16="http://schemas.microsoft.com/office/drawing/2014/main" id="{CD075A67-D2F7-AC8F-6294-295C3A92D6BB}"/>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pic>
        <p:nvPicPr>
          <p:cNvPr id="2" name="Picture 1" descr="A red and blue letters on a black background&#10;&#10;Description automatically generated">
            <a:extLst>
              <a:ext uri="{FF2B5EF4-FFF2-40B4-BE49-F238E27FC236}">
                <a16:creationId xmlns:a16="http://schemas.microsoft.com/office/drawing/2014/main" id="{0CAC86D4-952D-CD32-817D-E4B1ECACF950}"/>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337292611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1">
    <p:spTree>
      <p:nvGrpSpPr>
        <p:cNvPr id="1" name=""/>
        <p:cNvGrpSpPr/>
        <p:nvPr/>
      </p:nvGrpSpPr>
      <p:grpSpPr>
        <a:xfrm>
          <a:off x="0" y="0"/>
          <a:ext cx="0" cy="0"/>
          <a:chOff x="0" y="0"/>
          <a:chExt cx="0" cy="0"/>
        </a:xfrm>
      </p:grpSpPr>
      <p:grpSp>
        <p:nvGrpSpPr>
          <p:cNvPr id="35" name="Group 5">
            <a:extLst>
              <a:ext uri="{FF2B5EF4-FFF2-40B4-BE49-F238E27FC236}">
                <a16:creationId xmlns:a16="http://schemas.microsoft.com/office/drawing/2014/main" id="{3C950F6C-A9A4-23B7-24FA-F37870E5FA98}"/>
              </a:ext>
            </a:extLst>
          </p:cNvPr>
          <p:cNvGrpSpPr/>
          <p:nvPr/>
        </p:nvGrpSpPr>
        <p:grpSpPr>
          <a:xfrm>
            <a:off x="500872" y="2313573"/>
            <a:ext cx="5442728" cy="2315576"/>
            <a:chOff x="-6015" y="-66675"/>
            <a:chExt cx="2428994" cy="924225"/>
          </a:xfrm>
        </p:grpSpPr>
        <p:sp>
          <p:nvSpPr>
            <p:cNvPr id="36" name="Freeform 6">
              <a:extLst>
                <a:ext uri="{FF2B5EF4-FFF2-40B4-BE49-F238E27FC236}">
                  <a16:creationId xmlns:a16="http://schemas.microsoft.com/office/drawing/2014/main" id="{1AD574B5-BCE0-DF27-FB17-22895B26ABC3}"/>
                </a:ext>
              </a:extLst>
            </p:cNvPr>
            <p:cNvSpPr/>
            <p:nvPr/>
          </p:nvSpPr>
          <p:spPr>
            <a:xfrm>
              <a:off x="-6015"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37" name="TextBox 7">
              <a:extLst>
                <a:ext uri="{FF2B5EF4-FFF2-40B4-BE49-F238E27FC236}">
                  <a16:creationId xmlns:a16="http://schemas.microsoft.com/office/drawing/2014/main" id="{33FA0B44-6768-2239-8DCF-8B4687624D17}"/>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7" name="Content Placeholder 6">
            <a:extLst>
              <a:ext uri="{FF2B5EF4-FFF2-40B4-BE49-F238E27FC236}">
                <a16:creationId xmlns:a16="http://schemas.microsoft.com/office/drawing/2014/main" id="{95E74ED7-0DAE-F4EE-AED2-90981F0CB7C0}"/>
              </a:ext>
            </a:extLst>
          </p:cNvPr>
          <p:cNvSpPr>
            <a:spLocks noGrp="1"/>
          </p:cNvSpPr>
          <p:nvPr>
            <p:ph sz="quarter" idx="11" hasCustomPrompt="1"/>
          </p:nvPr>
        </p:nvSpPr>
        <p:spPr>
          <a:xfrm>
            <a:off x="514350" y="1622434"/>
            <a:ext cx="3771900" cy="505452"/>
          </a:xfrm>
          <a:prstGeom prst="rect">
            <a:avLst/>
          </a:prstGeom>
        </p:spPr>
        <p:txBody>
          <a:bodyPr/>
          <a:lstStyle>
            <a:lvl1pPr marL="0" indent="0">
              <a:buNone/>
              <a:defRPr sz="3400">
                <a:latin typeface="League Spartan" panose="020B0604020202020204" charset="0"/>
              </a:defRPr>
            </a:lvl1pPr>
          </a:lstStyle>
          <a:p>
            <a:pPr lvl="0"/>
            <a:r>
              <a:rPr lang="en-US"/>
              <a:t>Option 1</a:t>
            </a:r>
          </a:p>
        </p:txBody>
      </p:sp>
      <p:sp>
        <p:nvSpPr>
          <p:cNvPr id="9" name="Text Placeholder 8">
            <a:extLst>
              <a:ext uri="{FF2B5EF4-FFF2-40B4-BE49-F238E27FC236}">
                <a16:creationId xmlns:a16="http://schemas.microsoft.com/office/drawing/2014/main" id="{777E9F1C-CB5D-9109-D15A-CB64DBF21BB9}"/>
              </a:ext>
            </a:extLst>
          </p:cNvPr>
          <p:cNvSpPr>
            <a:spLocks noGrp="1"/>
          </p:cNvSpPr>
          <p:nvPr>
            <p:ph type="body" sz="quarter" idx="12"/>
          </p:nvPr>
        </p:nvSpPr>
        <p:spPr>
          <a:xfrm>
            <a:off x="609600" y="2571750"/>
            <a:ext cx="5029200" cy="194350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C85A2CD0-ADD0-88C2-01A6-CAA2A6D76551}"/>
              </a:ext>
            </a:extLst>
          </p:cNvPr>
          <p:cNvSpPr>
            <a:spLocks noGrp="1"/>
          </p:cNvSpPr>
          <p:nvPr>
            <p:ph type="pic" sz="quarter" idx="13"/>
          </p:nvPr>
        </p:nvSpPr>
        <p:spPr>
          <a:xfrm>
            <a:off x="5930108" y="1565488"/>
            <a:ext cx="2699543" cy="3063662"/>
          </a:xfrm>
          <a:prstGeom prst="rect">
            <a:avLst/>
          </a:prstGeom>
        </p:spPr>
        <p:txBody>
          <a:bodyPr/>
          <a:lstStyle/>
          <a:p>
            <a:r>
              <a:rPr lang="en-US"/>
              <a:t>Click icon to add picture</a:t>
            </a:r>
          </a:p>
        </p:txBody>
      </p:sp>
      <p:pic>
        <p:nvPicPr>
          <p:cNvPr id="10" name="Picture 9" descr="A black background with text and a silhouette of a tree&#10;&#10;Description automatically generated">
            <a:extLst>
              <a:ext uri="{FF2B5EF4-FFF2-40B4-BE49-F238E27FC236}">
                <a16:creationId xmlns:a16="http://schemas.microsoft.com/office/drawing/2014/main" id="{4EAF47C7-51FE-0901-0DF1-8182F3FDE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cxnSp>
        <p:nvCxnSpPr>
          <p:cNvPr id="3" name="Straight Connector 2">
            <a:extLst>
              <a:ext uri="{FF2B5EF4-FFF2-40B4-BE49-F238E27FC236}">
                <a16:creationId xmlns:a16="http://schemas.microsoft.com/office/drawing/2014/main" id="{E977E69B-5BE9-DE58-58CA-A4B1A7C9AF76}"/>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86E0BDD3-D9C5-5385-313C-5F6F95D9225E}"/>
              </a:ext>
            </a:extLst>
          </p:cNvPr>
          <p:cNvSpPr>
            <a:spLocks noGrp="1"/>
          </p:cNvSpPr>
          <p:nvPr>
            <p:ph type="body" sz="quarter" idx="14"/>
          </p:nvPr>
        </p:nvSpPr>
        <p:spPr>
          <a:xfrm>
            <a:off x="2173288" y="291307"/>
            <a:ext cx="6399213" cy="571500"/>
          </a:xfrm>
          <a:prstGeom prst="rect">
            <a:avLst/>
          </a:prstGeom>
        </p:spPr>
        <p:txBody>
          <a:bodyPr/>
          <a:lstStyle>
            <a:lvl1pPr marL="0" indent="0">
              <a:buNone/>
              <a:defRPr sz="3300" b="1">
                <a:latin typeface="Helios Extended" panose="020B0604020202020204" charset="0"/>
                <a:cs typeface="Helios Extended" panose="020B0604020202020204" charset="0"/>
              </a:defRPr>
            </a:lvl1pPr>
          </a:lstStyle>
          <a:p>
            <a:pPr lvl="0"/>
            <a:r>
              <a:rPr lang="en-US"/>
              <a:t>Click to edit Master text styles</a:t>
            </a:r>
          </a:p>
        </p:txBody>
      </p:sp>
      <p:pic>
        <p:nvPicPr>
          <p:cNvPr id="2" name="Picture 1" descr="A red and blue letters on a black background&#10;&#10;Description automatically generated">
            <a:extLst>
              <a:ext uri="{FF2B5EF4-FFF2-40B4-BE49-F238E27FC236}">
                <a16:creationId xmlns:a16="http://schemas.microsoft.com/office/drawing/2014/main" id="{5EAECEF7-3EEF-81CC-6162-E58333AF7616}"/>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990950337"/>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grpSp>
        <p:nvGrpSpPr>
          <p:cNvPr id="38" name="Group 2">
            <a:extLst>
              <a:ext uri="{FF2B5EF4-FFF2-40B4-BE49-F238E27FC236}">
                <a16:creationId xmlns:a16="http://schemas.microsoft.com/office/drawing/2014/main" id="{70A379F1-86A7-F810-4F73-C81C5A94B309}"/>
              </a:ext>
            </a:extLst>
          </p:cNvPr>
          <p:cNvGrpSpPr/>
          <p:nvPr/>
        </p:nvGrpSpPr>
        <p:grpSpPr>
          <a:xfrm>
            <a:off x="2957703" y="-10677"/>
            <a:ext cx="6186298" cy="5164854"/>
            <a:chOff x="0" y="0"/>
            <a:chExt cx="973546" cy="812800"/>
          </a:xfrm>
        </p:grpSpPr>
        <p:sp>
          <p:nvSpPr>
            <p:cNvPr id="39" name="Freeform 3">
              <a:extLst>
                <a:ext uri="{FF2B5EF4-FFF2-40B4-BE49-F238E27FC236}">
                  <a16:creationId xmlns:a16="http://schemas.microsoft.com/office/drawing/2014/main" id="{03E87F88-799D-6FA2-D8D3-F8A166E5A1A5}"/>
                </a:ext>
              </a:extLst>
            </p:cNvPr>
            <p:cNvSpPr/>
            <p:nvPr/>
          </p:nvSpPr>
          <p:spPr>
            <a:xfrm>
              <a:off x="0" y="0"/>
              <a:ext cx="973546" cy="812800"/>
            </a:xfrm>
            <a:custGeom>
              <a:avLst/>
              <a:gdLst/>
              <a:ahLst/>
              <a:cxnLst/>
              <a:rect l="l" t="t" r="r" b="b"/>
              <a:pathLst>
                <a:path w="973546" h="812800">
                  <a:moveTo>
                    <a:pt x="0" y="0"/>
                  </a:moveTo>
                  <a:lnTo>
                    <a:pt x="973546" y="0"/>
                  </a:lnTo>
                  <a:lnTo>
                    <a:pt x="973546" y="812800"/>
                  </a:lnTo>
                  <a:lnTo>
                    <a:pt x="0" y="812800"/>
                  </a:lnTo>
                  <a:close/>
                </a:path>
              </a:pathLst>
            </a:custGeom>
            <a:solidFill>
              <a:srgbClr val="AFC1D0"/>
            </a:solidFill>
          </p:spPr>
          <p:txBody>
            <a:bodyPr/>
            <a:lstStyle/>
            <a:p>
              <a:endParaRPr lang="en-US" sz="900"/>
            </a:p>
          </p:txBody>
        </p:sp>
        <p:sp>
          <p:nvSpPr>
            <p:cNvPr id="40" name="TextBox 4">
              <a:extLst>
                <a:ext uri="{FF2B5EF4-FFF2-40B4-BE49-F238E27FC236}">
                  <a16:creationId xmlns:a16="http://schemas.microsoft.com/office/drawing/2014/main" id="{A3975389-8A38-CCAF-8D2E-173C32232396}"/>
                </a:ext>
              </a:extLst>
            </p:cNvPr>
            <p:cNvSpPr txBox="1"/>
            <p:nvPr/>
          </p:nvSpPr>
          <p:spPr>
            <a:xfrm>
              <a:off x="0" y="-66675"/>
              <a:ext cx="973546" cy="879475"/>
            </a:xfrm>
            <a:prstGeom prst="rect">
              <a:avLst/>
            </a:prstGeom>
          </p:spPr>
          <p:txBody>
            <a:bodyPr lIns="50800" tIns="50800" rIns="50800" bIns="50800" rtlCol="0" anchor="ctr"/>
            <a:lstStyle/>
            <a:p>
              <a:pPr algn="l">
                <a:lnSpc>
                  <a:spcPts val="1660"/>
                </a:lnSpc>
              </a:pPr>
              <a:endParaRPr sz="900"/>
            </a:p>
          </p:txBody>
        </p:sp>
      </p:grpSp>
      <p:grpSp>
        <p:nvGrpSpPr>
          <p:cNvPr id="45" name="Group 9">
            <a:extLst>
              <a:ext uri="{FF2B5EF4-FFF2-40B4-BE49-F238E27FC236}">
                <a16:creationId xmlns:a16="http://schemas.microsoft.com/office/drawing/2014/main" id="{BA1117A3-7DFF-E840-BD4F-4936BD3FA695}"/>
              </a:ext>
            </a:extLst>
          </p:cNvPr>
          <p:cNvGrpSpPr/>
          <p:nvPr/>
        </p:nvGrpSpPr>
        <p:grpSpPr>
          <a:xfrm>
            <a:off x="-183435" y="2506733"/>
            <a:ext cx="4293981" cy="2636768"/>
            <a:chOff x="0" y="0"/>
            <a:chExt cx="812800" cy="609600"/>
          </a:xfrm>
        </p:grpSpPr>
        <p:sp>
          <p:nvSpPr>
            <p:cNvPr id="46" name="Freeform 10">
              <a:extLst>
                <a:ext uri="{FF2B5EF4-FFF2-40B4-BE49-F238E27FC236}">
                  <a16:creationId xmlns:a16="http://schemas.microsoft.com/office/drawing/2014/main" id="{630B0F10-BD50-923B-9404-A62238CD6463}"/>
                </a:ext>
              </a:extLst>
            </p:cNvPr>
            <p:cNvSpPr/>
            <p:nvPr/>
          </p:nvSpPr>
          <p:spPr>
            <a:xfrm>
              <a:off x="0" y="0"/>
              <a:ext cx="812800" cy="609600"/>
            </a:xfrm>
            <a:custGeom>
              <a:avLst/>
              <a:gdLst/>
              <a:ahLst/>
              <a:cxnLst/>
              <a:rect l="l" t="t" r="r" b="b"/>
              <a:pathLst>
                <a:path w="812800" h="609600">
                  <a:moveTo>
                    <a:pt x="203200" y="0"/>
                  </a:moveTo>
                  <a:lnTo>
                    <a:pt x="812800" y="0"/>
                  </a:lnTo>
                  <a:lnTo>
                    <a:pt x="609600" y="609600"/>
                  </a:lnTo>
                  <a:lnTo>
                    <a:pt x="0" y="609600"/>
                  </a:lnTo>
                  <a:lnTo>
                    <a:pt x="203200" y="0"/>
                  </a:lnTo>
                  <a:close/>
                </a:path>
              </a:pathLst>
            </a:custGeom>
            <a:solidFill>
              <a:srgbClr val="AFC1D0"/>
            </a:solidFill>
          </p:spPr>
          <p:txBody>
            <a:bodyPr/>
            <a:lstStyle/>
            <a:p>
              <a:endParaRPr lang="en-US" sz="900"/>
            </a:p>
          </p:txBody>
        </p:sp>
        <p:sp>
          <p:nvSpPr>
            <p:cNvPr id="47" name="TextBox 11">
              <a:extLst>
                <a:ext uri="{FF2B5EF4-FFF2-40B4-BE49-F238E27FC236}">
                  <a16:creationId xmlns:a16="http://schemas.microsoft.com/office/drawing/2014/main" id="{891D68EB-D19D-62C0-5CD8-95EBB20C816B}"/>
                </a:ext>
              </a:extLst>
            </p:cNvPr>
            <p:cNvSpPr txBox="1"/>
            <p:nvPr/>
          </p:nvSpPr>
          <p:spPr>
            <a:xfrm>
              <a:off x="101600" y="-66675"/>
              <a:ext cx="609600" cy="676275"/>
            </a:xfrm>
            <a:prstGeom prst="rect">
              <a:avLst/>
            </a:prstGeom>
          </p:spPr>
          <p:txBody>
            <a:bodyPr lIns="50800" tIns="50800" rIns="50800" bIns="50800" rtlCol="0" anchor="ctr"/>
            <a:lstStyle/>
            <a:p>
              <a:pPr algn="l">
                <a:lnSpc>
                  <a:spcPts val="1660"/>
                </a:lnSpc>
              </a:pPr>
              <a:endParaRPr sz="900"/>
            </a:p>
          </p:txBody>
        </p:sp>
      </p:grpSp>
      <p:sp>
        <p:nvSpPr>
          <p:cNvPr id="3" name="Content Placeholder 2">
            <a:extLst>
              <a:ext uri="{FF2B5EF4-FFF2-40B4-BE49-F238E27FC236}">
                <a16:creationId xmlns:a16="http://schemas.microsoft.com/office/drawing/2014/main" id="{877670F2-A5DA-E2FE-E921-18B1840E1125}"/>
              </a:ext>
            </a:extLst>
          </p:cNvPr>
          <p:cNvSpPr>
            <a:spLocks noGrp="1"/>
          </p:cNvSpPr>
          <p:nvPr>
            <p:ph sz="quarter" idx="10"/>
          </p:nvPr>
        </p:nvSpPr>
        <p:spPr>
          <a:xfrm>
            <a:off x="3124200" y="1061038"/>
            <a:ext cx="5867400" cy="39054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5300160D-F14C-AD16-5416-A4EBE2392151}"/>
              </a:ext>
            </a:extLst>
          </p:cNvPr>
          <p:cNvSpPr>
            <a:spLocks noGrp="1"/>
          </p:cNvSpPr>
          <p:nvPr>
            <p:ph sz="quarter" idx="11" hasCustomPrompt="1"/>
          </p:nvPr>
        </p:nvSpPr>
        <p:spPr>
          <a:xfrm>
            <a:off x="500873" y="1061038"/>
            <a:ext cx="2394728" cy="457200"/>
          </a:xfrm>
          <a:prstGeom prst="rect">
            <a:avLst/>
          </a:prstGeom>
        </p:spPr>
        <p:txBody>
          <a:bodyPr/>
          <a:lstStyle>
            <a:lvl1pPr marL="0" indent="0">
              <a:buNone/>
              <a:defRPr sz="3400">
                <a:solidFill>
                  <a:srgbClr val="000000"/>
                </a:solidFill>
                <a:latin typeface="League Spartan" panose="020B0604020202020204" charset="0"/>
              </a:defRPr>
            </a:lvl1pPr>
          </a:lstStyle>
          <a:p>
            <a:pPr lvl="0"/>
            <a:r>
              <a:rPr lang="en-US"/>
              <a:t>Section</a:t>
            </a:r>
          </a:p>
        </p:txBody>
      </p:sp>
      <p:sp>
        <p:nvSpPr>
          <p:cNvPr id="6" name="Content Placeholder 6">
            <a:extLst>
              <a:ext uri="{FF2B5EF4-FFF2-40B4-BE49-F238E27FC236}">
                <a16:creationId xmlns:a16="http://schemas.microsoft.com/office/drawing/2014/main" id="{56E485E8-AD71-74AD-CC8C-1E088923B844}"/>
              </a:ext>
            </a:extLst>
          </p:cNvPr>
          <p:cNvSpPr>
            <a:spLocks noGrp="1"/>
          </p:cNvSpPr>
          <p:nvPr>
            <p:ph sz="quarter" idx="12" hasCustomPrompt="1"/>
          </p:nvPr>
        </p:nvSpPr>
        <p:spPr>
          <a:xfrm>
            <a:off x="500872" y="1614294"/>
            <a:ext cx="2394728" cy="505452"/>
          </a:xfrm>
          <a:prstGeom prst="rect">
            <a:avLst/>
          </a:prstGeom>
        </p:spPr>
        <p:txBody>
          <a:bodyPr/>
          <a:lstStyle>
            <a:lvl1pPr marL="0" indent="0">
              <a:buNone/>
              <a:defRPr sz="3400">
                <a:latin typeface="League Spartan" panose="020B0604020202020204" charset="0"/>
              </a:defRPr>
            </a:lvl1pPr>
          </a:lstStyle>
          <a:p>
            <a:pPr lvl="0"/>
            <a:r>
              <a:rPr lang="en-US"/>
              <a:t>Header 2</a:t>
            </a:r>
          </a:p>
        </p:txBody>
      </p:sp>
      <p:pic>
        <p:nvPicPr>
          <p:cNvPr id="8" name="Picture 7" descr="A black background with text and a silhouette of a tree&#10;&#10;Description automatically generated">
            <a:extLst>
              <a:ext uri="{FF2B5EF4-FFF2-40B4-BE49-F238E27FC236}">
                <a16:creationId xmlns:a16="http://schemas.microsoft.com/office/drawing/2014/main" id="{CF3E0BC0-1B3F-8993-123F-91B71DCEE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384" y="196683"/>
            <a:ext cx="1754296" cy="749132"/>
          </a:xfrm>
          <a:prstGeom prst="rect">
            <a:avLst/>
          </a:prstGeom>
        </p:spPr>
      </p:pic>
      <p:sp>
        <p:nvSpPr>
          <p:cNvPr id="9" name="Rectangle 8">
            <a:extLst>
              <a:ext uri="{FF2B5EF4-FFF2-40B4-BE49-F238E27FC236}">
                <a16:creationId xmlns:a16="http://schemas.microsoft.com/office/drawing/2014/main" id="{0C41E6A2-A99C-C591-DE8B-A83FAC3BC086}"/>
              </a:ext>
            </a:extLst>
          </p:cNvPr>
          <p:cNvSpPr/>
          <p:nvPr/>
        </p:nvSpPr>
        <p:spPr>
          <a:xfrm>
            <a:off x="1" y="0"/>
            <a:ext cx="9144001"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 name="Picture 1" descr="A red and blue letters on a black background&#10;&#10;Description automatically generated">
            <a:extLst>
              <a:ext uri="{FF2B5EF4-FFF2-40B4-BE49-F238E27FC236}">
                <a16:creationId xmlns:a16="http://schemas.microsoft.com/office/drawing/2014/main" id="{E4DA8841-F3AA-6275-6FB0-9EEC552345D1}"/>
              </a:ext>
            </a:extLst>
          </p:cNvPr>
          <p:cNvPicPr>
            <a:picLocks noChangeAspect="1"/>
          </p:cNvPicPr>
          <p:nvPr userDrawn="1"/>
        </p:nvPicPr>
        <p:blipFill>
          <a:blip r:embed="rId3"/>
          <a:stretch>
            <a:fillRect/>
          </a:stretch>
        </p:blipFill>
        <p:spPr>
          <a:xfrm>
            <a:off x="7854997" y="4603582"/>
            <a:ext cx="1172880" cy="439830"/>
          </a:xfrm>
          <a:prstGeom prst="rect">
            <a:avLst/>
          </a:prstGeom>
        </p:spPr>
      </p:pic>
      <p:sp>
        <p:nvSpPr>
          <p:cNvPr id="4" name="TextBox 12">
            <a:extLst>
              <a:ext uri="{FF2B5EF4-FFF2-40B4-BE49-F238E27FC236}">
                <a16:creationId xmlns:a16="http://schemas.microsoft.com/office/drawing/2014/main" id="{A08D539B-E7C6-A4F9-903C-7D440233BD6E}"/>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4936430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Slide">
    <p:spTree>
      <p:nvGrpSpPr>
        <p:cNvPr id="1" name=""/>
        <p:cNvGrpSpPr/>
        <p:nvPr/>
      </p:nvGrpSpPr>
      <p:grpSpPr>
        <a:xfrm>
          <a:off x="0" y="0"/>
          <a:ext cx="0" cy="0"/>
          <a:chOff x="0" y="0"/>
          <a:chExt cx="0" cy="0"/>
        </a:xfrm>
      </p:grpSpPr>
      <p:grpSp>
        <p:nvGrpSpPr>
          <p:cNvPr id="10" name="Group 5">
            <a:extLst>
              <a:ext uri="{FF2B5EF4-FFF2-40B4-BE49-F238E27FC236}">
                <a16:creationId xmlns:a16="http://schemas.microsoft.com/office/drawing/2014/main" id="{600B0B91-25BE-D825-12FE-234BB31F44CA}"/>
              </a:ext>
            </a:extLst>
          </p:cNvPr>
          <p:cNvGrpSpPr/>
          <p:nvPr/>
        </p:nvGrpSpPr>
        <p:grpSpPr>
          <a:xfrm>
            <a:off x="269451" y="1278744"/>
            <a:ext cx="4368418" cy="3458095"/>
            <a:chOff x="0" y="0"/>
            <a:chExt cx="2422979" cy="857550"/>
          </a:xfrm>
        </p:grpSpPr>
        <p:sp>
          <p:nvSpPr>
            <p:cNvPr id="11" name="Freeform 6">
              <a:extLst>
                <a:ext uri="{FF2B5EF4-FFF2-40B4-BE49-F238E27FC236}">
                  <a16:creationId xmlns:a16="http://schemas.microsoft.com/office/drawing/2014/main" id="{83EC32C6-471E-4378-AD1D-029192143A9A}"/>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2" name="TextBox 7">
              <a:extLst>
                <a:ext uri="{FF2B5EF4-FFF2-40B4-BE49-F238E27FC236}">
                  <a16:creationId xmlns:a16="http://schemas.microsoft.com/office/drawing/2014/main" id="{ABCE235B-1A9D-AE0A-5D9C-1FE5A8E12C1A}"/>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grpSp>
        <p:nvGrpSpPr>
          <p:cNvPr id="17" name="Group 5">
            <a:extLst>
              <a:ext uri="{FF2B5EF4-FFF2-40B4-BE49-F238E27FC236}">
                <a16:creationId xmlns:a16="http://schemas.microsoft.com/office/drawing/2014/main" id="{A808627F-3817-0743-692B-7B1D9383A830}"/>
              </a:ext>
            </a:extLst>
          </p:cNvPr>
          <p:cNvGrpSpPr/>
          <p:nvPr/>
        </p:nvGrpSpPr>
        <p:grpSpPr>
          <a:xfrm>
            <a:off x="4697300" y="1278743"/>
            <a:ext cx="4242741" cy="3458096"/>
            <a:chOff x="0" y="0"/>
            <a:chExt cx="2422979" cy="857550"/>
          </a:xfrm>
        </p:grpSpPr>
        <p:sp>
          <p:nvSpPr>
            <p:cNvPr id="18" name="Freeform 6">
              <a:extLst>
                <a:ext uri="{FF2B5EF4-FFF2-40B4-BE49-F238E27FC236}">
                  <a16:creationId xmlns:a16="http://schemas.microsoft.com/office/drawing/2014/main" id="{635442CB-2958-CBF8-AE09-711308390C28}"/>
                </a:ext>
              </a:extLst>
            </p:cNvPr>
            <p:cNvSpPr/>
            <p:nvPr/>
          </p:nvSpPr>
          <p:spPr>
            <a:xfrm>
              <a:off x="0" y="0"/>
              <a:ext cx="2422979" cy="857550"/>
            </a:xfrm>
            <a:custGeom>
              <a:avLst/>
              <a:gdLst/>
              <a:ahLst/>
              <a:cxnLst/>
              <a:rect l="l" t="t" r="r" b="b"/>
              <a:pathLst>
                <a:path w="2422979" h="857550">
                  <a:moveTo>
                    <a:pt x="42918" y="0"/>
                  </a:moveTo>
                  <a:lnTo>
                    <a:pt x="2380061" y="0"/>
                  </a:lnTo>
                  <a:cubicBezTo>
                    <a:pt x="2403764" y="0"/>
                    <a:pt x="2422979" y="19215"/>
                    <a:pt x="2422979" y="42918"/>
                  </a:cubicBezTo>
                  <a:lnTo>
                    <a:pt x="2422979" y="814631"/>
                  </a:lnTo>
                  <a:cubicBezTo>
                    <a:pt x="2422979" y="838334"/>
                    <a:pt x="2403764" y="857550"/>
                    <a:pt x="2380061" y="857550"/>
                  </a:cubicBezTo>
                  <a:lnTo>
                    <a:pt x="42918" y="857550"/>
                  </a:lnTo>
                  <a:cubicBezTo>
                    <a:pt x="19215" y="857550"/>
                    <a:pt x="0" y="838334"/>
                    <a:pt x="0" y="814631"/>
                  </a:cubicBezTo>
                  <a:lnTo>
                    <a:pt x="0" y="42918"/>
                  </a:lnTo>
                  <a:cubicBezTo>
                    <a:pt x="0" y="19215"/>
                    <a:pt x="19215" y="0"/>
                    <a:pt x="42918" y="0"/>
                  </a:cubicBezTo>
                  <a:close/>
                </a:path>
              </a:pathLst>
            </a:custGeom>
            <a:solidFill>
              <a:srgbClr val="AFC1D0"/>
            </a:solidFill>
          </p:spPr>
          <p:txBody>
            <a:bodyPr/>
            <a:lstStyle/>
            <a:p>
              <a:endParaRPr lang="en-US" sz="900"/>
            </a:p>
          </p:txBody>
        </p:sp>
        <p:sp>
          <p:nvSpPr>
            <p:cNvPr id="19" name="TextBox 7">
              <a:extLst>
                <a:ext uri="{FF2B5EF4-FFF2-40B4-BE49-F238E27FC236}">
                  <a16:creationId xmlns:a16="http://schemas.microsoft.com/office/drawing/2014/main" id="{11D3A344-3DDE-7F5C-9E12-BB2E01C8230F}"/>
                </a:ext>
              </a:extLst>
            </p:cNvPr>
            <p:cNvSpPr txBox="1"/>
            <p:nvPr/>
          </p:nvSpPr>
          <p:spPr>
            <a:xfrm>
              <a:off x="0" y="-66675"/>
              <a:ext cx="2422979" cy="924225"/>
            </a:xfrm>
            <a:prstGeom prst="rect">
              <a:avLst/>
            </a:prstGeom>
          </p:spPr>
          <p:txBody>
            <a:bodyPr lIns="50800" tIns="50800" rIns="50800" bIns="50800" rtlCol="0" anchor="ctr"/>
            <a:lstStyle/>
            <a:p>
              <a:pPr algn="l">
                <a:lnSpc>
                  <a:spcPts val="1660"/>
                </a:lnSpc>
              </a:pPr>
              <a:endParaRPr sz="900"/>
            </a:p>
          </p:txBody>
        </p:sp>
      </p:grpSp>
      <p:sp>
        <p:nvSpPr>
          <p:cNvPr id="4" name="Content Placeholder 3">
            <a:extLst>
              <a:ext uri="{FF2B5EF4-FFF2-40B4-BE49-F238E27FC236}">
                <a16:creationId xmlns:a16="http://schemas.microsoft.com/office/drawing/2014/main" id="{A1BF316A-109D-9409-1B57-66C52FDD84B4}"/>
              </a:ext>
            </a:extLst>
          </p:cNvPr>
          <p:cNvSpPr>
            <a:spLocks noGrp="1"/>
          </p:cNvSpPr>
          <p:nvPr>
            <p:ph sz="quarter" idx="10"/>
          </p:nvPr>
        </p:nvSpPr>
        <p:spPr>
          <a:xfrm>
            <a:off x="344375" y="1342729"/>
            <a:ext cx="4215032" cy="33185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845A21FE-DE52-BEB9-8EE9-39B443B3E979}"/>
              </a:ext>
            </a:extLst>
          </p:cNvPr>
          <p:cNvSpPr>
            <a:spLocks noGrp="1"/>
          </p:cNvSpPr>
          <p:nvPr>
            <p:ph sz="quarter" idx="11"/>
          </p:nvPr>
        </p:nvSpPr>
        <p:spPr>
          <a:xfrm>
            <a:off x="4763975" y="1342729"/>
            <a:ext cx="4099022" cy="331851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black background with text and a silhouette of a tree&#10;&#10;Description automatically generated">
            <a:extLst>
              <a:ext uri="{FF2B5EF4-FFF2-40B4-BE49-F238E27FC236}">
                <a16:creationId xmlns:a16="http://schemas.microsoft.com/office/drawing/2014/main" id="{06E4B159-5D9F-4F7C-11F1-8997A87CE8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sp>
        <p:nvSpPr>
          <p:cNvPr id="8" name="Rectangle 7">
            <a:extLst>
              <a:ext uri="{FF2B5EF4-FFF2-40B4-BE49-F238E27FC236}">
                <a16:creationId xmlns:a16="http://schemas.microsoft.com/office/drawing/2014/main" id="{AD8F8425-A639-FCD6-F1C2-A9C7319862B5}"/>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 name="Straight Connector 1">
            <a:extLst>
              <a:ext uri="{FF2B5EF4-FFF2-40B4-BE49-F238E27FC236}">
                <a16:creationId xmlns:a16="http://schemas.microsoft.com/office/drawing/2014/main" id="{BBD22469-9792-03CF-5DC0-780D2D4789F4}"/>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sp>
        <p:nvSpPr>
          <p:cNvPr id="3" name="Text Placeholder 4">
            <a:extLst>
              <a:ext uri="{FF2B5EF4-FFF2-40B4-BE49-F238E27FC236}">
                <a16:creationId xmlns:a16="http://schemas.microsoft.com/office/drawing/2014/main" id="{DDA6F0AE-FF8C-0734-8F37-5596579D76B6}"/>
              </a:ext>
            </a:extLst>
          </p:cNvPr>
          <p:cNvSpPr>
            <a:spLocks noGrp="1"/>
          </p:cNvSpPr>
          <p:nvPr>
            <p:ph type="body" sz="quarter" idx="14"/>
          </p:nvPr>
        </p:nvSpPr>
        <p:spPr>
          <a:xfrm>
            <a:off x="2173288" y="291307"/>
            <a:ext cx="6399213" cy="571500"/>
          </a:xfrm>
          <a:prstGeom prst="rect">
            <a:avLst/>
          </a:prstGeom>
        </p:spPr>
        <p:txBody>
          <a:bodyPr/>
          <a:lstStyle>
            <a:lvl1pPr marL="0" indent="0">
              <a:buNone/>
              <a:defRPr sz="3300" b="1">
                <a:latin typeface="Helios Extended" panose="020B0604020202020204" charset="0"/>
                <a:cs typeface="Helios Extended" panose="020B0604020202020204" charset="0"/>
              </a:defRPr>
            </a:lvl1pPr>
          </a:lstStyle>
          <a:p>
            <a:pPr lvl="0"/>
            <a:r>
              <a:rPr lang="en-US"/>
              <a:t>Click to edit Master text styles</a:t>
            </a:r>
          </a:p>
        </p:txBody>
      </p:sp>
      <p:pic>
        <p:nvPicPr>
          <p:cNvPr id="5" name="Picture 4" descr="A red and blue letters on a black background&#10;&#10;Description automatically generated">
            <a:extLst>
              <a:ext uri="{FF2B5EF4-FFF2-40B4-BE49-F238E27FC236}">
                <a16:creationId xmlns:a16="http://schemas.microsoft.com/office/drawing/2014/main" id="{24263E77-583A-A6F2-DE25-E7DAA54F0CA5}"/>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2349957896"/>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40791EC-E759-8496-5E2A-C3214212865F}"/>
              </a:ext>
            </a:extLst>
          </p:cNvPr>
          <p:cNvSpPr>
            <a:spLocks noGrp="1"/>
          </p:cNvSpPr>
          <p:nvPr>
            <p:ph sz="quarter" idx="10"/>
          </p:nvPr>
        </p:nvSpPr>
        <p:spPr>
          <a:xfrm>
            <a:off x="533400" y="1238250"/>
            <a:ext cx="798195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ACEDE76C-6D3D-2586-4F69-0AB9AF3742CA}"/>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 name="Straight Connector 1">
            <a:extLst>
              <a:ext uri="{FF2B5EF4-FFF2-40B4-BE49-F238E27FC236}">
                <a16:creationId xmlns:a16="http://schemas.microsoft.com/office/drawing/2014/main" id="{0A40CC0A-1ACD-8691-AD28-94DEB907BF68}"/>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756E924-7ECE-1D8A-2736-C8340EF78EC4}"/>
              </a:ext>
            </a:extLst>
          </p:cNvPr>
          <p:cNvSpPr>
            <a:spLocks noGrp="1"/>
          </p:cNvSpPr>
          <p:nvPr>
            <p:ph type="body" sz="quarter" idx="14"/>
          </p:nvPr>
        </p:nvSpPr>
        <p:spPr>
          <a:xfrm>
            <a:off x="2173288" y="291307"/>
            <a:ext cx="6399213" cy="571500"/>
          </a:xfrm>
          <a:prstGeom prst="rect">
            <a:avLst/>
          </a:prstGeom>
        </p:spPr>
        <p:txBody>
          <a:bodyPr/>
          <a:lstStyle>
            <a:lvl1pPr marL="0" indent="0">
              <a:buNone/>
              <a:defRPr sz="3300" b="1">
                <a:latin typeface="Helios Extended" panose="020B0604020202020204" charset="0"/>
                <a:cs typeface="Helios Extended" panose="020B0604020202020204" charset="0"/>
              </a:defRPr>
            </a:lvl1pPr>
          </a:lstStyle>
          <a:p>
            <a:pPr lvl="0"/>
            <a:r>
              <a:rPr lang="en-US"/>
              <a:t>Click to edit Master text styles</a:t>
            </a:r>
          </a:p>
        </p:txBody>
      </p:sp>
      <p:pic>
        <p:nvPicPr>
          <p:cNvPr id="6" name="Picture 5" descr="A black background with text and a silhouette of a tree&#10;&#10;Description automatically generated">
            <a:extLst>
              <a:ext uri="{FF2B5EF4-FFF2-40B4-BE49-F238E27FC236}">
                <a16:creationId xmlns:a16="http://schemas.microsoft.com/office/drawing/2014/main" id="{A30C6544-F81B-868A-9B24-F890C3DEBC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7" name="Picture 6" descr="A red and blue letters on a black background&#10;&#10;Description automatically generated">
            <a:extLst>
              <a:ext uri="{FF2B5EF4-FFF2-40B4-BE49-F238E27FC236}">
                <a16:creationId xmlns:a16="http://schemas.microsoft.com/office/drawing/2014/main" id="{0DB955C2-E80D-6A65-24B7-76AA06ADE84C}"/>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25176643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 2 Columns">
    <p:spTree>
      <p:nvGrpSpPr>
        <p:cNvPr id="1" name=""/>
        <p:cNvGrpSpPr/>
        <p:nvPr/>
      </p:nvGrpSpPr>
      <p:grpSpPr>
        <a:xfrm>
          <a:off x="0" y="0"/>
          <a:ext cx="0" cy="0"/>
          <a:chOff x="0" y="0"/>
          <a:chExt cx="0" cy="0"/>
        </a:xfrm>
      </p:grpSpPr>
      <p:sp>
        <p:nvSpPr>
          <p:cNvPr id="5" name="Content Placeholder 3">
            <a:extLst>
              <a:ext uri="{FF2B5EF4-FFF2-40B4-BE49-F238E27FC236}">
                <a16:creationId xmlns:a16="http://schemas.microsoft.com/office/drawing/2014/main" id="{69D37978-5969-D005-C45D-ECEF39D49B8F}"/>
              </a:ext>
            </a:extLst>
          </p:cNvPr>
          <p:cNvSpPr>
            <a:spLocks noGrp="1"/>
          </p:cNvSpPr>
          <p:nvPr>
            <p:ph sz="quarter" idx="10"/>
          </p:nvPr>
        </p:nvSpPr>
        <p:spPr>
          <a:xfrm>
            <a:off x="533400" y="1238250"/>
            <a:ext cx="388620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3">
            <a:extLst>
              <a:ext uri="{FF2B5EF4-FFF2-40B4-BE49-F238E27FC236}">
                <a16:creationId xmlns:a16="http://schemas.microsoft.com/office/drawing/2014/main" id="{17137629-FAA5-6B57-4BDD-1347AE6AE4DE}"/>
              </a:ext>
            </a:extLst>
          </p:cNvPr>
          <p:cNvSpPr>
            <a:spLocks noGrp="1"/>
          </p:cNvSpPr>
          <p:nvPr>
            <p:ph sz="quarter" idx="11"/>
          </p:nvPr>
        </p:nvSpPr>
        <p:spPr>
          <a:xfrm>
            <a:off x="4572000" y="1238250"/>
            <a:ext cx="3943350" cy="35433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ADE99C87-0E99-2504-3256-5022EFF95B7B}"/>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cxnSp>
        <p:nvCxnSpPr>
          <p:cNvPr id="2" name="Straight Connector 1">
            <a:extLst>
              <a:ext uri="{FF2B5EF4-FFF2-40B4-BE49-F238E27FC236}">
                <a16:creationId xmlns:a16="http://schemas.microsoft.com/office/drawing/2014/main" id="{34431611-0C3A-E6CE-C2D4-76A72E36A405}"/>
              </a:ext>
            </a:extLst>
          </p:cNvPr>
          <p:cNvCxnSpPr>
            <a:cxnSpLocks/>
          </p:cNvCxnSpPr>
          <p:nvPr/>
        </p:nvCxnSpPr>
        <p:spPr>
          <a:xfrm>
            <a:off x="1729318" y="905322"/>
            <a:ext cx="6843183" cy="0"/>
          </a:xfrm>
          <a:prstGeom prst="line">
            <a:avLst/>
          </a:prstGeom>
        </p:spPr>
        <p:style>
          <a:lnRef idx="1">
            <a:schemeClr val="dk1"/>
          </a:lnRef>
          <a:fillRef idx="0">
            <a:schemeClr val="dk1"/>
          </a:fillRef>
          <a:effectRef idx="0">
            <a:schemeClr val="dk1"/>
          </a:effectRef>
          <a:fontRef idx="minor">
            <a:schemeClr val="tx1"/>
          </a:fontRef>
        </p:style>
      </p:cxnSp>
      <p:sp>
        <p:nvSpPr>
          <p:cNvPr id="4" name="Text Placeholder 4">
            <a:extLst>
              <a:ext uri="{FF2B5EF4-FFF2-40B4-BE49-F238E27FC236}">
                <a16:creationId xmlns:a16="http://schemas.microsoft.com/office/drawing/2014/main" id="{03818E47-B2DF-8F04-7223-569148706EB2}"/>
              </a:ext>
            </a:extLst>
          </p:cNvPr>
          <p:cNvSpPr>
            <a:spLocks noGrp="1"/>
          </p:cNvSpPr>
          <p:nvPr>
            <p:ph type="body" sz="quarter" idx="14"/>
          </p:nvPr>
        </p:nvSpPr>
        <p:spPr>
          <a:xfrm>
            <a:off x="2173288" y="291307"/>
            <a:ext cx="6399213" cy="571500"/>
          </a:xfrm>
          <a:prstGeom prst="rect">
            <a:avLst/>
          </a:prstGeom>
        </p:spPr>
        <p:txBody>
          <a:bodyPr/>
          <a:lstStyle>
            <a:lvl1pPr marL="0" indent="0">
              <a:buNone/>
              <a:defRPr sz="3300" b="1">
                <a:latin typeface="Helios Extended" panose="020B0604020202020204" charset="0"/>
                <a:cs typeface="Helios Extended" panose="020B0604020202020204" charset="0"/>
              </a:defRPr>
            </a:lvl1pPr>
          </a:lstStyle>
          <a:p>
            <a:pPr lvl="0"/>
            <a:r>
              <a:rPr lang="en-US"/>
              <a:t>Click to edit Master text styles</a:t>
            </a:r>
          </a:p>
        </p:txBody>
      </p:sp>
      <p:pic>
        <p:nvPicPr>
          <p:cNvPr id="8" name="Picture 7" descr="A black background with text and a silhouette of a tree&#10;&#10;Description automatically generated">
            <a:extLst>
              <a:ext uri="{FF2B5EF4-FFF2-40B4-BE49-F238E27FC236}">
                <a16:creationId xmlns:a16="http://schemas.microsoft.com/office/drawing/2014/main" id="{540CD5D3-AE4E-6330-B29A-94BD863498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38" y="198662"/>
            <a:ext cx="1754296" cy="749132"/>
          </a:xfrm>
          <a:prstGeom prst="rect">
            <a:avLst/>
          </a:prstGeom>
        </p:spPr>
      </p:pic>
      <p:pic>
        <p:nvPicPr>
          <p:cNvPr id="9" name="Picture 8" descr="A red and blue letters on a black background&#10;&#10;Description automatically generated">
            <a:extLst>
              <a:ext uri="{FF2B5EF4-FFF2-40B4-BE49-F238E27FC236}">
                <a16:creationId xmlns:a16="http://schemas.microsoft.com/office/drawing/2014/main" id="{32A9E990-A367-E5E7-6C64-B194D0C505C4}"/>
              </a:ext>
            </a:extLst>
          </p:cNvPr>
          <p:cNvPicPr>
            <a:picLocks noChangeAspect="1"/>
          </p:cNvPicPr>
          <p:nvPr userDrawn="1"/>
        </p:nvPicPr>
        <p:blipFill>
          <a:blip r:embed="rId3"/>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134515793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Box 12">
            <a:extLst>
              <a:ext uri="{FF2B5EF4-FFF2-40B4-BE49-F238E27FC236}">
                <a16:creationId xmlns:a16="http://schemas.microsoft.com/office/drawing/2014/main" id="{AAE46F7B-970C-CD01-6D4C-D588A8C873DB}"/>
              </a:ext>
            </a:extLst>
          </p:cNvPr>
          <p:cNvSpPr txBox="1"/>
          <p:nvPr userDrawn="1"/>
        </p:nvSpPr>
        <p:spPr>
          <a:xfrm>
            <a:off x="73375" y="4977135"/>
            <a:ext cx="4037173" cy="81946"/>
          </a:xfrm>
          <a:prstGeom prst="rect">
            <a:avLst/>
          </a:prstGeom>
        </p:spPr>
        <p:txBody>
          <a:bodyPr lIns="0" tIns="0" rIns="0" bIns="0" rtlCol="0" anchor="t">
            <a:spAutoFit/>
          </a:bodyPr>
          <a:lstStyle/>
          <a:p>
            <a:pPr algn="l">
              <a:lnSpc>
                <a:spcPts val="700"/>
              </a:lnSpc>
              <a:spcBef>
                <a:spcPct val="0"/>
              </a:spcBef>
            </a:pPr>
            <a:r>
              <a:rPr lang="en-US" sz="500" dirty="0">
                <a:solidFill>
                  <a:srgbClr val="000000"/>
                </a:solidFill>
                <a:latin typeface="Helios Extended"/>
                <a:ea typeface="Helios Extended"/>
                <a:cs typeface="Helios Extended"/>
                <a:sym typeface="Helios Extended"/>
              </a:rPr>
              <a:t>© Regional Geriatric Program of Eastern Ontario</a:t>
            </a:r>
          </a:p>
        </p:txBody>
      </p:sp>
    </p:spTree>
    <p:extLst>
      <p:ext uri="{BB962C8B-B14F-4D97-AF65-F5344CB8AC3E}">
        <p14:creationId xmlns:p14="http://schemas.microsoft.com/office/powerpoint/2010/main" val="41649037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18"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4" r:id="rId16"/>
    <p:sldLayoutId id="2147483679" r:id="rId17"/>
    <p:sldLayoutId id="2147483664" r:id="rId18"/>
    <p:sldLayoutId id="2147483670" r:id="rId19"/>
    <p:sldLayoutId id="2147483662" r:id="rId20"/>
    <p:sldLayoutId id="2147483669" r:id="rId21"/>
    <p:sldLayoutId id="2147483671" r:id="rId22"/>
    <p:sldLayoutId id="2147483674" r:id="rId23"/>
    <p:sldLayoutId id="2147483672" r:id="rId24"/>
    <p:sldLayoutId id="2147483676" r:id="rId25"/>
    <p:sldLayoutId id="2147483678" r:id="rId26"/>
  </p:sldLayoutIdLst>
  <p:hf hdr="0" ftr="0" dt="0"/>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extLst>
    <p:ext uri="{27BBF7A9-308A-43DC-89C8-2F10F3537804}">
      <p15:sldGuideLst xmlns:p15="http://schemas.microsoft.com/office/powerpoint/2012/main">
        <p15:guide id="4" orient="horz" pos="1620" userDrawn="1">
          <p15:clr>
            <a:srgbClr val="F26B43"/>
          </p15:clr>
        </p15:guide>
        <p15:guide id="5" pos="2880" userDrawn="1">
          <p15:clr>
            <a:srgbClr val="F26B43"/>
          </p15:clr>
        </p15:guide>
        <p15:guide id="6" pos="40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www.suicideinfo.ca/resource/older-adults-suicide-fact-sheet/" TargetMode="External"/><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6.png"/><Relationship Id="rId5" Type="http://schemas.openxmlformats.org/officeDocument/2006/relationships/image" Target="../media/image28.sv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0.xml"/><Relationship Id="rId5" Type="http://schemas.openxmlformats.org/officeDocument/2006/relationships/image" Target="../media/image6.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5.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hyperlink" Target="mailto:jletemplier@bruyere.org" TargetMode="External"/><Relationship Id="rId2" Type="http://schemas.openxmlformats.org/officeDocument/2006/relationships/notesSlide" Target="../notesSlides/notesSlide51.xml"/><Relationship Id="rId1" Type="http://schemas.openxmlformats.org/officeDocument/2006/relationships/slideLayout" Target="../slideLayouts/slideLayout15.xml"/><Relationship Id="rId5" Type="http://schemas.openxmlformats.org/officeDocument/2006/relationships/image" Target="../media/image57.svg"/><Relationship Id="rId4" Type="http://schemas.openxmlformats.org/officeDocument/2006/relationships/image" Target="../media/image56.png"/></Relationships>
</file>

<file path=ppt/slides/_rels/slide52.xml.rels><?xml version="1.0" encoding="UTF-8" standalone="yes"?>
<Relationships xmlns="http://schemas.openxmlformats.org/package/2006/relationships"><Relationship Id="rId3" Type="http://schemas.openxmlformats.org/officeDocument/2006/relationships/hyperlink" Target="https://ccsmh.ca/projects/long-term-care-homes/" TargetMode="External"/><Relationship Id="rId2" Type="http://schemas.openxmlformats.org/officeDocument/2006/relationships/notesSlide" Target="../notesSlides/notesSlide52.xml"/><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hyperlink" Target="http://www.guideline.gov/content.aspx?id=32668" TargetMode="External"/><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5.png"/><Relationship Id="rId5" Type="http://schemas.openxmlformats.org/officeDocument/2006/relationships/image" Target="../media/image6.pn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9147B35-3CA6-9A30-9DA0-35BC7DB0252B}"/>
              </a:ext>
            </a:extLst>
          </p:cNvPr>
          <p:cNvSpPr>
            <a:spLocks noGrp="1"/>
          </p:cNvSpPr>
          <p:nvPr>
            <p:ph type="body" sz="quarter" idx="11"/>
          </p:nvPr>
        </p:nvSpPr>
        <p:spPr/>
        <p:txBody>
          <a:bodyPr/>
          <a:lstStyle/>
          <a:p>
            <a:r>
              <a:rPr lang="en-US" sz="1400" dirty="0">
                <a:latin typeface="Georgia" panose="02040502050405020303" pitchFamily="18" charset="0"/>
                <a:cs typeface="Times New Roman" panose="02020603050405020304" pitchFamily="18" charset="0"/>
              </a:rPr>
              <a:t>Joanna is a Registered Nurse with a Bachelor’s in science of nursing from the University </a:t>
            </a:r>
            <a:r>
              <a:rPr lang="en-US" sz="1400" dirty="0">
                <a:effectLst/>
                <a:latin typeface="Georgia" panose="02040502050405020303" pitchFamily="18" charset="0"/>
                <a:ea typeface="Times New Roman" panose="02020603050405020304" pitchFamily="18" charset="0"/>
                <a:cs typeface="Times New Roman" panose="02020603050405020304" pitchFamily="18" charset="0"/>
              </a:rPr>
              <a:t>of Ottawa and Algonquin College collaborative program. She currently works as the Centralized Intake Coordinator with Geriatric Psychiatry Community Services of Ottawa (GPCSO). She previously worked in a variety of settings including geriatric rehabilitation in complex continuing care, long-term care, as well as community assisted living services for high-risk seniors. She is also</a:t>
            </a:r>
            <a:r>
              <a:rPr lang="en-US" sz="1400" dirty="0">
                <a:effectLst/>
                <a:latin typeface="Georgia" panose="02040502050405020303" pitchFamily="18" charset="0"/>
                <a:ea typeface="Calibri" panose="020F0502020204030204" pitchFamily="34" charset="0"/>
                <a:cs typeface="Times New Roman" panose="02020603050405020304" pitchFamily="18" charset="0"/>
              </a:rPr>
              <a:t> Gerontological Nurse Certified.</a:t>
            </a:r>
            <a:endParaRPr lang="en-US" sz="1400" dirty="0">
              <a:cs typeface="Arial"/>
            </a:endParaRPr>
          </a:p>
          <a:p>
            <a:endParaRPr lang="en-US" dirty="0"/>
          </a:p>
        </p:txBody>
      </p:sp>
      <p:sp>
        <p:nvSpPr>
          <p:cNvPr id="4" name="Content Placeholder 3">
            <a:extLst>
              <a:ext uri="{FF2B5EF4-FFF2-40B4-BE49-F238E27FC236}">
                <a16:creationId xmlns:a16="http://schemas.microsoft.com/office/drawing/2014/main" id="{7E5F7EE3-C522-F1FB-2995-D477CFA32E1A}"/>
              </a:ext>
            </a:extLst>
          </p:cNvPr>
          <p:cNvSpPr>
            <a:spLocks noGrp="1"/>
          </p:cNvSpPr>
          <p:nvPr>
            <p:ph sz="quarter" idx="12"/>
          </p:nvPr>
        </p:nvSpPr>
        <p:spPr/>
        <p:txBody>
          <a:bodyPr/>
          <a:lstStyle/>
          <a:p>
            <a:r>
              <a:rPr lang="en-US" dirty="0"/>
              <a:t>Joanna</a:t>
            </a:r>
          </a:p>
        </p:txBody>
      </p:sp>
      <p:sp>
        <p:nvSpPr>
          <p:cNvPr id="5" name="Content Placeholder 4">
            <a:extLst>
              <a:ext uri="{FF2B5EF4-FFF2-40B4-BE49-F238E27FC236}">
                <a16:creationId xmlns:a16="http://schemas.microsoft.com/office/drawing/2014/main" id="{39FAC236-1151-87D9-3E62-85BDE490FD38}"/>
              </a:ext>
            </a:extLst>
          </p:cNvPr>
          <p:cNvSpPr>
            <a:spLocks noGrp="1"/>
          </p:cNvSpPr>
          <p:nvPr>
            <p:ph sz="quarter" idx="13"/>
          </p:nvPr>
        </p:nvSpPr>
        <p:spPr/>
        <p:txBody>
          <a:bodyPr/>
          <a:lstStyle/>
          <a:p>
            <a:r>
              <a:rPr lang="en-US" dirty="0"/>
              <a:t>Letemplier</a:t>
            </a:r>
          </a:p>
        </p:txBody>
      </p:sp>
      <p:sp>
        <p:nvSpPr>
          <p:cNvPr id="6" name="Content Placeholder 5">
            <a:extLst>
              <a:ext uri="{FF2B5EF4-FFF2-40B4-BE49-F238E27FC236}">
                <a16:creationId xmlns:a16="http://schemas.microsoft.com/office/drawing/2014/main" id="{2CA17EB6-4177-5EB0-43A4-A07A80DF667E}"/>
              </a:ext>
            </a:extLst>
          </p:cNvPr>
          <p:cNvSpPr>
            <a:spLocks noGrp="1"/>
          </p:cNvSpPr>
          <p:nvPr>
            <p:ph sz="quarter" idx="14"/>
          </p:nvPr>
        </p:nvSpPr>
        <p:spPr/>
        <p:txBody>
          <a:bodyPr/>
          <a:lstStyle/>
          <a:p>
            <a:r>
              <a:rPr lang="en-US" sz="1600" dirty="0"/>
              <a:t>INTAKE COORDINATOR</a:t>
            </a:r>
            <a:endParaRPr lang="en-US" dirty="0"/>
          </a:p>
        </p:txBody>
      </p:sp>
      <p:sp>
        <p:nvSpPr>
          <p:cNvPr id="7" name="Content Placeholder 6">
            <a:extLst>
              <a:ext uri="{FF2B5EF4-FFF2-40B4-BE49-F238E27FC236}">
                <a16:creationId xmlns:a16="http://schemas.microsoft.com/office/drawing/2014/main" id="{F8B80F5D-21CB-EEAF-9732-7401533EF577}"/>
              </a:ext>
            </a:extLst>
          </p:cNvPr>
          <p:cNvSpPr>
            <a:spLocks noGrp="1"/>
          </p:cNvSpPr>
          <p:nvPr>
            <p:ph sz="quarter" idx="15"/>
          </p:nvPr>
        </p:nvSpPr>
        <p:spPr>
          <a:xfrm>
            <a:off x="5943600" y="3953107"/>
            <a:ext cx="2686050" cy="219561"/>
          </a:xfrm>
        </p:spPr>
        <p:txBody>
          <a:bodyPr/>
          <a:lstStyle/>
          <a:p>
            <a:r>
              <a:rPr lang="en-US" dirty="0"/>
              <a:t>GPCSO</a:t>
            </a:r>
          </a:p>
        </p:txBody>
      </p:sp>
      <p:pic>
        <p:nvPicPr>
          <p:cNvPr id="8" name="Picture 4">
            <a:extLst>
              <a:ext uri="{FF2B5EF4-FFF2-40B4-BE49-F238E27FC236}">
                <a16:creationId xmlns:a16="http://schemas.microsoft.com/office/drawing/2014/main" id="{75CD917B-1000-B374-B0B8-4FE0B46EB53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606410" y="1560088"/>
            <a:ext cx="1360429" cy="17688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a:extLst>
              <a:ext uri="{FF2B5EF4-FFF2-40B4-BE49-F238E27FC236}">
                <a16:creationId xmlns:a16="http://schemas.microsoft.com/office/drawing/2014/main" id="{D5AFEC32-C3C6-E4C0-FE8E-CF039F615478}"/>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70014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643" y="182879"/>
            <a:ext cx="7723415" cy="630937"/>
          </a:xfrm>
        </p:spPr>
        <p:txBody>
          <a:bodyPr anchor="ctr"/>
          <a:lstStyle/>
          <a:p>
            <a:pPr algn="ctr"/>
            <a:r>
              <a:rPr lang="en-US" b="1" dirty="0">
                <a:latin typeface="Helios Extended" panose="020B0604020202020204" charset="0"/>
                <a:cs typeface="Helios Extended" panose="020B0604020202020204" charset="0"/>
              </a:rPr>
              <a:t>MYTH OR FACT? </a:t>
            </a:r>
          </a:p>
        </p:txBody>
      </p:sp>
      <p:sp>
        <p:nvSpPr>
          <p:cNvPr id="3" name="Content Placeholder 2"/>
          <p:cNvSpPr>
            <a:spLocks noGrp="1"/>
          </p:cNvSpPr>
          <p:nvPr>
            <p:ph idx="1"/>
          </p:nvPr>
        </p:nvSpPr>
        <p:spPr>
          <a:xfrm>
            <a:off x="265828" y="769549"/>
            <a:ext cx="8390062" cy="630937"/>
          </a:xfrm>
        </p:spPr>
        <p:txBody>
          <a:bodyPr/>
          <a:lstStyle/>
          <a:p>
            <a:pPr marL="0" indent="0" algn="ctr">
              <a:buNone/>
            </a:pPr>
            <a:r>
              <a:rPr lang="en-US" dirty="0">
                <a:latin typeface="League Spartan" panose="020B0604020202020204" charset="0"/>
                <a:cs typeface="League Spartan" panose="020B0604020202020204" charset="0"/>
              </a:rPr>
              <a:t>Canadians 65 and older </a:t>
            </a:r>
            <a:br>
              <a:rPr lang="en-US" dirty="0">
                <a:latin typeface="League Spartan" panose="020B0604020202020204" charset="0"/>
                <a:cs typeface="League Spartan" panose="020B0604020202020204" charset="0"/>
              </a:rPr>
            </a:br>
            <a:r>
              <a:rPr lang="en-US" dirty="0">
                <a:latin typeface="League Spartan" panose="020B0604020202020204" charset="0"/>
                <a:cs typeface="League Spartan" panose="020B0604020202020204" charset="0"/>
              </a:rPr>
              <a:t>are at high risk for suicide </a:t>
            </a:r>
          </a:p>
        </p:txBody>
      </p:sp>
      <p:sp>
        <p:nvSpPr>
          <p:cNvPr id="4" name="TextBox 3"/>
          <p:cNvSpPr txBox="1"/>
          <p:nvPr/>
        </p:nvSpPr>
        <p:spPr>
          <a:xfrm>
            <a:off x="324464" y="2353606"/>
            <a:ext cx="8495071" cy="2462213"/>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Experiences of loss such as loss of health, loved ones, physical mobility and independence</a:t>
            </a:r>
          </a:p>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Major life changes such as retirement, change in financial status, a transition into care facilities</a:t>
            </a:r>
          </a:p>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Chronic illness and pain</a:t>
            </a:r>
          </a:p>
          <a:p>
            <a:endParaRPr lang="en-US" dirty="0">
              <a:solidFill>
                <a:schemeClr val="tx2">
                  <a:lumMod val="50000"/>
                </a:schemeClr>
              </a:solidFill>
              <a:latin typeface="League Spartan" panose="020B0604020202020204" charset="0"/>
              <a:cs typeface="League Spartan" panose="020B0604020202020204" charset="0"/>
            </a:endParaRPr>
          </a:p>
          <a:p>
            <a:r>
              <a:rPr lang="en-US" sz="1000" dirty="0">
                <a:solidFill>
                  <a:schemeClr val="tx2">
                    <a:lumMod val="50000"/>
                  </a:schemeClr>
                </a:solidFill>
                <a:latin typeface="League Spartan" panose="020B0604020202020204" charset="0"/>
                <a:cs typeface="League Spartan" panose="020B0604020202020204" charset="0"/>
              </a:rPr>
              <a:t>Source</a:t>
            </a:r>
            <a:r>
              <a:rPr lang="en-US" sz="1000" dirty="0">
                <a:solidFill>
                  <a:schemeClr val="accent5">
                    <a:lumMod val="50000"/>
                  </a:schemeClr>
                </a:solidFill>
                <a:latin typeface="League Spartan" panose="020B0604020202020204" charset="0"/>
                <a:cs typeface="League Spartan" panose="020B0604020202020204" charset="0"/>
              </a:rPr>
              <a:t>: </a:t>
            </a:r>
            <a:r>
              <a:rPr lang="en-US" sz="1000" dirty="0">
                <a:solidFill>
                  <a:schemeClr val="accent5">
                    <a:lumMod val="50000"/>
                  </a:schemeClr>
                </a:solidFill>
                <a:latin typeface="League Spartan" panose="020B0604020202020204" charset="0"/>
                <a:cs typeface="League Spartan" panose="020B0604020202020204" charset="0"/>
                <a:hlinkClick r:id="rId3">
                  <a:extLst>
                    <a:ext uri="{A12FA001-AC4F-418D-AE19-62706E023703}">
                      <ahyp:hlinkClr xmlns:ahyp="http://schemas.microsoft.com/office/drawing/2018/hyperlinkcolor" val="tx"/>
                    </a:ext>
                  </a:extLst>
                </a:hlinkClick>
              </a:rPr>
              <a:t>https://www.suicideinfo.ca/resource/older-adults-suicide-fact-sheet/</a:t>
            </a:r>
            <a:r>
              <a:rPr lang="en-US" sz="1000" dirty="0">
                <a:solidFill>
                  <a:schemeClr val="accent5">
                    <a:lumMod val="50000"/>
                  </a:schemeClr>
                </a:solidFill>
                <a:latin typeface="League Spartan" panose="020B0604020202020204" charset="0"/>
                <a:cs typeface="League Spartan" panose="020B0604020202020204" charset="0"/>
              </a:rPr>
              <a:t> </a:t>
            </a:r>
          </a:p>
        </p:txBody>
      </p:sp>
      <p:sp>
        <p:nvSpPr>
          <p:cNvPr id="6" name="TextBox 5">
            <a:extLst>
              <a:ext uri="{FF2B5EF4-FFF2-40B4-BE49-F238E27FC236}">
                <a16:creationId xmlns:a16="http://schemas.microsoft.com/office/drawing/2014/main" id="{BEF4A1CD-8DAD-4342-817C-63FAC7B8C273}"/>
              </a:ext>
            </a:extLst>
          </p:cNvPr>
          <p:cNvSpPr txBox="1"/>
          <p:nvPr/>
        </p:nvSpPr>
        <p:spPr>
          <a:xfrm>
            <a:off x="3743117" y="1756698"/>
            <a:ext cx="1042273" cy="553998"/>
          </a:xfrm>
          <a:prstGeom prst="rect">
            <a:avLst/>
          </a:prstGeom>
          <a:noFill/>
        </p:spPr>
        <p:txBody>
          <a:bodyPr wrap="none" rtlCol="0">
            <a:spAutoFit/>
          </a:bodyPr>
          <a:lstStyle/>
          <a:p>
            <a:r>
              <a:rPr lang="en-US" sz="3000" b="1" dirty="0">
                <a:solidFill>
                  <a:srgbClr val="00B050"/>
                </a:solidFill>
                <a:latin typeface="League Spartan" panose="020B0604020202020204" charset="0"/>
                <a:cs typeface="League Spartan" panose="020B0604020202020204" charset="0"/>
              </a:rPr>
              <a:t>Fact!</a:t>
            </a:r>
          </a:p>
        </p:txBody>
      </p:sp>
      <p:grpSp>
        <p:nvGrpSpPr>
          <p:cNvPr id="7" name="Group 6">
            <a:extLst>
              <a:ext uri="{FF2B5EF4-FFF2-40B4-BE49-F238E27FC236}">
                <a16:creationId xmlns:a16="http://schemas.microsoft.com/office/drawing/2014/main" id="{8A281575-D5E0-4792-BCE8-B0F3D13E5130}"/>
              </a:ext>
            </a:extLst>
          </p:cNvPr>
          <p:cNvGrpSpPr/>
          <p:nvPr/>
        </p:nvGrpSpPr>
        <p:grpSpPr>
          <a:xfrm>
            <a:off x="7386958" y="170670"/>
            <a:ext cx="1432577" cy="2108235"/>
            <a:chOff x="3771899" y="355077"/>
            <a:chExt cx="1600200" cy="2368082"/>
          </a:xfrm>
        </p:grpSpPr>
        <p:sp>
          <p:nvSpPr>
            <p:cNvPr id="8" name="Rectangle: Rounded Corners 7">
              <a:extLst>
                <a:ext uri="{FF2B5EF4-FFF2-40B4-BE49-F238E27FC236}">
                  <a16:creationId xmlns:a16="http://schemas.microsoft.com/office/drawing/2014/main" id="{BEBF9F0F-7D5F-4FF1-ACE6-AEF0590077E0}"/>
                </a:ext>
              </a:extLst>
            </p:cNvPr>
            <p:cNvSpPr/>
            <p:nvPr/>
          </p:nvSpPr>
          <p:spPr>
            <a:xfrm>
              <a:off x="3810000" y="448734"/>
              <a:ext cx="1524000" cy="1532466"/>
            </a:xfrm>
            <a:prstGeom prst="roundRect">
              <a:avLst/>
            </a:prstGeom>
            <a:noFill/>
            <a:ln w="57150">
              <a:solidFill>
                <a:srgbClr val="004F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solidFill>
                  <a:schemeClr val="accent4">
                    <a:lumMod val="50000"/>
                  </a:schemeClr>
                </a:solidFill>
              </a:endParaRPr>
            </a:p>
          </p:txBody>
        </p:sp>
        <p:pic>
          <p:nvPicPr>
            <p:cNvPr id="9" name="Graphic 8" descr="Bar chart with solid fill">
              <a:extLst>
                <a:ext uri="{FF2B5EF4-FFF2-40B4-BE49-F238E27FC236}">
                  <a16:creationId xmlns:a16="http://schemas.microsoft.com/office/drawing/2014/main" id="{1A428913-88F3-4A66-B87C-607751204A33}"/>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3077" r="11538" b="22650"/>
            <a:stretch/>
          </p:blipFill>
          <p:spPr>
            <a:xfrm>
              <a:off x="3924299" y="355077"/>
              <a:ext cx="1295400" cy="1532466"/>
            </a:xfrm>
            <a:prstGeom prst="rect">
              <a:avLst/>
            </a:prstGeom>
          </p:spPr>
        </p:pic>
        <p:sp>
          <p:nvSpPr>
            <p:cNvPr id="10" name="TextBox 9">
              <a:extLst>
                <a:ext uri="{FF2B5EF4-FFF2-40B4-BE49-F238E27FC236}">
                  <a16:creationId xmlns:a16="http://schemas.microsoft.com/office/drawing/2014/main" id="{ED1550A3-5369-49D9-B610-20C3B1B0697C}"/>
                </a:ext>
              </a:extLst>
            </p:cNvPr>
            <p:cNvSpPr txBox="1"/>
            <p:nvPr/>
          </p:nvSpPr>
          <p:spPr>
            <a:xfrm>
              <a:off x="3771899" y="2036058"/>
              <a:ext cx="1600200" cy="687101"/>
            </a:xfrm>
            <a:prstGeom prst="rect">
              <a:avLst/>
            </a:prstGeom>
            <a:noFill/>
          </p:spPr>
          <p:txBody>
            <a:bodyPr wrap="square">
              <a:spAutoFit/>
            </a:bodyPr>
            <a:lstStyle/>
            <a:p>
              <a:pPr algn="ctr"/>
              <a:r>
                <a:rPr lang="en-US" sz="3375" b="1" dirty="0">
                  <a:solidFill>
                    <a:schemeClr val="accent4">
                      <a:lumMod val="50000"/>
                    </a:schemeClr>
                  </a:solidFill>
                </a:rPr>
                <a:t>POLL</a:t>
              </a:r>
            </a:p>
          </p:txBody>
        </p:sp>
      </p:grpSp>
      <p:pic>
        <p:nvPicPr>
          <p:cNvPr id="11" name="Picture 10" descr="A red and blue letters on a black background&#10;&#10;Description automatically generated">
            <a:extLst>
              <a:ext uri="{FF2B5EF4-FFF2-40B4-BE49-F238E27FC236}">
                <a16:creationId xmlns:a16="http://schemas.microsoft.com/office/drawing/2014/main" id="{627BFC20-7E51-6187-6157-59E25CFFA139}"/>
              </a:ext>
            </a:extLst>
          </p:cNvPr>
          <p:cNvPicPr>
            <a:picLocks noChangeAspect="1"/>
          </p:cNvPicPr>
          <p:nvPr/>
        </p:nvPicPr>
        <p:blipFill>
          <a:blip r:embed="rId6"/>
          <a:stretch>
            <a:fillRect/>
          </a:stretch>
        </p:blipFill>
        <p:spPr>
          <a:xfrm>
            <a:off x="7847307" y="4611243"/>
            <a:ext cx="1202411" cy="450904"/>
          </a:xfrm>
          <a:prstGeom prst="rect">
            <a:avLst/>
          </a:prstGeom>
        </p:spPr>
      </p:pic>
      <p:pic>
        <p:nvPicPr>
          <p:cNvPr id="5" name="Picture 4" descr="A black background with text and a silhouette of a tree&#10;&#10;Description automatically generated">
            <a:extLst>
              <a:ext uri="{FF2B5EF4-FFF2-40B4-BE49-F238E27FC236}">
                <a16:creationId xmlns:a16="http://schemas.microsoft.com/office/drawing/2014/main" id="{4B64F84B-532C-00EE-2605-25CA7B66D7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7319" y="98287"/>
            <a:ext cx="2019770" cy="862496"/>
          </a:xfrm>
          <a:prstGeom prst="rect">
            <a:avLst/>
          </a:prstGeom>
        </p:spPr>
      </p:pic>
      <p:sp>
        <p:nvSpPr>
          <p:cNvPr id="12" name="Rectangle 11">
            <a:extLst>
              <a:ext uri="{FF2B5EF4-FFF2-40B4-BE49-F238E27FC236}">
                <a16:creationId xmlns:a16="http://schemas.microsoft.com/office/drawing/2014/main" id="{55A5FDC0-DE9D-AD62-4FEE-664C8C2C217E}"/>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2319889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artoon of a person sitting on a couch with an elephant&#10;&#10;Description automatically generated">
            <a:extLst>
              <a:ext uri="{FF2B5EF4-FFF2-40B4-BE49-F238E27FC236}">
                <a16:creationId xmlns:a16="http://schemas.microsoft.com/office/drawing/2014/main" id="{5F6FB7F7-284B-B755-3CDB-D335E0913601}"/>
              </a:ext>
            </a:extLst>
          </p:cNvPr>
          <p:cNvPicPr>
            <a:picLocks noChangeAspect="1"/>
          </p:cNvPicPr>
          <p:nvPr/>
        </p:nvPicPr>
        <p:blipFill>
          <a:blip r:embed="rId3"/>
          <a:stretch>
            <a:fillRect/>
          </a:stretch>
        </p:blipFill>
        <p:spPr>
          <a:xfrm>
            <a:off x="4458346" y="284137"/>
            <a:ext cx="4272528" cy="317435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6" descr="A person sitting on a couch with her hands covering her face&#10;&#10;Description automatically generated">
            <a:extLst>
              <a:ext uri="{FF2B5EF4-FFF2-40B4-BE49-F238E27FC236}">
                <a16:creationId xmlns:a16="http://schemas.microsoft.com/office/drawing/2014/main" id="{9C6D06A6-AB37-A896-CF92-3F5880CDCC52}"/>
              </a:ext>
            </a:extLst>
          </p:cNvPr>
          <p:cNvPicPr>
            <a:picLocks noChangeAspect="1"/>
          </p:cNvPicPr>
          <p:nvPr/>
        </p:nvPicPr>
        <p:blipFill rotWithShape="1">
          <a:blip r:embed="rId4"/>
          <a:srcRect t="5787" b="4378"/>
          <a:stretch/>
        </p:blipFill>
        <p:spPr>
          <a:xfrm>
            <a:off x="413126" y="1871314"/>
            <a:ext cx="3707858" cy="23799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84807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FC7C24A2-5F32-0533-9770-C0488F6A2DEB}"/>
              </a:ext>
            </a:extLst>
          </p:cNvPr>
          <p:cNvSpPr>
            <a:spLocks noGrp="1"/>
          </p:cNvSpPr>
          <p:nvPr>
            <p:ph type="tbl" sz="quarter" idx="11"/>
          </p:nvPr>
        </p:nvSpPr>
        <p:spPr/>
        <p:txBody>
          <a:bodyPr/>
          <a:lstStyle/>
          <a:p>
            <a:r>
              <a:rPr lang="en-US" sz="1800" dirty="0">
                <a:latin typeface="League Spartan" panose="020B0604020202020204" charset="0"/>
                <a:cs typeface="League Spartan" panose="020B0604020202020204" charset="0"/>
              </a:rPr>
              <a:t>10.8% estimated lifetime prevalence of major depressive disorder in Canadians.</a:t>
            </a:r>
          </a:p>
          <a:p>
            <a:r>
              <a:rPr lang="en-US" sz="1800" i="1" dirty="0">
                <a:latin typeface="League Spartan" panose="020B0604020202020204" charset="0"/>
                <a:cs typeface="League Spartan" panose="020B0604020202020204" charset="0"/>
              </a:rPr>
              <a:t>Increases with:</a:t>
            </a:r>
            <a:endParaRPr lang="en-US" sz="1800"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p:txBody>
          <a:bodyPr/>
          <a:lstStyle/>
          <a:p>
            <a:r>
              <a:rPr lang="en-US" dirty="0"/>
              <a:t>DEPRESSIVE DISORDERS </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56753" y="1896460"/>
            <a:ext cx="4811606" cy="2556720"/>
          </a:xfrm>
          <a:prstGeom prst="rect">
            <a:avLst/>
          </a:prstGeom>
          <a:ln w="38100">
            <a:solidFill>
              <a:schemeClr val="tx1"/>
            </a:solidFill>
          </a:ln>
        </p:spPr>
      </p:pic>
    </p:spTree>
    <p:extLst>
      <p:ext uri="{BB962C8B-B14F-4D97-AF65-F5344CB8AC3E}">
        <p14:creationId xmlns:p14="http://schemas.microsoft.com/office/powerpoint/2010/main" val="18164024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23499" y="2571749"/>
            <a:ext cx="7497001" cy="1706267"/>
          </a:xfrm>
          <a:prstGeom prst="rect">
            <a:avLst/>
          </a:prstGeom>
          <a:ln w="38100">
            <a:solidFill>
              <a:schemeClr val="tx1"/>
            </a:solidFill>
          </a:ln>
        </p:spPr>
      </p:pic>
      <p:pic>
        <p:nvPicPr>
          <p:cNvPr id="2" name="Picture 1" descr="A black background with text and a silhouette of a tree&#10;&#10;Description automatically generated">
            <a:extLst>
              <a:ext uri="{FF2B5EF4-FFF2-40B4-BE49-F238E27FC236}">
                <a16:creationId xmlns:a16="http://schemas.microsoft.com/office/drawing/2014/main" id="{524DDB92-9F82-0583-E2C5-79321E0AA3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319" y="98287"/>
            <a:ext cx="2019770" cy="862496"/>
          </a:xfrm>
          <a:prstGeom prst="rect">
            <a:avLst/>
          </a:prstGeom>
        </p:spPr>
      </p:pic>
      <p:sp>
        <p:nvSpPr>
          <p:cNvPr id="3" name="Rectangle 2">
            <a:extLst>
              <a:ext uri="{FF2B5EF4-FFF2-40B4-BE49-F238E27FC236}">
                <a16:creationId xmlns:a16="http://schemas.microsoft.com/office/drawing/2014/main" id="{03F0DFBD-87D6-1496-8F4E-AE1E3C38A0FC}"/>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
        <p:nvSpPr>
          <p:cNvPr id="5" name="TextBox 4">
            <a:extLst>
              <a:ext uri="{FF2B5EF4-FFF2-40B4-BE49-F238E27FC236}">
                <a16:creationId xmlns:a16="http://schemas.microsoft.com/office/drawing/2014/main" id="{7A311EDE-3BFE-55D7-BD2F-FD9B2887904E}"/>
              </a:ext>
            </a:extLst>
          </p:cNvPr>
          <p:cNvSpPr txBox="1"/>
          <p:nvPr/>
        </p:nvSpPr>
        <p:spPr>
          <a:xfrm>
            <a:off x="2813222" y="382054"/>
            <a:ext cx="3517553" cy="1938992"/>
          </a:xfrm>
          <a:prstGeom prst="rect">
            <a:avLst/>
          </a:prstGeom>
          <a:noFill/>
        </p:spPr>
        <p:txBody>
          <a:bodyPr wrap="square" rtlCol="0">
            <a:spAutoFit/>
          </a:bodyPr>
          <a:lstStyle/>
          <a:p>
            <a:pPr algn="ctr"/>
            <a:r>
              <a:rPr lang="en-US" sz="2400" b="1" dirty="0">
                <a:latin typeface="League Spartan" panose="020B0604020202020204" charset="0"/>
                <a:cs typeface="League Spartan" panose="020B0604020202020204" charset="0"/>
              </a:rPr>
              <a:t>Loneliness, </a:t>
            </a:r>
          </a:p>
          <a:p>
            <a:pPr algn="ctr"/>
            <a:r>
              <a:rPr lang="en-US" sz="2400" b="1" dirty="0">
                <a:latin typeface="League Spartan" panose="020B0604020202020204" charset="0"/>
                <a:cs typeface="League Spartan" panose="020B0604020202020204" charset="0"/>
              </a:rPr>
              <a:t>Isolation,</a:t>
            </a:r>
          </a:p>
          <a:p>
            <a:pPr algn="ctr"/>
            <a:r>
              <a:rPr lang="en-US" sz="2400" b="1" dirty="0">
                <a:latin typeface="League Spartan" panose="020B0604020202020204" charset="0"/>
                <a:cs typeface="League Spartan" panose="020B0604020202020204" charset="0"/>
              </a:rPr>
              <a:t>COVID 19, </a:t>
            </a:r>
          </a:p>
          <a:p>
            <a:pPr algn="ctr"/>
            <a:r>
              <a:rPr lang="en-US" sz="2400" b="1" dirty="0">
                <a:latin typeface="League Spartan" panose="020B0604020202020204" charset="0"/>
                <a:cs typeface="League Spartan" panose="020B0604020202020204" charset="0"/>
              </a:rPr>
              <a:t>Mental health </a:t>
            </a:r>
          </a:p>
          <a:p>
            <a:pPr algn="ctr"/>
            <a:r>
              <a:rPr lang="en-US" sz="2400" b="1" dirty="0">
                <a:latin typeface="League Spartan" panose="020B0604020202020204" charset="0"/>
                <a:cs typeface="League Spartan" panose="020B0604020202020204" charset="0"/>
              </a:rPr>
              <a:t>Oh My!</a:t>
            </a:r>
          </a:p>
        </p:txBody>
      </p:sp>
      <p:pic>
        <p:nvPicPr>
          <p:cNvPr id="10" name="Picture 9" descr="A red and blue letters on a black background&#10;&#10;Description automatically generated">
            <a:extLst>
              <a:ext uri="{FF2B5EF4-FFF2-40B4-BE49-F238E27FC236}">
                <a16:creationId xmlns:a16="http://schemas.microsoft.com/office/drawing/2014/main" id="{EB3FF074-0C4C-D6CE-1C16-FD78A8D26F0A}"/>
              </a:ext>
            </a:extLst>
          </p:cNvPr>
          <p:cNvPicPr>
            <a:picLocks noChangeAspect="1"/>
          </p:cNvPicPr>
          <p:nvPr/>
        </p:nvPicPr>
        <p:blipFill>
          <a:blip r:embed="rId5"/>
          <a:stretch>
            <a:fillRect/>
          </a:stretch>
        </p:blipFill>
        <p:spPr>
          <a:xfrm>
            <a:off x="7854997" y="4603582"/>
            <a:ext cx="1172880" cy="439830"/>
          </a:xfrm>
          <a:prstGeom prst="rect">
            <a:avLst/>
          </a:prstGeom>
        </p:spPr>
      </p:pic>
    </p:spTree>
    <p:extLst>
      <p:ext uri="{BB962C8B-B14F-4D97-AF65-F5344CB8AC3E}">
        <p14:creationId xmlns:p14="http://schemas.microsoft.com/office/powerpoint/2010/main" val="13697439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1CABDAA2-FB1D-2551-352C-28DFC741464C}"/>
              </a:ext>
            </a:extLst>
          </p:cNvPr>
          <p:cNvGrpSpPr/>
          <p:nvPr/>
        </p:nvGrpSpPr>
        <p:grpSpPr>
          <a:xfrm>
            <a:off x="2462981" y="378923"/>
            <a:ext cx="5838579" cy="3875988"/>
            <a:chOff x="2462981" y="378923"/>
            <a:chExt cx="5838579" cy="3875988"/>
          </a:xfrm>
        </p:grpSpPr>
        <p:pic>
          <p:nvPicPr>
            <p:cNvPr id="4" name="Picture 3"/>
            <p:cNvPicPr>
              <a:picLocks noChangeAspect="1"/>
            </p:cNvPicPr>
            <p:nvPr/>
          </p:nvPicPr>
          <p:blipFill>
            <a:blip r:embed="rId3"/>
            <a:stretch>
              <a:fillRect/>
            </a:stretch>
          </p:blipFill>
          <p:spPr>
            <a:xfrm>
              <a:off x="2462981" y="378923"/>
              <a:ext cx="5838579" cy="3875988"/>
            </a:xfrm>
            <a:prstGeom prst="rect">
              <a:avLst/>
            </a:prstGeom>
            <a:ln w="38100">
              <a:solidFill>
                <a:schemeClr val="tx1"/>
              </a:solidFill>
            </a:ln>
          </p:spPr>
        </p:pic>
        <p:sp>
          <p:nvSpPr>
            <p:cNvPr id="2" name="Rectangle 1">
              <a:extLst>
                <a:ext uri="{FF2B5EF4-FFF2-40B4-BE49-F238E27FC236}">
                  <a16:creationId xmlns:a16="http://schemas.microsoft.com/office/drawing/2014/main" id="{9358C46A-DB14-B72F-D672-E5918E03ECF2}"/>
                </a:ext>
              </a:extLst>
            </p:cNvPr>
            <p:cNvSpPr/>
            <p:nvPr/>
          </p:nvSpPr>
          <p:spPr>
            <a:xfrm>
              <a:off x="6378677" y="3539613"/>
              <a:ext cx="1922883" cy="62680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72178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512410"/>
            <a:ext cx="7227760" cy="645216"/>
          </a:xfrm>
        </p:spPr>
        <p:txBody>
          <a:bodyPr/>
          <a:lstStyle/>
          <a:p>
            <a:r>
              <a:rPr lang="en-US" sz="1900" dirty="0"/>
              <a:t>BOTH ARE IMPORTANT AND TIMELY TO UNDERSTAND </a:t>
            </a:r>
          </a:p>
        </p:txBody>
      </p:sp>
      <p:sp>
        <p:nvSpPr>
          <p:cNvPr id="7" name="TextBox 6"/>
          <p:cNvSpPr txBox="1"/>
          <p:nvPr/>
        </p:nvSpPr>
        <p:spPr>
          <a:xfrm>
            <a:off x="1199183" y="1323510"/>
            <a:ext cx="2856623" cy="1015663"/>
          </a:xfrm>
          <a:prstGeom prst="rect">
            <a:avLst/>
          </a:prstGeom>
          <a:noFill/>
        </p:spPr>
        <p:txBody>
          <a:bodyPr wrap="square" rtlCol="0">
            <a:spAutoFit/>
          </a:bodyPr>
          <a:lstStyle/>
          <a:p>
            <a:r>
              <a:rPr lang="en-US" sz="2400" b="1" dirty="0">
                <a:latin typeface="League Spartan" panose="020B0604020202020204" charset="0"/>
                <a:cs typeface="League Spartan" panose="020B0604020202020204" charset="0"/>
              </a:rPr>
              <a:t>Isolation: </a:t>
            </a:r>
            <a:r>
              <a:rPr lang="en-US" dirty="0">
                <a:latin typeface="League Spartan" panose="020B0604020202020204" charset="0"/>
                <a:cs typeface="League Spartan" panose="020B0604020202020204" charset="0"/>
              </a:rPr>
              <a:t>a state that arises from having too few or no social relationships  </a:t>
            </a:r>
          </a:p>
        </p:txBody>
      </p:sp>
      <p:sp>
        <p:nvSpPr>
          <p:cNvPr id="8" name="TextBox 7"/>
          <p:cNvSpPr txBox="1"/>
          <p:nvPr/>
        </p:nvSpPr>
        <p:spPr>
          <a:xfrm>
            <a:off x="4353584" y="1312606"/>
            <a:ext cx="3458497" cy="1938992"/>
          </a:xfrm>
          <a:prstGeom prst="rect">
            <a:avLst/>
          </a:prstGeom>
          <a:noFill/>
        </p:spPr>
        <p:txBody>
          <a:bodyPr wrap="square" rtlCol="0">
            <a:spAutoFit/>
          </a:bodyPr>
          <a:lstStyle/>
          <a:p>
            <a:r>
              <a:rPr lang="en-US" sz="2400" b="1" dirty="0">
                <a:latin typeface="League Spartan" panose="020B0604020202020204" charset="0"/>
                <a:cs typeface="League Spartan" panose="020B0604020202020204" charset="0"/>
              </a:rPr>
              <a:t>Loneliness: </a:t>
            </a:r>
            <a:r>
              <a:rPr lang="en-US" dirty="0">
                <a:latin typeface="League Spartan" panose="020B0604020202020204" charset="0"/>
                <a:cs typeface="League Spartan" panose="020B0604020202020204" charset="0"/>
              </a:rPr>
              <a:t>The subjective perception of having insufficient social relationships or not enough meaningful contact with people  </a:t>
            </a:r>
          </a:p>
          <a:p>
            <a:r>
              <a:rPr lang="en-US" sz="2400" b="1" dirty="0">
                <a:latin typeface="League Spartan" panose="020B0604020202020204" charset="0"/>
                <a:cs typeface="League Spartan" panose="020B0604020202020204" charset="0"/>
              </a:rPr>
              <a:t> </a:t>
            </a:r>
          </a:p>
        </p:txBody>
      </p:sp>
      <p:sp>
        <p:nvSpPr>
          <p:cNvPr id="9" name="TextBox 8"/>
          <p:cNvSpPr txBox="1"/>
          <p:nvPr/>
        </p:nvSpPr>
        <p:spPr>
          <a:xfrm>
            <a:off x="770691" y="3347454"/>
            <a:ext cx="7602618" cy="707886"/>
          </a:xfrm>
          <a:prstGeom prst="rect">
            <a:avLst/>
          </a:prstGeom>
          <a:noFill/>
        </p:spPr>
        <p:txBody>
          <a:bodyPr wrap="square" rtlCol="0">
            <a:spAutoFit/>
          </a:bodyPr>
          <a:lstStyle/>
          <a:p>
            <a:pPr algn="ctr"/>
            <a:r>
              <a:rPr lang="en-US" sz="2000" b="1" dirty="0">
                <a:latin typeface="League Spartan" panose="020B0604020202020204" charset="0"/>
                <a:cs typeface="League Spartan" panose="020B0604020202020204" charset="0"/>
              </a:rPr>
              <a:t>You can be an isolated senior and not feel lonely </a:t>
            </a:r>
          </a:p>
          <a:p>
            <a:pPr algn="ctr"/>
            <a:r>
              <a:rPr lang="en-US" sz="2000" b="1" dirty="0">
                <a:latin typeface="League Spartan" panose="020B0604020202020204" charset="0"/>
                <a:cs typeface="League Spartan" panose="020B0604020202020204" charset="0"/>
              </a:rPr>
              <a:t>You can be a well supported senior and feel extremely alone </a:t>
            </a:r>
          </a:p>
        </p:txBody>
      </p:sp>
    </p:spTree>
    <p:extLst>
      <p:ext uri="{BB962C8B-B14F-4D97-AF65-F5344CB8AC3E}">
        <p14:creationId xmlns:p14="http://schemas.microsoft.com/office/powerpoint/2010/main" val="1040776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877855" y="352117"/>
            <a:ext cx="3388289" cy="4439265"/>
          </a:xfrm>
          <a:prstGeom prst="rect">
            <a:avLst/>
          </a:prstGeom>
          <a:ln w="38100">
            <a:solidFill>
              <a:schemeClr val="tx1"/>
            </a:solidFill>
          </a:ln>
        </p:spPr>
      </p:pic>
    </p:spTree>
    <p:extLst>
      <p:ext uri="{BB962C8B-B14F-4D97-AF65-F5344CB8AC3E}">
        <p14:creationId xmlns:p14="http://schemas.microsoft.com/office/powerpoint/2010/main" val="3056135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E65C48F-176E-4564-7260-1AA1FE450706}"/>
              </a:ext>
            </a:extLst>
          </p:cNvPr>
          <p:cNvSpPr/>
          <p:nvPr/>
        </p:nvSpPr>
        <p:spPr>
          <a:xfrm>
            <a:off x="671051" y="1490940"/>
            <a:ext cx="6452420" cy="2182761"/>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Helios Extended" panose="020B0604020202020204" charset="0"/>
                <a:cs typeface="Helios Extended" panose="020B0604020202020204" charset="0"/>
              </a:rPr>
              <a:t>RISK IDENTIFICATION, </a:t>
            </a:r>
          </a:p>
          <a:p>
            <a:pPr algn="ctr"/>
            <a:r>
              <a:rPr lang="en-US" sz="2800" b="1" dirty="0">
                <a:solidFill>
                  <a:schemeClr val="tx1"/>
                </a:solidFill>
                <a:latin typeface="Helios Extended" panose="020B0604020202020204" charset="0"/>
                <a:cs typeface="Helios Extended" panose="020B0604020202020204" charset="0"/>
              </a:rPr>
              <a:t>SCREENING &amp; ASSESSMENT</a:t>
            </a:r>
          </a:p>
        </p:txBody>
      </p:sp>
      <p:pic>
        <p:nvPicPr>
          <p:cNvPr id="1028" name="Picture 4">
            <a:extLst>
              <a:ext uri="{FF2B5EF4-FFF2-40B4-BE49-F238E27FC236}">
                <a16:creationId xmlns:a16="http://schemas.microsoft.com/office/drawing/2014/main" id="{CF17F23E-0EE6-8103-1BD0-2AE512817F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9233" y="1495980"/>
            <a:ext cx="1656122" cy="2511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5525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81852"/>
            <a:ext cx="7227760" cy="645216"/>
          </a:xfrm>
        </p:spPr>
        <p:txBody>
          <a:bodyPr/>
          <a:lstStyle/>
          <a:p>
            <a:r>
              <a:rPr lang="en-US" sz="3600" dirty="0"/>
              <a:t>DEPRESSION </a:t>
            </a:r>
            <a:endParaRPr lang="en-US" sz="4400" dirty="0"/>
          </a:p>
        </p:txBody>
      </p:sp>
      <p:pic>
        <p:nvPicPr>
          <p:cNvPr id="6" name="Picture 5"/>
          <p:cNvPicPr/>
          <p:nvPr/>
        </p:nvPicPr>
        <p:blipFill rotWithShape="1">
          <a:blip r:embed="rId3" cstate="email">
            <a:extLst>
              <a:ext uri="{28A0092B-C50C-407E-A947-70E740481C1C}">
                <a14:useLocalDpi xmlns:a14="http://schemas.microsoft.com/office/drawing/2010/main"/>
              </a:ext>
            </a:extLst>
          </a:blip>
          <a:srcRect b="6406"/>
          <a:stretch/>
        </p:blipFill>
        <p:spPr bwMode="auto">
          <a:xfrm>
            <a:off x="53186" y="1176511"/>
            <a:ext cx="4555686" cy="3012031"/>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b="15022"/>
          <a:stretch/>
        </p:blipFill>
        <p:spPr>
          <a:xfrm>
            <a:off x="4608872" y="1176512"/>
            <a:ext cx="4578493" cy="3023266"/>
          </a:xfrm>
          <a:prstGeom prst="rect">
            <a:avLst/>
          </a:prstGeom>
        </p:spPr>
      </p:pic>
      <p:pic>
        <p:nvPicPr>
          <p:cNvPr id="4" name="Picture 3" descr="A red and blue letters on a black background&#10;&#10;Description automatically generated">
            <a:extLst>
              <a:ext uri="{FF2B5EF4-FFF2-40B4-BE49-F238E27FC236}">
                <a16:creationId xmlns:a16="http://schemas.microsoft.com/office/drawing/2014/main" id="{18AD2523-9C47-4CBC-77B8-66D3250AFAC1}"/>
              </a:ext>
            </a:extLst>
          </p:cNvPr>
          <p:cNvPicPr>
            <a:picLocks noChangeAspect="1"/>
          </p:cNvPicPr>
          <p:nvPr/>
        </p:nvPicPr>
        <p:blipFill>
          <a:blip r:embed="rId5"/>
          <a:stretch>
            <a:fillRect/>
          </a:stretch>
        </p:blipFill>
        <p:spPr>
          <a:xfrm>
            <a:off x="7854997" y="4603582"/>
            <a:ext cx="1172880" cy="439830"/>
          </a:xfrm>
          <a:prstGeom prst="rect">
            <a:avLst/>
          </a:prstGeom>
        </p:spPr>
      </p:pic>
      <p:sp>
        <p:nvSpPr>
          <p:cNvPr id="5" name="Rectangle 4">
            <a:extLst>
              <a:ext uri="{FF2B5EF4-FFF2-40B4-BE49-F238E27FC236}">
                <a16:creationId xmlns:a16="http://schemas.microsoft.com/office/drawing/2014/main" id="{F23717AC-0FC9-7E76-A32E-0C1C124F4E59}"/>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
        <p:nvSpPr>
          <p:cNvPr id="11" name="TextBox 10">
            <a:extLst>
              <a:ext uri="{FF2B5EF4-FFF2-40B4-BE49-F238E27FC236}">
                <a16:creationId xmlns:a16="http://schemas.microsoft.com/office/drawing/2014/main" id="{F1A61911-1DCF-2542-E290-F79C515DCF3D}"/>
              </a:ext>
            </a:extLst>
          </p:cNvPr>
          <p:cNvSpPr txBox="1"/>
          <p:nvPr/>
        </p:nvSpPr>
        <p:spPr>
          <a:xfrm>
            <a:off x="53186" y="4199777"/>
            <a:ext cx="1258678" cy="261610"/>
          </a:xfrm>
          <a:prstGeom prst="rect">
            <a:avLst/>
          </a:prstGeom>
          <a:noFill/>
        </p:spPr>
        <p:txBody>
          <a:bodyPr wrap="none" rtlCol="0">
            <a:spAutoFit/>
          </a:bodyPr>
          <a:lstStyle/>
          <a:p>
            <a:r>
              <a:rPr lang="en-US" sz="1100" dirty="0">
                <a:solidFill>
                  <a:schemeClr val="bg1">
                    <a:lumMod val="10000"/>
                  </a:schemeClr>
                </a:solidFill>
              </a:rPr>
              <a:t>Beyond Blue, 2016</a:t>
            </a:r>
          </a:p>
        </p:txBody>
      </p:sp>
      <p:sp>
        <p:nvSpPr>
          <p:cNvPr id="12" name="Rectangle 11">
            <a:extLst>
              <a:ext uri="{FF2B5EF4-FFF2-40B4-BE49-F238E27FC236}">
                <a16:creationId xmlns:a16="http://schemas.microsoft.com/office/drawing/2014/main" id="{B0C37DEE-5562-3D3F-B017-923FD69D21C1}"/>
              </a:ext>
            </a:extLst>
          </p:cNvPr>
          <p:cNvSpPr/>
          <p:nvPr/>
        </p:nvSpPr>
        <p:spPr>
          <a:xfrm>
            <a:off x="8267700" y="3554562"/>
            <a:ext cx="823114" cy="633980"/>
          </a:xfrm>
          <a:prstGeom prst="rect">
            <a:avLst/>
          </a:prstGeom>
          <a:solidFill>
            <a:srgbClr val="E7F3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6062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81852"/>
            <a:ext cx="7227760" cy="645216"/>
          </a:xfrm>
        </p:spPr>
        <p:txBody>
          <a:bodyPr/>
          <a:lstStyle/>
          <a:p>
            <a:r>
              <a:rPr lang="en-US" sz="3200" dirty="0"/>
              <a:t>GRIEF VS DEPRESSION </a:t>
            </a:r>
            <a:endParaRPr lang="en-US" sz="5400" dirty="0"/>
          </a:p>
        </p:txBody>
      </p:sp>
      <p:pic>
        <p:nvPicPr>
          <p:cNvPr id="4" name="Picture 3" descr="A red and blue letters on a black background&#10;&#10;Description automatically generated">
            <a:extLst>
              <a:ext uri="{FF2B5EF4-FFF2-40B4-BE49-F238E27FC236}">
                <a16:creationId xmlns:a16="http://schemas.microsoft.com/office/drawing/2014/main" id="{18AD2523-9C47-4CBC-77B8-66D3250AFAC1}"/>
              </a:ext>
            </a:extLst>
          </p:cNvPr>
          <p:cNvPicPr>
            <a:picLocks noChangeAspect="1"/>
          </p:cNvPicPr>
          <p:nvPr/>
        </p:nvPicPr>
        <p:blipFill>
          <a:blip r:embed="rId3"/>
          <a:stretch>
            <a:fillRect/>
          </a:stretch>
        </p:blipFill>
        <p:spPr>
          <a:xfrm>
            <a:off x="7854997" y="4603582"/>
            <a:ext cx="1172880" cy="439830"/>
          </a:xfrm>
          <a:prstGeom prst="rect">
            <a:avLst/>
          </a:prstGeom>
        </p:spPr>
      </p:pic>
      <p:sp>
        <p:nvSpPr>
          <p:cNvPr id="5" name="Rectangle 4">
            <a:extLst>
              <a:ext uri="{FF2B5EF4-FFF2-40B4-BE49-F238E27FC236}">
                <a16:creationId xmlns:a16="http://schemas.microsoft.com/office/drawing/2014/main" id="{F23717AC-0FC9-7E76-A32E-0C1C124F4E59}"/>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
        <p:nvSpPr>
          <p:cNvPr id="12" name="Rectangle 11">
            <a:extLst>
              <a:ext uri="{FF2B5EF4-FFF2-40B4-BE49-F238E27FC236}">
                <a16:creationId xmlns:a16="http://schemas.microsoft.com/office/drawing/2014/main" id="{B0C37DEE-5562-3D3F-B017-923FD69D21C1}"/>
              </a:ext>
            </a:extLst>
          </p:cNvPr>
          <p:cNvSpPr/>
          <p:nvPr/>
        </p:nvSpPr>
        <p:spPr>
          <a:xfrm>
            <a:off x="8267700" y="3554562"/>
            <a:ext cx="823114" cy="633980"/>
          </a:xfrm>
          <a:prstGeom prst="rect">
            <a:avLst/>
          </a:prstGeom>
          <a:solidFill>
            <a:srgbClr val="E7F3F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l="114" r="1172" b="20437"/>
          <a:stretch/>
        </p:blipFill>
        <p:spPr>
          <a:xfrm>
            <a:off x="1786186" y="1450005"/>
            <a:ext cx="5571628" cy="3024902"/>
          </a:xfrm>
          <a:prstGeom prst="rect">
            <a:avLst/>
          </a:prstGeom>
          <a:ln w="38100">
            <a:solidFill>
              <a:schemeClr val="tx1"/>
            </a:solidFill>
          </a:ln>
        </p:spPr>
      </p:pic>
    </p:spTree>
    <p:extLst>
      <p:ext uri="{BB962C8B-B14F-4D97-AF65-F5344CB8AC3E}">
        <p14:creationId xmlns:p14="http://schemas.microsoft.com/office/powerpoint/2010/main" val="1704134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CD8AC32-F8D9-4498-BBF1-4B0097B80265}"/>
              </a:ext>
            </a:extLst>
          </p:cNvPr>
          <p:cNvSpPr>
            <a:spLocks noGrp="1"/>
          </p:cNvSpPr>
          <p:nvPr>
            <p:ph type="title"/>
          </p:nvPr>
        </p:nvSpPr>
        <p:spPr/>
        <p:txBody>
          <a:bodyPr/>
          <a:lstStyle/>
          <a:p>
            <a:r>
              <a:rPr lang="en-US" dirty="0"/>
              <a:t>Depression </a:t>
            </a:r>
          </a:p>
        </p:txBody>
      </p:sp>
      <p:sp>
        <p:nvSpPr>
          <p:cNvPr id="7" name="Subtitle 6">
            <a:extLst>
              <a:ext uri="{FF2B5EF4-FFF2-40B4-BE49-F238E27FC236}">
                <a16:creationId xmlns:a16="http://schemas.microsoft.com/office/drawing/2014/main" id="{B7401242-126D-4114-BA9B-06FF32947523}"/>
              </a:ext>
            </a:extLst>
          </p:cNvPr>
          <p:cNvSpPr>
            <a:spLocks noGrp="1"/>
          </p:cNvSpPr>
          <p:nvPr>
            <p:ph type="body" sz="quarter" idx="10"/>
          </p:nvPr>
        </p:nvSpPr>
        <p:spPr/>
        <p:txBody>
          <a:bodyPr>
            <a:noAutofit/>
          </a:bodyPr>
          <a:lstStyle/>
          <a:p>
            <a:r>
              <a:rPr lang="en-US" sz="2400" b="1" dirty="0"/>
              <a:t>Joanna Letemplier</a:t>
            </a:r>
          </a:p>
        </p:txBody>
      </p:sp>
      <p:sp>
        <p:nvSpPr>
          <p:cNvPr id="2" name="Rectangle 1">
            <a:extLst>
              <a:ext uri="{FF2B5EF4-FFF2-40B4-BE49-F238E27FC236}">
                <a16:creationId xmlns:a16="http://schemas.microsoft.com/office/drawing/2014/main" id="{98C9EE50-533A-7722-8756-5ECBC73C79DD}"/>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846702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96854"/>
            <a:ext cx="7227760" cy="645216"/>
          </a:xfrm>
        </p:spPr>
        <p:txBody>
          <a:bodyPr/>
          <a:lstStyle/>
          <a:p>
            <a:r>
              <a:rPr lang="en-US" sz="3200" dirty="0"/>
              <a:t>APATHY VS DEPRESSION </a:t>
            </a:r>
            <a:endParaRPr lang="en-US" sz="4000" dirty="0"/>
          </a:p>
        </p:txBody>
      </p:sp>
      <p:sp>
        <p:nvSpPr>
          <p:cNvPr id="2" name="Content Placeholder 2">
            <a:extLst>
              <a:ext uri="{FF2B5EF4-FFF2-40B4-BE49-F238E27FC236}">
                <a16:creationId xmlns:a16="http://schemas.microsoft.com/office/drawing/2014/main" id="{9CFBA7C1-631B-EE2E-2240-B953471B14C3}"/>
              </a:ext>
            </a:extLst>
          </p:cNvPr>
          <p:cNvSpPr txBox="1">
            <a:spLocks/>
          </p:cNvSpPr>
          <p:nvPr/>
        </p:nvSpPr>
        <p:spPr>
          <a:xfrm>
            <a:off x="702569" y="1120203"/>
            <a:ext cx="3773565" cy="3387810"/>
          </a:xfrm>
          <a:prstGeom prst="rect">
            <a:avLst/>
          </a:prstGeom>
        </p:spPr>
        <p:txBody>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pPr marL="0" indent="0">
              <a:buFont typeface="Arial" pitchFamily="34" charset="0"/>
              <a:buNone/>
            </a:pPr>
            <a:r>
              <a:rPr lang="en-US" sz="2000" b="1" dirty="0">
                <a:latin typeface="League Spartan" panose="020B0604020202020204" charset="0"/>
                <a:cs typeface="League Spartan" panose="020B0604020202020204" charset="0"/>
              </a:rPr>
              <a:t>Apathy</a:t>
            </a:r>
            <a:r>
              <a:rPr lang="en-US" b="1" dirty="0">
                <a:latin typeface="League Spartan" panose="020B0604020202020204" charset="0"/>
                <a:cs typeface="League Spartan" panose="020B0604020202020204" charset="0"/>
              </a:rPr>
              <a:t> </a:t>
            </a:r>
          </a:p>
          <a:p>
            <a:r>
              <a:rPr lang="en-US" dirty="0">
                <a:latin typeface="League Spartan" panose="020B0604020202020204" charset="0"/>
                <a:cs typeface="League Spartan" panose="020B0604020202020204" charset="0"/>
              </a:rPr>
              <a:t>Lack of feeling or emotion (impassiveness)</a:t>
            </a:r>
          </a:p>
          <a:p>
            <a:r>
              <a:rPr lang="en-US" dirty="0">
                <a:latin typeface="League Spartan" panose="020B0604020202020204" charset="0"/>
                <a:cs typeface="League Spartan" panose="020B0604020202020204" charset="0"/>
              </a:rPr>
              <a:t>Lack of interest or concern (indifference)</a:t>
            </a:r>
          </a:p>
          <a:p>
            <a:r>
              <a:rPr lang="en-US" dirty="0">
                <a:latin typeface="League Spartan" panose="020B0604020202020204" charset="0"/>
                <a:cs typeface="League Spartan" panose="020B0604020202020204" charset="0"/>
              </a:rPr>
              <a:t>Common symptom of dementia </a:t>
            </a:r>
          </a:p>
        </p:txBody>
      </p:sp>
      <p:sp>
        <p:nvSpPr>
          <p:cNvPr id="4" name="TextBox 3">
            <a:extLst>
              <a:ext uri="{FF2B5EF4-FFF2-40B4-BE49-F238E27FC236}">
                <a16:creationId xmlns:a16="http://schemas.microsoft.com/office/drawing/2014/main" id="{37F1A48A-0631-71CE-972E-F28FCD36B610}"/>
              </a:ext>
            </a:extLst>
          </p:cNvPr>
          <p:cNvSpPr txBox="1"/>
          <p:nvPr/>
        </p:nvSpPr>
        <p:spPr>
          <a:xfrm>
            <a:off x="4319214" y="1120203"/>
            <a:ext cx="4328651" cy="3262432"/>
          </a:xfrm>
          <a:prstGeom prst="rect">
            <a:avLst/>
          </a:prstGeom>
          <a:noFill/>
        </p:spPr>
        <p:txBody>
          <a:bodyPr wrap="square" rtlCol="0">
            <a:spAutoFit/>
          </a:bodyPr>
          <a:lstStyle/>
          <a:p>
            <a:pPr>
              <a:spcBef>
                <a:spcPts val="600"/>
              </a:spcBef>
              <a:spcAft>
                <a:spcPts val="1200"/>
              </a:spcAft>
            </a:pPr>
            <a:r>
              <a:rPr lang="en-US" sz="2000" b="1" dirty="0">
                <a:latin typeface="League Spartan" panose="020B0604020202020204" charset="0"/>
                <a:cs typeface="League Spartan" panose="020B0604020202020204" charset="0"/>
              </a:rPr>
              <a:t>Depression</a:t>
            </a:r>
            <a:r>
              <a:rPr lang="en-US" sz="1600" b="1" dirty="0">
                <a:latin typeface="League Spartan" panose="020B0604020202020204" charset="0"/>
                <a:cs typeface="League Spartan" panose="020B0604020202020204" charset="0"/>
              </a:rPr>
              <a:t> </a:t>
            </a:r>
            <a:endParaRPr lang="en-US" sz="1600" dirty="0">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sz="1600" dirty="0">
                <a:latin typeface="League Spartan" panose="020B0604020202020204" charset="0"/>
                <a:cs typeface="League Spartan" panose="020B0604020202020204" charset="0"/>
              </a:rPr>
              <a:t>Varying degrees of sadness, despair, and loneliness and that is typically accompanied by inactivity, guilt, loss of concentration, social withdrawal, sleep disturbances, and sometimes suicidal tendencies</a:t>
            </a:r>
          </a:p>
          <a:p>
            <a:pPr marL="285750" indent="-285750" fontAlgn="base">
              <a:buFont typeface="Arial" panose="020B0604020202020204" pitchFamily="34" charset="0"/>
              <a:buChar char="•"/>
            </a:pPr>
            <a:endParaRPr lang="en-US" sz="1600" b="1" i="1" dirty="0">
              <a:latin typeface="League Spartan" panose="020B0604020202020204" charset="0"/>
              <a:cs typeface="League Spartan" panose="020B0604020202020204" charset="0"/>
            </a:endParaRPr>
          </a:p>
          <a:p>
            <a:pPr marL="285750" indent="-285750" fontAlgn="base">
              <a:buFont typeface="Arial" panose="020B0604020202020204" pitchFamily="34" charset="0"/>
              <a:buChar char="•"/>
            </a:pPr>
            <a:r>
              <a:rPr lang="en-US" sz="1600" b="1" i="1" dirty="0">
                <a:latin typeface="League Spartan" panose="020B0604020202020204" charset="0"/>
                <a:cs typeface="League Spartan" panose="020B0604020202020204" charset="0"/>
              </a:rPr>
              <a:t>Anhedonia</a:t>
            </a:r>
            <a:r>
              <a:rPr lang="en-US" sz="1600" b="1" dirty="0">
                <a:latin typeface="League Spartan" panose="020B0604020202020204" charset="0"/>
                <a:cs typeface="League Spartan" panose="020B0604020202020204" charset="0"/>
              </a:rPr>
              <a:t>: </a:t>
            </a:r>
            <a:r>
              <a:rPr lang="en-US" sz="1600" dirty="0">
                <a:latin typeface="League Spartan" panose="020B0604020202020204" charset="0"/>
                <a:cs typeface="League Spartan" panose="020B0604020202020204" charset="0"/>
              </a:rPr>
              <a:t>a psychological condition characterized by inability to experience pleasure in normally pleasurable acts</a:t>
            </a:r>
          </a:p>
          <a:p>
            <a:pPr marL="285750" indent="-285750">
              <a:buFont typeface="Arial" panose="020B0604020202020204" pitchFamily="34" charset="0"/>
              <a:buChar char="•"/>
            </a:pPr>
            <a:endParaRPr lang="en-US" sz="1600" dirty="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3340571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96854"/>
            <a:ext cx="7227760" cy="645216"/>
          </a:xfrm>
        </p:spPr>
        <p:txBody>
          <a:bodyPr/>
          <a:lstStyle/>
          <a:p>
            <a:r>
              <a:rPr lang="en-US" sz="4000" dirty="0"/>
              <a:t>DEPRESSION: SCREENING</a:t>
            </a:r>
            <a:endParaRPr lang="en-US" sz="5400" dirty="0"/>
          </a:p>
        </p:txBody>
      </p:sp>
      <p:pic>
        <p:nvPicPr>
          <p:cNvPr id="2" name="Picture 1">
            <a:extLst>
              <a:ext uri="{FF2B5EF4-FFF2-40B4-BE49-F238E27FC236}">
                <a16:creationId xmlns:a16="http://schemas.microsoft.com/office/drawing/2014/main" id="{9F7192C9-646B-FFE0-14E8-E7F29B129FB3}"/>
              </a:ext>
            </a:extLst>
          </p:cNvPr>
          <p:cNvPicPr>
            <a:picLocks noChangeAspect="1"/>
          </p:cNvPicPr>
          <p:nvPr/>
        </p:nvPicPr>
        <p:blipFill>
          <a:blip r:embed="rId3"/>
          <a:stretch>
            <a:fillRect/>
          </a:stretch>
        </p:blipFill>
        <p:spPr>
          <a:xfrm>
            <a:off x="1997356" y="2571750"/>
            <a:ext cx="6047756" cy="1798476"/>
          </a:xfrm>
          <a:prstGeom prst="rect">
            <a:avLst/>
          </a:prstGeom>
        </p:spPr>
      </p:pic>
      <p:sp>
        <p:nvSpPr>
          <p:cNvPr id="4" name="TextBox 3">
            <a:extLst>
              <a:ext uri="{FF2B5EF4-FFF2-40B4-BE49-F238E27FC236}">
                <a16:creationId xmlns:a16="http://schemas.microsoft.com/office/drawing/2014/main" id="{15A07C70-BB1A-5810-8FB0-11663EB33318}"/>
              </a:ext>
            </a:extLst>
          </p:cNvPr>
          <p:cNvSpPr txBox="1"/>
          <p:nvPr/>
        </p:nvSpPr>
        <p:spPr>
          <a:xfrm>
            <a:off x="1997356" y="1359430"/>
            <a:ext cx="6108040" cy="923330"/>
          </a:xfrm>
          <a:prstGeom prst="rect">
            <a:avLst/>
          </a:prstGeom>
          <a:noFill/>
        </p:spPr>
        <p:txBody>
          <a:bodyPr wrap="square" rtlCol="0">
            <a:spAutoFit/>
          </a:bodyPr>
          <a:lstStyle/>
          <a:p>
            <a:pPr marL="285750" indent="-285750">
              <a:buFont typeface="Arial" panose="020B0604020202020204" pitchFamily="34" charset="0"/>
              <a:buChar char="•"/>
            </a:pPr>
            <a:r>
              <a:rPr lang="en-US" dirty="0"/>
              <a:t>How do you screen or assess for depression in your workplace? (standardized/</a:t>
            </a:r>
            <a:r>
              <a:rPr lang="en-US" dirty="0" err="1"/>
              <a:t>nonstandardized</a:t>
            </a:r>
            <a:r>
              <a:rPr lang="en-US" dirty="0"/>
              <a:t>)?</a:t>
            </a:r>
          </a:p>
          <a:p>
            <a:pPr marL="285750" indent="-285750">
              <a:buFont typeface="Arial" panose="020B0604020202020204" pitchFamily="34" charset="0"/>
              <a:buChar char="•"/>
            </a:pPr>
            <a:r>
              <a:rPr lang="en-US" dirty="0"/>
              <a:t>What tools or outcome measures are typically used?</a:t>
            </a:r>
          </a:p>
        </p:txBody>
      </p:sp>
    </p:spTree>
    <p:extLst>
      <p:ext uri="{BB962C8B-B14F-4D97-AF65-F5344CB8AC3E}">
        <p14:creationId xmlns:p14="http://schemas.microsoft.com/office/powerpoint/2010/main" val="3968055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96854"/>
            <a:ext cx="7227760" cy="645216"/>
          </a:xfrm>
        </p:spPr>
        <p:txBody>
          <a:bodyPr/>
          <a:lstStyle/>
          <a:p>
            <a:r>
              <a:rPr lang="en-US" sz="3200" dirty="0"/>
              <a:t>Depression: M SIG E CAPS </a:t>
            </a:r>
            <a:endParaRPr lang="en-US" sz="4400" dirty="0"/>
          </a:p>
        </p:txBody>
      </p:sp>
      <p:pic>
        <p:nvPicPr>
          <p:cNvPr id="7" name="Picture 6"/>
          <p:cNvPicPr/>
          <p:nvPr/>
        </p:nvPicPr>
        <p:blipFill rotWithShape="1">
          <a:blip r:embed="rId3" cstate="email">
            <a:extLst>
              <a:ext uri="{28A0092B-C50C-407E-A947-70E740481C1C}">
                <a14:useLocalDpi xmlns:a14="http://schemas.microsoft.com/office/drawing/2010/main"/>
              </a:ext>
            </a:extLst>
          </a:blip>
          <a:srcRect/>
          <a:stretch/>
        </p:blipFill>
        <p:spPr bwMode="auto">
          <a:xfrm>
            <a:off x="1797898" y="1096910"/>
            <a:ext cx="5548203" cy="3694471"/>
          </a:xfrm>
          <a:prstGeom prst="rect">
            <a:avLst/>
          </a:prstGeom>
          <a:ln w="38100">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8214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1BD57F-7DC6-6CCE-6D06-4AEB79679274}"/>
              </a:ext>
            </a:extLst>
          </p:cNvPr>
          <p:cNvSpPr>
            <a:spLocks noGrp="1"/>
          </p:cNvSpPr>
          <p:nvPr>
            <p:ph type="body" sz="quarter" idx="14"/>
          </p:nvPr>
        </p:nvSpPr>
        <p:spPr>
          <a:xfrm>
            <a:off x="1997356" y="296854"/>
            <a:ext cx="7227760" cy="645216"/>
          </a:xfrm>
        </p:spPr>
        <p:txBody>
          <a:bodyPr/>
          <a:lstStyle/>
          <a:p>
            <a:r>
              <a:rPr lang="en-US" sz="2800" dirty="0"/>
              <a:t>M</a:t>
            </a:r>
            <a:r>
              <a:rPr lang="en-US" sz="2400" dirty="0"/>
              <a:t>onkey</a:t>
            </a:r>
            <a:r>
              <a:rPr lang="en-US" sz="1600" dirty="0"/>
              <a:t> </a:t>
            </a:r>
            <a:r>
              <a:rPr lang="en-US" sz="2800" dirty="0"/>
              <a:t>S</a:t>
            </a:r>
            <a:r>
              <a:rPr lang="en-US" sz="2400" dirty="0"/>
              <a:t>moking</a:t>
            </a:r>
            <a:r>
              <a:rPr lang="en-US" sz="1600" dirty="0"/>
              <a:t> </a:t>
            </a:r>
            <a:r>
              <a:rPr lang="en-US" sz="2800" dirty="0"/>
              <a:t>I</a:t>
            </a:r>
            <a:r>
              <a:rPr lang="en-US" sz="1600" dirty="0"/>
              <a:t>n </a:t>
            </a:r>
            <a:r>
              <a:rPr lang="en-US" sz="2800" dirty="0"/>
              <a:t>G</a:t>
            </a:r>
            <a:r>
              <a:rPr lang="en-US" sz="2400" dirty="0"/>
              <a:t>reen</a:t>
            </a:r>
            <a:r>
              <a:rPr lang="en-US" sz="1600" dirty="0"/>
              <a:t> </a:t>
            </a:r>
            <a:r>
              <a:rPr lang="en-US" sz="2800" dirty="0"/>
              <a:t>E</a:t>
            </a:r>
            <a:r>
              <a:rPr lang="en-US" sz="2400" dirty="0"/>
              <a:t>yeglasses</a:t>
            </a:r>
            <a:r>
              <a:rPr lang="en-US" sz="1600" dirty="0"/>
              <a:t> &amp; </a:t>
            </a:r>
            <a:r>
              <a:rPr lang="en-US" sz="2800" dirty="0"/>
              <a:t>CAPS</a:t>
            </a:r>
            <a:endParaRPr lang="en-US" sz="4400" dirty="0"/>
          </a:p>
        </p:txBody>
      </p:sp>
      <p:grpSp>
        <p:nvGrpSpPr>
          <p:cNvPr id="4" name="Group 3">
            <a:extLst>
              <a:ext uri="{FF2B5EF4-FFF2-40B4-BE49-F238E27FC236}">
                <a16:creationId xmlns:a16="http://schemas.microsoft.com/office/drawing/2014/main" id="{D2C64DF3-C593-6F95-1477-059C79E64E04}"/>
              </a:ext>
            </a:extLst>
          </p:cNvPr>
          <p:cNvGrpSpPr/>
          <p:nvPr/>
        </p:nvGrpSpPr>
        <p:grpSpPr>
          <a:xfrm>
            <a:off x="1485900" y="1145415"/>
            <a:ext cx="6172200" cy="3569109"/>
            <a:chOff x="1614948" y="1128252"/>
            <a:chExt cx="6172200" cy="3569109"/>
          </a:xfrm>
        </p:grpSpPr>
        <p:sp>
          <p:nvSpPr>
            <p:cNvPr id="2" name="Rectangle 1">
              <a:extLst>
                <a:ext uri="{FF2B5EF4-FFF2-40B4-BE49-F238E27FC236}">
                  <a16:creationId xmlns:a16="http://schemas.microsoft.com/office/drawing/2014/main" id="{B53D194A-480B-7144-462D-0950019CCD7C}"/>
                </a:ext>
              </a:extLst>
            </p:cNvPr>
            <p:cNvSpPr/>
            <p:nvPr/>
          </p:nvSpPr>
          <p:spPr>
            <a:xfrm>
              <a:off x="1614948" y="1128252"/>
              <a:ext cx="6172200" cy="3569109"/>
            </a:xfrm>
            <a:prstGeom prst="rect">
              <a:avLst/>
            </a:prstGeom>
            <a:solidFill>
              <a:srgbClr val="F2F3F3"/>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monkey wearing a hat and sunglasses&#10;&#10;Description automatically generated">
              <a:extLst>
                <a:ext uri="{FF2B5EF4-FFF2-40B4-BE49-F238E27FC236}">
                  <a16:creationId xmlns:a16="http://schemas.microsoft.com/office/drawing/2014/main" id="{D836635A-51BF-CB9C-5B0E-EF281785D60F}"/>
                </a:ext>
              </a:extLst>
            </p:cNvPr>
            <p:cNvPicPr>
              <a:picLocks noChangeAspect="1"/>
            </p:cNvPicPr>
            <p:nvPr/>
          </p:nvPicPr>
          <p:blipFill>
            <a:blip r:embed="rId3"/>
            <a:stretch>
              <a:fillRect/>
            </a:stretch>
          </p:blipFill>
          <p:spPr>
            <a:xfrm>
              <a:off x="4503175" y="1539362"/>
              <a:ext cx="3025877" cy="3025877"/>
            </a:xfrm>
            <a:prstGeom prst="rect">
              <a:avLst/>
            </a:prstGeom>
          </p:spPr>
        </p:pic>
        <p:sp>
          <p:nvSpPr>
            <p:cNvPr id="9" name="TextBox 8">
              <a:extLst>
                <a:ext uri="{FF2B5EF4-FFF2-40B4-BE49-F238E27FC236}">
                  <a16:creationId xmlns:a16="http://schemas.microsoft.com/office/drawing/2014/main" id="{29FF5D6B-FBA7-BD48-6E6D-3DC849366912}"/>
                </a:ext>
              </a:extLst>
            </p:cNvPr>
            <p:cNvSpPr txBox="1"/>
            <p:nvPr/>
          </p:nvSpPr>
          <p:spPr>
            <a:xfrm>
              <a:off x="2015967" y="1173868"/>
              <a:ext cx="1573251" cy="3477875"/>
            </a:xfrm>
            <a:prstGeom prst="rect">
              <a:avLst/>
            </a:prstGeom>
            <a:noFill/>
          </p:spPr>
          <p:txBody>
            <a:bodyPr wrap="none" rtlCol="0">
              <a:spAutoFit/>
            </a:bodyPr>
            <a:lstStyle/>
            <a:p>
              <a:pPr marL="285750" indent="-285750">
                <a:buFont typeface="Arial" panose="020B0604020202020204" pitchFamily="34" charset="0"/>
                <a:buChar char="•"/>
              </a:pPr>
              <a:r>
                <a:rPr lang="en-US" sz="3600" dirty="0"/>
                <a:t>M</a:t>
              </a:r>
              <a:r>
                <a:rPr lang="en-US" dirty="0"/>
                <a:t>onkey</a:t>
              </a:r>
            </a:p>
            <a:p>
              <a:pPr marL="285750" indent="-285750">
                <a:buFont typeface="Arial" panose="020B0604020202020204" pitchFamily="34" charset="0"/>
                <a:buChar char="•"/>
              </a:pPr>
              <a:r>
                <a:rPr lang="en-US" sz="3600" dirty="0"/>
                <a:t>S</a:t>
              </a:r>
              <a:r>
                <a:rPr lang="en-US" dirty="0"/>
                <a:t>moking</a:t>
              </a:r>
            </a:p>
            <a:p>
              <a:pPr marL="285750" indent="-285750">
                <a:buFont typeface="Arial" panose="020B0604020202020204" pitchFamily="34" charset="0"/>
                <a:buChar char="•"/>
              </a:pPr>
              <a:r>
                <a:rPr lang="en-US" sz="3600" dirty="0"/>
                <a:t>I</a:t>
              </a:r>
              <a:r>
                <a:rPr lang="en-US" dirty="0"/>
                <a:t>n</a:t>
              </a:r>
            </a:p>
            <a:p>
              <a:pPr marL="285750" indent="-285750">
                <a:buFont typeface="Arial" panose="020B0604020202020204" pitchFamily="34" charset="0"/>
                <a:buChar char="•"/>
              </a:pPr>
              <a:r>
                <a:rPr lang="en-US" sz="3600" dirty="0"/>
                <a:t>G</a:t>
              </a:r>
              <a:r>
                <a:rPr lang="en-US" dirty="0"/>
                <a:t>reen</a:t>
              </a:r>
            </a:p>
            <a:p>
              <a:pPr marL="285750" indent="-285750">
                <a:buFont typeface="Arial" panose="020B0604020202020204" pitchFamily="34" charset="0"/>
                <a:buChar char="•"/>
              </a:pPr>
              <a:r>
                <a:rPr lang="en-US" sz="3600" dirty="0"/>
                <a:t>E</a:t>
              </a:r>
              <a:r>
                <a:rPr lang="en-US" dirty="0"/>
                <a:t>yeglasses</a:t>
              </a:r>
            </a:p>
            <a:p>
              <a:pPr marL="285750" indent="-285750">
                <a:buFont typeface="Arial" panose="020B0604020202020204" pitchFamily="34" charset="0"/>
                <a:buChar char="•"/>
              </a:pPr>
              <a:r>
                <a:rPr lang="en-US" sz="4000" dirty="0"/>
                <a:t>CAPS</a:t>
              </a:r>
              <a:endParaRPr lang="en-US" dirty="0"/>
            </a:p>
          </p:txBody>
        </p:sp>
      </p:grpSp>
      <p:sp>
        <p:nvSpPr>
          <p:cNvPr id="5" name="Thought Bubble: Cloud 4">
            <a:extLst>
              <a:ext uri="{FF2B5EF4-FFF2-40B4-BE49-F238E27FC236}">
                <a16:creationId xmlns:a16="http://schemas.microsoft.com/office/drawing/2014/main" id="{B041138F-2B39-B7BA-B97B-E4A4BDE4E36A}"/>
              </a:ext>
            </a:extLst>
          </p:cNvPr>
          <p:cNvSpPr/>
          <p:nvPr/>
        </p:nvSpPr>
        <p:spPr>
          <a:xfrm flipH="1">
            <a:off x="3266441" y="987686"/>
            <a:ext cx="1971986" cy="1380719"/>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3E16C0D-4AFA-3DE8-4173-8B8022D10E67}"/>
              </a:ext>
            </a:extLst>
          </p:cNvPr>
          <p:cNvSpPr txBox="1"/>
          <p:nvPr/>
        </p:nvSpPr>
        <p:spPr>
          <a:xfrm>
            <a:off x="3595607" y="1290606"/>
            <a:ext cx="1394847" cy="646331"/>
          </a:xfrm>
          <a:prstGeom prst="rect">
            <a:avLst/>
          </a:prstGeom>
          <a:noFill/>
        </p:spPr>
        <p:txBody>
          <a:bodyPr wrap="square" rtlCol="0">
            <a:spAutoFit/>
          </a:bodyPr>
          <a:lstStyle/>
          <a:p>
            <a:pPr algn="ctr"/>
            <a:r>
              <a:rPr lang="en-CA" dirty="0">
                <a:solidFill>
                  <a:schemeClr val="bg1"/>
                </a:solidFill>
              </a:rPr>
              <a:t>5/9</a:t>
            </a:r>
          </a:p>
          <a:p>
            <a:pPr algn="ctr"/>
            <a:r>
              <a:rPr lang="en-CA" dirty="0">
                <a:solidFill>
                  <a:schemeClr val="bg1"/>
                </a:solidFill>
              </a:rPr>
              <a:t>2+ weeks</a:t>
            </a:r>
            <a:endParaRPr lang="en-US" dirty="0">
              <a:solidFill>
                <a:schemeClr val="bg1"/>
              </a:solidFill>
            </a:endParaRPr>
          </a:p>
        </p:txBody>
      </p:sp>
    </p:spTree>
    <p:extLst>
      <p:ext uri="{BB962C8B-B14F-4D97-AF65-F5344CB8AC3E}">
        <p14:creationId xmlns:p14="http://schemas.microsoft.com/office/powerpoint/2010/main" val="1036990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39861" y="468071"/>
            <a:ext cx="5442753" cy="4103930"/>
          </a:xfrm>
          <a:prstGeom prst="rect">
            <a:avLst/>
          </a:prstGeom>
          <a:ln w="38100">
            <a:solidFill>
              <a:schemeClr val="tx1"/>
            </a:solidFill>
          </a:ln>
        </p:spPr>
      </p:pic>
    </p:spTree>
    <p:extLst>
      <p:ext uri="{BB962C8B-B14F-4D97-AF65-F5344CB8AC3E}">
        <p14:creationId xmlns:p14="http://schemas.microsoft.com/office/powerpoint/2010/main" val="18914345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B882A9-50C3-1934-B5A5-77B2DF7F16E3}"/>
              </a:ext>
            </a:extLst>
          </p:cNvPr>
          <p:cNvSpPr>
            <a:spLocks noGrp="1"/>
          </p:cNvSpPr>
          <p:nvPr>
            <p:ph type="body" sz="quarter" idx="14"/>
          </p:nvPr>
        </p:nvSpPr>
        <p:spPr/>
        <p:txBody>
          <a:bodyPr/>
          <a:lstStyle/>
          <a:p>
            <a:r>
              <a:rPr lang="en-US" dirty="0"/>
              <a:t>CHEAT SHEET ON FLIP SIDE </a:t>
            </a: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93568" y="1105136"/>
            <a:ext cx="5156864" cy="3809527"/>
          </a:xfrm>
          <a:prstGeom prst="rect">
            <a:avLst/>
          </a:prstGeom>
          <a:ln w="38100">
            <a:solidFill>
              <a:schemeClr val="tx1"/>
            </a:solidFill>
          </a:ln>
        </p:spPr>
      </p:pic>
    </p:spTree>
    <p:extLst>
      <p:ext uri="{BB962C8B-B14F-4D97-AF65-F5344CB8AC3E}">
        <p14:creationId xmlns:p14="http://schemas.microsoft.com/office/powerpoint/2010/main" val="6431187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43207" y="2113310"/>
            <a:ext cx="1872154" cy="916880"/>
          </a:xfrm>
          <a:prstGeom prst="rect">
            <a:avLst/>
          </a:prstGeom>
        </p:spPr>
        <p:txBody>
          <a:bodyPr anchor="ctr">
            <a:normAutofit fontScale="97500"/>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sz="2400" b="1" dirty="0">
                <a:latin typeface="Helios Extended" panose="020B0604020202020204" charset="0"/>
                <a:cs typeface="Helios Extended" panose="020B0604020202020204" charset="0"/>
              </a:rPr>
              <a:t>PHQ-2 </a:t>
            </a:r>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76757" y="352327"/>
            <a:ext cx="5696593" cy="4169339"/>
          </a:xfrm>
          <a:prstGeom prst="rect">
            <a:avLst/>
          </a:prstGeom>
          <a:ln w="38100">
            <a:solidFill>
              <a:schemeClr val="tx1"/>
            </a:solidFill>
          </a:ln>
        </p:spPr>
      </p:pic>
    </p:spTree>
    <p:extLst>
      <p:ext uri="{BB962C8B-B14F-4D97-AF65-F5344CB8AC3E}">
        <p14:creationId xmlns:p14="http://schemas.microsoft.com/office/powerpoint/2010/main" val="1161390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0968" y="109138"/>
            <a:ext cx="4579374" cy="4867680"/>
          </a:xfrm>
          <a:prstGeom prst="rect">
            <a:avLst/>
          </a:prstGeom>
          <a:ln w="38100">
            <a:solidFill>
              <a:schemeClr val="tx1"/>
            </a:solidFill>
          </a:ln>
        </p:spPr>
      </p:pic>
      <p:sp>
        <p:nvSpPr>
          <p:cNvPr id="9" name="Right Arrow 4"/>
          <p:cNvSpPr/>
          <p:nvPr/>
        </p:nvSpPr>
        <p:spPr>
          <a:xfrm>
            <a:off x="2122813" y="1211479"/>
            <a:ext cx="534328" cy="17723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ight Arrow 4">
            <a:extLst>
              <a:ext uri="{FF2B5EF4-FFF2-40B4-BE49-F238E27FC236}">
                <a16:creationId xmlns:a16="http://schemas.microsoft.com/office/drawing/2014/main" id="{B990FEB5-5773-1E72-A21F-B1E4F5F33AA3}"/>
              </a:ext>
            </a:extLst>
          </p:cNvPr>
          <p:cNvSpPr/>
          <p:nvPr/>
        </p:nvSpPr>
        <p:spPr>
          <a:xfrm>
            <a:off x="2129645" y="1873124"/>
            <a:ext cx="534328" cy="177237"/>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txBox="1">
            <a:spLocks/>
          </p:cNvSpPr>
          <p:nvPr/>
        </p:nvSpPr>
        <p:spPr>
          <a:xfrm>
            <a:off x="165771" y="1961742"/>
            <a:ext cx="2030713" cy="789040"/>
          </a:xfrm>
          <a:prstGeom prst="rect">
            <a:avLst/>
          </a:prstGeom>
        </p:spPr>
        <p:txBody>
          <a:bodyPr>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b="1" dirty="0">
                <a:latin typeface="Helios Extended" panose="020B0604020202020204" charset="0"/>
                <a:cs typeface="Helios Extended" panose="020B0604020202020204" charset="0"/>
              </a:rPr>
              <a:t>GDS</a:t>
            </a:r>
            <a:r>
              <a:rPr lang="en-US" sz="3200" b="1" dirty="0">
                <a:latin typeface="Helios Extended" panose="020B0604020202020204" charset="0"/>
                <a:cs typeface="Helios Extended" panose="020B0604020202020204" charset="0"/>
              </a:rPr>
              <a:t> </a:t>
            </a:r>
            <a:br>
              <a:rPr lang="en-US" sz="2000" b="1" dirty="0">
                <a:latin typeface="Helios Extended" panose="020B0604020202020204" charset="0"/>
                <a:cs typeface="Helios Extended" panose="020B0604020202020204" charset="0"/>
              </a:rPr>
            </a:br>
            <a:r>
              <a:rPr lang="en-US" sz="2000" b="1" dirty="0">
                <a:latin typeface="Helios Extended" panose="020B0604020202020204" charset="0"/>
                <a:cs typeface="Helios Extended" panose="020B0604020202020204" charset="0"/>
              </a:rPr>
              <a:t>SHORT VERSION (/15)</a:t>
            </a:r>
          </a:p>
        </p:txBody>
      </p:sp>
    </p:spTree>
    <p:extLst>
      <p:ext uri="{BB962C8B-B14F-4D97-AF65-F5344CB8AC3E}">
        <p14:creationId xmlns:p14="http://schemas.microsoft.com/office/powerpoint/2010/main" val="2916375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65771" y="1961742"/>
            <a:ext cx="2030713" cy="789040"/>
          </a:xfrm>
          <a:prstGeom prst="rect">
            <a:avLst/>
          </a:prstGeom>
        </p:spPr>
        <p:txBody>
          <a:bodyPr>
            <a:noAutofit/>
          </a:bodyPr>
          <a:lstStyle>
            <a:lvl1pPr algn="ctr" defTabSz="457200" rtl="0" eaLnBrk="1" latinLnBrk="0" hangingPunct="1">
              <a:spcBef>
                <a:spcPct val="0"/>
              </a:spcBef>
              <a:buNone/>
              <a:defRPr sz="2200" kern="1200">
                <a:solidFill>
                  <a:schemeClr val="tx1"/>
                </a:solidFill>
                <a:latin typeface="+mj-lt"/>
                <a:ea typeface="+mj-ea"/>
                <a:cs typeface="+mj-cs"/>
              </a:defRPr>
            </a:lvl1pPr>
          </a:lstStyle>
          <a:p>
            <a:r>
              <a:rPr lang="en-US" b="1" dirty="0">
                <a:latin typeface="Helios Extended" panose="020B0604020202020204" charset="0"/>
                <a:cs typeface="Helios Extended" panose="020B0604020202020204" charset="0"/>
              </a:rPr>
              <a:t>GDS</a:t>
            </a:r>
            <a:r>
              <a:rPr lang="en-US" sz="3200" b="1" dirty="0">
                <a:latin typeface="Helios Extended" panose="020B0604020202020204" charset="0"/>
                <a:cs typeface="Helios Extended" panose="020B0604020202020204" charset="0"/>
              </a:rPr>
              <a:t> </a:t>
            </a:r>
            <a:br>
              <a:rPr lang="en-US" sz="2000" b="1" dirty="0">
                <a:latin typeface="Helios Extended" panose="020B0604020202020204" charset="0"/>
                <a:cs typeface="Helios Extended" panose="020B0604020202020204" charset="0"/>
              </a:rPr>
            </a:br>
            <a:r>
              <a:rPr lang="en-US" sz="2000" b="1" dirty="0">
                <a:latin typeface="Helios Extended" panose="020B0604020202020204" charset="0"/>
                <a:cs typeface="Helios Extended" panose="020B0604020202020204" charset="0"/>
              </a:rPr>
              <a:t>LONG VERSION (/30)</a:t>
            </a:r>
          </a:p>
        </p:txBody>
      </p:sp>
      <p:pic>
        <p:nvPicPr>
          <p:cNvPr id="3" name="Picture 2">
            <a:extLst>
              <a:ext uri="{FF2B5EF4-FFF2-40B4-BE49-F238E27FC236}">
                <a16:creationId xmlns:a16="http://schemas.microsoft.com/office/drawing/2014/main" id="{4F40B6D8-7635-2AD9-1333-B9EC780506C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1076" y="268155"/>
            <a:ext cx="6027525" cy="4176214"/>
          </a:xfrm>
          <a:prstGeom prst="rect">
            <a:avLst/>
          </a:prstGeom>
        </p:spPr>
      </p:pic>
    </p:spTree>
    <p:extLst>
      <p:ext uri="{BB962C8B-B14F-4D97-AF65-F5344CB8AC3E}">
        <p14:creationId xmlns:p14="http://schemas.microsoft.com/office/powerpoint/2010/main" val="2667539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246525" y="196198"/>
            <a:ext cx="4650950" cy="4751104"/>
          </a:xfrm>
          <a:prstGeom prst="rect">
            <a:avLst/>
          </a:prstGeom>
          <a:ln w="38100">
            <a:solidFill>
              <a:schemeClr val="tx1"/>
            </a:solidFill>
          </a:ln>
        </p:spPr>
      </p:pic>
    </p:spTree>
    <p:extLst>
      <p:ext uri="{BB962C8B-B14F-4D97-AF65-F5344CB8AC3E}">
        <p14:creationId xmlns:p14="http://schemas.microsoft.com/office/powerpoint/2010/main" val="3611498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A15A7579-DC0B-A6F0-8AFB-822FE4A2793F}"/>
              </a:ext>
            </a:extLst>
          </p:cNvPr>
          <p:cNvSpPr>
            <a:spLocks noGrp="1"/>
          </p:cNvSpPr>
          <p:nvPr>
            <p:ph type="tbl" sz="quarter" idx="11"/>
          </p:nvPr>
        </p:nvSpPr>
        <p:spPr/>
        <p:txBody>
          <a:bodyPr/>
          <a:lstStyle/>
          <a:p>
            <a:pPr marL="0" indent="0" algn="ctr">
              <a:buNone/>
            </a:pPr>
            <a:endParaRPr lang="en-US" sz="1600" b="1" dirty="0">
              <a:latin typeface="League Spartan" panose="020B0604020202020204" charset="0"/>
              <a:cs typeface="League Spartan" panose="020B0604020202020204" charset="0"/>
            </a:endParaRPr>
          </a:p>
          <a:p>
            <a:pPr marL="0" indent="0" algn="ctr">
              <a:buNone/>
            </a:pPr>
            <a:endParaRPr lang="en-US" b="1" dirty="0">
              <a:latin typeface="League Spartan" panose="020B0604020202020204" charset="0"/>
              <a:cs typeface="League Spartan" panose="020B0604020202020204" charset="0"/>
            </a:endParaRPr>
          </a:p>
          <a:p>
            <a:pPr marL="0" indent="0" algn="ctr">
              <a:buNone/>
            </a:pPr>
            <a:r>
              <a:rPr lang="en-US" sz="1600" b="1" dirty="0">
                <a:latin typeface="League Spartan" panose="020B0604020202020204" charset="0"/>
                <a:cs typeface="League Spartan" panose="020B0604020202020204" charset="0"/>
              </a:rPr>
              <a:t>Presentation by Shauna Thaler </a:t>
            </a:r>
            <a:r>
              <a:rPr lang="en-US" sz="1600" b="1" dirty="0" err="1">
                <a:latin typeface="League Spartan" panose="020B0604020202020204" charset="0"/>
                <a:cs typeface="League Spartan" panose="020B0604020202020204" charset="0"/>
              </a:rPr>
              <a:t>Adeland</a:t>
            </a:r>
            <a:r>
              <a:rPr lang="en-US" sz="1600" b="1" dirty="0">
                <a:latin typeface="League Spartan" panose="020B0604020202020204" charset="0"/>
                <a:cs typeface="League Spartan" panose="020B0604020202020204" charset="0"/>
              </a:rPr>
              <a:t>. M.S.W., RSW</a:t>
            </a:r>
          </a:p>
          <a:p>
            <a:pPr marL="0" indent="0" algn="ctr">
              <a:buNone/>
            </a:pPr>
            <a:r>
              <a:rPr lang="en-US" sz="1600" b="1" dirty="0">
                <a:latin typeface="League Spartan" panose="020B0604020202020204" charset="0"/>
                <a:cs typeface="League Spartan" panose="020B0604020202020204" charset="0"/>
              </a:rPr>
              <a:t>Psychogeriatric Resource Consultant</a:t>
            </a:r>
          </a:p>
          <a:p>
            <a:pPr marL="0" indent="0" algn="ctr">
              <a:buNone/>
            </a:pPr>
            <a:r>
              <a:rPr lang="en-US" sz="1600" b="1" dirty="0">
                <a:latin typeface="League Spartan" panose="020B0604020202020204" charset="0"/>
                <a:cs typeface="League Spartan" panose="020B0604020202020204" charset="0"/>
              </a:rPr>
              <a:t>Geriatric Psychiatry Community Services of Ottawa</a:t>
            </a:r>
          </a:p>
          <a:p>
            <a:pPr marL="0" indent="0" algn="ctr">
              <a:buNone/>
            </a:pPr>
            <a:endParaRPr lang="en-US" sz="1600" b="1" dirty="0">
              <a:latin typeface="League Spartan" panose="020B0604020202020204" charset="0"/>
              <a:cs typeface="League Spartan" panose="020B0604020202020204" charset="0"/>
            </a:endParaRPr>
          </a:p>
          <a:p>
            <a:pPr marL="0" indent="0" algn="ctr">
              <a:buNone/>
            </a:pPr>
            <a:endParaRPr lang="en-US" sz="1600" b="1" dirty="0">
              <a:latin typeface="League Spartan" panose="020B0604020202020204" charset="0"/>
              <a:cs typeface="League Spartan" panose="020B0604020202020204" charset="0"/>
            </a:endParaRPr>
          </a:p>
          <a:p>
            <a:pPr marL="0" indent="0" algn="ctr">
              <a:buNone/>
            </a:pPr>
            <a:r>
              <a:rPr lang="en-US" sz="1600" b="1" dirty="0">
                <a:latin typeface="League Spartan" panose="020B0604020202020204" charset="0"/>
                <a:cs typeface="League Spartan" panose="020B0604020202020204" charset="0"/>
              </a:rPr>
              <a:t>Presentation revised by Joanna Letemplier, RN </a:t>
            </a:r>
          </a:p>
        </p:txBody>
      </p:sp>
      <p:sp>
        <p:nvSpPr>
          <p:cNvPr id="3" name="Text Placeholder 2">
            <a:extLst>
              <a:ext uri="{FF2B5EF4-FFF2-40B4-BE49-F238E27FC236}">
                <a16:creationId xmlns:a16="http://schemas.microsoft.com/office/drawing/2014/main" id="{73C70F9A-71B7-9D59-4E75-91D22D6C7E5B}"/>
              </a:ext>
            </a:extLst>
          </p:cNvPr>
          <p:cNvSpPr>
            <a:spLocks noGrp="1"/>
          </p:cNvSpPr>
          <p:nvPr>
            <p:ph type="body" sz="quarter" idx="14"/>
          </p:nvPr>
        </p:nvSpPr>
        <p:spPr/>
        <p:txBody>
          <a:bodyPr/>
          <a:lstStyle/>
          <a:p>
            <a:r>
              <a:rPr lang="en-US" dirty="0"/>
              <a:t>Acknowledgement</a:t>
            </a:r>
          </a:p>
        </p:txBody>
      </p:sp>
    </p:spTree>
    <p:extLst>
      <p:ext uri="{BB962C8B-B14F-4D97-AF65-F5344CB8AC3E}">
        <p14:creationId xmlns:p14="http://schemas.microsoft.com/office/powerpoint/2010/main" val="15005436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0E3B72-30FD-9684-4C9F-9B6D49E167B3}"/>
              </a:ext>
            </a:extLst>
          </p:cNvPr>
          <p:cNvSpPr>
            <a:spLocks noGrp="1"/>
          </p:cNvSpPr>
          <p:nvPr>
            <p:ph type="body" sz="quarter" idx="10"/>
          </p:nvPr>
        </p:nvSpPr>
        <p:spPr/>
        <p:txBody>
          <a:bodyPr/>
          <a:lstStyle/>
          <a:p>
            <a:pPr algn="ctr"/>
            <a:r>
              <a:rPr lang="en-US" sz="3200" dirty="0"/>
              <a:t>ANALYSIS &amp; INTERPRETATION </a:t>
            </a:r>
          </a:p>
        </p:txBody>
      </p:sp>
    </p:spTree>
    <p:extLst>
      <p:ext uri="{BB962C8B-B14F-4D97-AF65-F5344CB8AC3E}">
        <p14:creationId xmlns:p14="http://schemas.microsoft.com/office/powerpoint/2010/main" val="36089592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2582ACBD-55EB-FA98-242F-0352575BC91A}"/>
              </a:ext>
            </a:extLst>
          </p:cNvPr>
          <p:cNvSpPr>
            <a:spLocks noGrp="1"/>
          </p:cNvSpPr>
          <p:nvPr>
            <p:ph type="tbl" sz="quarter" idx="11"/>
          </p:nvPr>
        </p:nvSpPr>
        <p:spPr/>
        <p:txBody>
          <a:bodyPr/>
          <a:lstStyle/>
          <a:p>
            <a:r>
              <a:rPr lang="en-US" sz="2000" dirty="0">
                <a:latin typeface="League Spartan" panose="020B0604020202020204" charset="0"/>
                <a:cs typeface="League Spartan" panose="020B0604020202020204" charset="0"/>
              </a:rPr>
              <a:t>Screening tools help to clarify symptoms presence, frequency, and intensity </a:t>
            </a:r>
          </a:p>
          <a:p>
            <a:r>
              <a:rPr lang="en-US" sz="2000" dirty="0">
                <a:latin typeface="League Spartan" panose="020B0604020202020204" charset="0"/>
                <a:cs typeface="League Spartan" panose="020B0604020202020204" charset="0"/>
              </a:rPr>
              <a:t>They can justify referrals &amp; services </a:t>
            </a:r>
          </a:p>
          <a:p>
            <a:r>
              <a:rPr lang="en-US" sz="2000" dirty="0">
                <a:latin typeface="League Spartan" panose="020B0604020202020204" charset="0"/>
                <a:cs typeface="League Spartan" panose="020B0604020202020204" charset="0"/>
              </a:rPr>
              <a:t>They can be used to monitor change over time </a:t>
            </a:r>
          </a:p>
          <a:p>
            <a:endParaRPr lang="en-US" sz="2000" dirty="0">
              <a:latin typeface="League Spartan" panose="020B0604020202020204" charset="0"/>
              <a:cs typeface="League Spartan" panose="020B0604020202020204" charset="0"/>
            </a:endParaRPr>
          </a:p>
          <a:p>
            <a:pPr marL="0" indent="0">
              <a:buNone/>
            </a:pPr>
            <a:endParaRPr lang="en-US" sz="2000" dirty="0">
              <a:latin typeface="League Spartan" panose="020B0604020202020204" charset="0"/>
              <a:cs typeface="League Spartan" panose="020B0604020202020204" charset="0"/>
            </a:endParaRPr>
          </a:p>
          <a:p>
            <a:pPr marL="0" indent="0" algn="ctr">
              <a:buNone/>
            </a:pPr>
            <a:r>
              <a:rPr lang="en-US" sz="2000" dirty="0">
                <a:latin typeface="League Spartan" panose="020B0604020202020204" charset="0"/>
                <a:cs typeface="League Spartan" panose="020B0604020202020204" charset="0"/>
              </a:rPr>
              <a:t>What else should be considered for your analysis and interpretation? </a:t>
            </a:r>
          </a:p>
          <a:p>
            <a:endParaRPr lang="en-US" sz="2000"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p:txBody>
          <a:bodyPr/>
          <a:lstStyle/>
          <a:p>
            <a:r>
              <a:rPr lang="en-US" dirty="0"/>
              <a:t>ANALYSIS </a:t>
            </a:r>
          </a:p>
        </p:txBody>
      </p:sp>
    </p:spTree>
    <p:extLst>
      <p:ext uri="{BB962C8B-B14F-4D97-AF65-F5344CB8AC3E}">
        <p14:creationId xmlns:p14="http://schemas.microsoft.com/office/powerpoint/2010/main" val="2486673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2582ACBD-55EB-FA98-242F-0352575BC91A}"/>
              </a:ext>
            </a:extLst>
          </p:cNvPr>
          <p:cNvSpPr>
            <a:spLocks noGrp="1"/>
          </p:cNvSpPr>
          <p:nvPr>
            <p:ph type="tbl" sz="quarter" idx="11"/>
          </p:nvPr>
        </p:nvSpPr>
        <p:spPr/>
        <p:txBody>
          <a:bodyPr/>
          <a:lstStyle/>
          <a:p>
            <a:r>
              <a:rPr lang="en-US" sz="2000" dirty="0">
                <a:latin typeface="League Spartan" panose="020B0604020202020204" charset="0"/>
                <a:cs typeface="League Spartan" panose="020B0604020202020204" charset="0"/>
              </a:rPr>
              <a:t>Are you able to gather collateral information (family, friends, neighbors, pharmacist, etc.)</a:t>
            </a:r>
          </a:p>
          <a:p>
            <a:r>
              <a:rPr lang="en-US" sz="2000" dirty="0">
                <a:latin typeface="League Spartan" panose="020B0604020202020204" charset="0"/>
                <a:cs typeface="League Spartan" panose="020B0604020202020204" charset="0"/>
              </a:rPr>
              <a:t>Review timeline (new onset, big events, losses, change)</a:t>
            </a:r>
          </a:p>
          <a:p>
            <a:r>
              <a:rPr lang="en-US" sz="2000" dirty="0">
                <a:latin typeface="League Spartan" panose="020B0604020202020204" charset="0"/>
                <a:cs typeface="League Spartan" panose="020B0604020202020204" charset="0"/>
              </a:rPr>
              <a:t>Have there been changes to function?</a:t>
            </a:r>
          </a:p>
          <a:p>
            <a:r>
              <a:rPr lang="en-US" sz="2000" dirty="0">
                <a:latin typeface="League Spartan" panose="020B0604020202020204" charset="0"/>
                <a:cs typeface="League Spartan" panose="020B0604020202020204" charset="0"/>
              </a:rPr>
              <a:t>Safety concerns </a:t>
            </a:r>
          </a:p>
          <a:p>
            <a:r>
              <a:rPr lang="en-US" sz="2000" dirty="0">
                <a:latin typeface="League Spartan" panose="020B0604020202020204" charset="0"/>
                <a:cs typeface="League Spartan" panose="020B0604020202020204" charset="0"/>
              </a:rPr>
              <a:t>Are they medically stable? Can something else account for what you are seeing?  </a:t>
            </a:r>
          </a:p>
          <a:p>
            <a:endParaRPr lang="en-US" sz="2000"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p:txBody>
          <a:bodyPr/>
          <a:lstStyle/>
          <a:p>
            <a:r>
              <a:rPr lang="en-US" dirty="0"/>
              <a:t>THE CLIENT’S STORY … </a:t>
            </a:r>
          </a:p>
        </p:txBody>
      </p:sp>
    </p:spTree>
    <p:extLst>
      <p:ext uri="{BB962C8B-B14F-4D97-AF65-F5344CB8AC3E}">
        <p14:creationId xmlns:p14="http://schemas.microsoft.com/office/powerpoint/2010/main" val="2473762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2582ACBD-55EB-FA98-242F-0352575BC91A}"/>
              </a:ext>
            </a:extLst>
          </p:cNvPr>
          <p:cNvSpPr>
            <a:spLocks noGrp="1"/>
          </p:cNvSpPr>
          <p:nvPr>
            <p:ph type="tbl" sz="quarter" idx="11"/>
          </p:nvPr>
        </p:nvSpPr>
        <p:spPr/>
        <p:txBody>
          <a:bodyPr/>
          <a:lstStyle/>
          <a:p>
            <a:r>
              <a:rPr lang="en-US" sz="2000" dirty="0">
                <a:latin typeface="League Spartan" panose="020B0604020202020204" charset="0"/>
                <a:cs typeface="League Spartan" panose="020B0604020202020204" charset="0"/>
              </a:rPr>
              <a:t>Unintentional weight loss &gt;5%/1month?</a:t>
            </a:r>
          </a:p>
          <a:p>
            <a:r>
              <a:rPr lang="en-US" sz="2000" dirty="0">
                <a:latin typeface="League Spartan" panose="020B0604020202020204" charset="0"/>
                <a:cs typeface="League Spartan" panose="020B0604020202020204" charset="0"/>
              </a:rPr>
              <a:t>Affecting social relationships? </a:t>
            </a:r>
          </a:p>
          <a:p>
            <a:r>
              <a:rPr lang="en-US" sz="2000" dirty="0">
                <a:latin typeface="League Spartan" panose="020B0604020202020204" charset="0"/>
                <a:cs typeface="League Spartan" panose="020B0604020202020204" charset="0"/>
              </a:rPr>
              <a:t>Affecting physical health care engagement? </a:t>
            </a:r>
          </a:p>
          <a:p>
            <a:r>
              <a:rPr lang="en-US" sz="2000" dirty="0">
                <a:latin typeface="League Spartan" panose="020B0604020202020204" charset="0"/>
                <a:cs typeface="League Spartan" panose="020B0604020202020204" charset="0"/>
              </a:rPr>
              <a:t>Self-neglect, unexplained change in baseline? </a:t>
            </a:r>
          </a:p>
          <a:p>
            <a:r>
              <a:rPr lang="en-US" sz="2000" dirty="0">
                <a:latin typeface="League Spartan" panose="020B0604020202020204" charset="0"/>
                <a:cs typeface="League Spartan" panose="020B0604020202020204" charset="0"/>
              </a:rPr>
              <a:t>Delusional excessive worry content? </a:t>
            </a:r>
          </a:p>
          <a:p>
            <a:r>
              <a:rPr lang="en-US" sz="2000" dirty="0">
                <a:latin typeface="League Spartan" panose="020B0604020202020204" charset="0"/>
                <a:cs typeface="League Spartan" panose="020B0604020202020204" charset="0"/>
              </a:rPr>
              <a:t>Suicidal ideation and/or plan? </a:t>
            </a:r>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p:txBody>
          <a:bodyPr/>
          <a:lstStyle/>
          <a:p>
            <a:r>
              <a:rPr lang="en-US" dirty="0"/>
              <a:t>OTHER CONSIDERATIONS </a:t>
            </a:r>
          </a:p>
        </p:txBody>
      </p:sp>
    </p:spTree>
    <p:extLst>
      <p:ext uri="{BB962C8B-B14F-4D97-AF65-F5344CB8AC3E}">
        <p14:creationId xmlns:p14="http://schemas.microsoft.com/office/powerpoint/2010/main" val="2163386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2582ACBD-55EB-FA98-242F-0352575BC91A}"/>
              </a:ext>
            </a:extLst>
          </p:cNvPr>
          <p:cNvSpPr>
            <a:spLocks noGrp="1"/>
          </p:cNvSpPr>
          <p:nvPr>
            <p:ph type="tbl" sz="quarter" idx="11"/>
          </p:nvPr>
        </p:nvSpPr>
        <p:spPr/>
        <p:txBody>
          <a:bodyPr/>
          <a:lstStyle/>
          <a:p>
            <a:pPr marL="0" indent="0">
              <a:buNone/>
            </a:pPr>
            <a:endParaRPr lang="en-US" sz="2000" dirty="0">
              <a:latin typeface="League Spartan" panose="020B0604020202020204" charset="0"/>
              <a:cs typeface="League Spartan" panose="020B0604020202020204" charset="0"/>
            </a:endParaRPr>
          </a:p>
          <a:p>
            <a:pPr marL="0" indent="0">
              <a:buNone/>
            </a:pPr>
            <a:endParaRPr lang="en-US" sz="2000" dirty="0">
              <a:latin typeface="League Spartan" panose="020B0604020202020204" charset="0"/>
              <a:cs typeface="League Spartan" panose="020B0604020202020204" charset="0"/>
            </a:endParaRPr>
          </a:p>
          <a:p>
            <a:pPr marL="0" indent="0">
              <a:buNone/>
            </a:pPr>
            <a:r>
              <a:rPr lang="en-US" sz="2000" dirty="0">
                <a:latin typeface="League Spartan" panose="020B0604020202020204" charset="0"/>
                <a:cs typeface="League Spartan" panose="020B0604020202020204" charset="0"/>
              </a:rPr>
              <a:t>Diagnoses of mental health disorders are made by geriatric psychiatrists, nurse practitioners, medical doctors and/or doctors of clinical psychology. </a:t>
            </a:r>
          </a:p>
          <a:p>
            <a:pPr marL="0" indent="0">
              <a:buNone/>
            </a:pPr>
            <a:endParaRPr lang="en-US" sz="2000" dirty="0">
              <a:latin typeface="League Spartan" panose="020B0604020202020204" charset="0"/>
              <a:cs typeface="League Spartan" panose="020B0604020202020204" charset="0"/>
            </a:endParaRPr>
          </a:p>
          <a:p>
            <a:pPr marL="0" indent="0">
              <a:buNone/>
            </a:pPr>
            <a:r>
              <a:rPr lang="en-US" sz="2000" dirty="0">
                <a:latin typeface="League Spartan" panose="020B0604020202020204" charset="0"/>
                <a:cs typeface="League Spartan" panose="020B0604020202020204" charset="0"/>
              </a:rPr>
              <a:t>All other clinicians can screen but not make an official diagnosis.</a:t>
            </a:r>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p:txBody>
          <a:bodyPr/>
          <a:lstStyle/>
          <a:p>
            <a:r>
              <a:rPr lang="en-US" dirty="0"/>
              <a:t>DIAGNOSIS OF DEPRESSION </a:t>
            </a:r>
          </a:p>
        </p:txBody>
      </p:sp>
    </p:spTree>
    <p:extLst>
      <p:ext uri="{BB962C8B-B14F-4D97-AF65-F5344CB8AC3E}">
        <p14:creationId xmlns:p14="http://schemas.microsoft.com/office/powerpoint/2010/main" val="29872402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7E65C48F-176E-4564-7260-1AA1FE450706}"/>
              </a:ext>
            </a:extLst>
          </p:cNvPr>
          <p:cNvSpPr/>
          <p:nvPr/>
        </p:nvSpPr>
        <p:spPr>
          <a:xfrm>
            <a:off x="402603" y="1541274"/>
            <a:ext cx="4748237" cy="2182761"/>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3200" b="1" dirty="0">
                <a:solidFill>
                  <a:schemeClr val="tx1"/>
                </a:solidFill>
                <a:latin typeface="Helios Extended" panose="020B0604020202020204" charset="0"/>
                <a:cs typeface="Helios Extended" panose="020B0604020202020204" charset="0"/>
              </a:rPr>
              <a:t>CARE PLANNING &amp; INTERVENTION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36990" y="1027803"/>
            <a:ext cx="4203414" cy="30878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535676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a:xfrm>
            <a:off x="2173288" y="222814"/>
            <a:ext cx="6399213" cy="571500"/>
          </a:xfrm>
        </p:spPr>
        <p:txBody>
          <a:bodyPr/>
          <a:lstStyle/>
          <a:p>
            <a:r>
              <a:rPr lang="en-US" sz="4800" dirty="0"/>
              <a:t>MEDICATIONS</a:t>
            </a:r>
            <a:r>
              <a:rPr lang="en-US" sz="4400" dirty="0"/>
              <a:t> </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6089" y="1126066"/>
            <a:ext cx="5351822" cy="3735353"/>
          </a:xfrm>
          <a:prstGeom prst="rect">
            <a:avLst/>
          </a:prstGeom>
          <a:ln w="38100">
            <a:solidFill>
              <a:schemeClr val="tx1"/>
            </a:solidFill>
          </a:ln>
        </p:spPr>
      </p:pic>
    </p:spTree>
    <p:extLst>
      <p:ext uri="{BB962C8B-B14F-4D97-AF65-F5344CB8AC3E}">
        <p14:creationId xmlns:p14="http://schemas.microsoft.com/office/powerpoint/2010/main" val="1440267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DF7839FE-B331-859F-9423-E81B6E5C06ED}"/>
              </a:ext>
            </a:extLst>
          </p:cNvPr>
          <p:cNvSpPr/>
          <p:nvPr/>
        </p:nvSpPr>
        <p:spPr>
          <a:xfrm>
            <a:off x="5301842" y="2567066"/>
            <a:ext cx="3355524" cy="1569660"/>
          </a:xfrm>
          <a:prstGeom prst="roundRect">
            <a:avLst/>
          </a:prstGeom>
          <a:solidFill>
            <a:srgbClr val="AFC1D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p:txBody>
          <a:bodyPr/>
          <a:lstStyle/>
          <a:p>
            <a:r>
              <a:rPr lang="en-US" sz="3600" dirty="0"/>
              <a:t>PSYCHOTHERAPY</a:t>
            </a:r>
          </a:p>
        </p:txBody>
      </p:sp>
      <p:sp>
        <p:nvSpPr>
          <p:cNvPr id="6" name="Content Placeholder 2"/>
          <p:cNvSpPr txBox="1">
            <a:spLocks/>
          </p:cNvSpPr>
          <p:nvPr/>
        </p:nvSpPr>
        <p:spPr>
          <a:xfrm>
            <a:off x="486634" y="1329033"/>
            <a:ext cx="4964757" cy="3556869"/>
          </a:xfrm>
          <a:prstGeom prst="rect">
            <a:avLst/>
          </a:prstGeom>
        </p:spPr>
        <p:txBody>
          <a:bodyPr/>
          <a:lst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a:lstStyle>
          <a:p>
            <a:r>
              <a:rPr lang="en-US" sz="2000" dirty="0">
                <a:latin typeface="League Spartan" panose="020B0604020202020204" charset="0"/>
                <a:cs typeface="League Spartan" panose="020B0604020202020204" charset="0"/>
              </a:rPr>
              <a:t>CBT</a:t>
            </a:r>
          </a:p>
          <a:p>
            <a:r>
              <a:rPr lang="en-US" sz="2000" dirty="0">
                <a:latin typeface="League Spartan" panose="020B0604020202020204" charset="0"/>
                <a:cs typeface="League Spartan" panose="020B0604020202020204" charset="0"/>
              </a:rPr>
              <a:t>Interpersonal psychotherapy </a:t>
            </a:r>
          </a:p>
          <a:p>
            <a:r>
              <a:rPr lang="en-US" sz="2000" dirty="0">
                <a:latin typeface="League Spartan" panose="020B0604020202020204" charset="0"/>
                <a:cs typeface="League Spartan" panose="020B0604020202020204" charset="0"/>
              </a:rPr>
              <a:t>Brief dynamic/solution focused therapy </a:t>
            </a:r>
          </a:p>
          <a:p>
            <a:r>
              <a:rPr lang="en-US" sz="2000" dirty="0">
                <a:latin typeface="League Spartan" panose="020B0604020202020204" charset="0"/>
                <a:cs typeface="League Spartan" panose="020B0604020202020204" charset="0"/>
              </a:rPr>
              <a:t>Reminiscence therapy </a:t>
            </a:r>
          </a:p>
          <a:p>
            <a:r>
              <a:rPr lang="en-US" sz="2000" dirty="0">
                <a:latin typeface="League Spartan" panose="020B0604020202020204" charset="0"/>
                <a:cs typeface="League Spartan" panose="020B0604020202020204" charset="0"/>
              </a:rPr>
              <a:t>Mindfulness-based cognitive therapy </a:t>
            </a:r>
          </a:p>
          <a:p>
            <a:r>
              <a:rPr lang="en-US" sz="2000" dirty="0">
                <a:latin typeface="League Spartan" panose="020B0604020202020204" charset="0"/>
                <a:cs typeface="League Spartan" panose="020B0604020202020204" charset="0"/>
              </a:rPr>
              <a:t>Behavioral activation therapy </a:t>
            </a:r>
          </a:p>
          <a:p>
            <a:r>
              <a:rPr lang="en-US" sz="2000" dirty="0">
                <a:latin typeface="League Spartan" panose="020B0604020202020204" charset="0"/>
                <a:cs typeface="League Spartan" panose="020B0604020202020204" charset="0"/>
              </a:rPr>
              <a:t>Short-term dynamic psychotherapy </a:t>
            </a:r>
          </a:p>
          <a:p>
            <a:r>
              <a:rPr lang="en-US" sz="2000" dirty="0">
                <a:latin typeface="League Spartan" panose="020B0604020202020204" charset="0"/>
                <a:cs typeface="League Spartan" panose="020B0604020202020204" charset="0"/>
              </a:rPr>
              <a:t>Couple/family </a:t>
            </a:r>
          </a:p>
          <a:p>
            <a:endParaRPr lang="en-US" sz="2000" dirty="0">
              <a:latin typeface="League Spartan" panose="020B0604020202020204" charset="0"/>
              <a:cs typeface="League Spartan" panose="020B0604020202020204" charset="0"/>
            </a:endParaRPr>
          </a:p>
          <a:p>
            <a:endParaRPr lang="en-US" dirty="0">
              <a:latin typeface="League Spartan" panose="020B0604020202020204" charset="0"/>
              <a:cs typeface="League Spartan" panose="020B0604020202020204" charset="0"/>
            </a:endParaRPr>
          </a:p>
        </p:txBody>
      </p:sp>
      <p:sp>
        <p:nvSpPr>
          <p:cNvPr id="7" name="TextBox 6"/>
          <p:cNvSpPr txBox="1"/>
          <p:nvPr/>
        </p:nvSpPr>
        <p:spPr>
          <a:xfrm>
            <a:off x="5372894" y="2844064"/>
            <a:ext cx="3282957" cy="1015663"/>
          </a:xfrm>
          <a:prstGeom prst="rect">
            <a:avLst/>
          </a:prstGeom>
          <a:noFill/>
        </p:spPr>
        <p:txBody>
          <a:bodyPr wrap="square" rtlCol="0" anchor="ctr">
            <a:spAutoFit/>
          </a:bodyPr>
          <a:lstStyle/>
          <a:p>
            <a:pPr algn="ctr"/>
            <a:r>
              <a:rPr lang="en-US" sz="2000" dirty="0">
                <a:latin typeface="League Spartan" panose="020B0604020202020204" charset="0"/>
                <a:cs typeface="League Spartan" panose="020B0604020202020204" charset="0"/>
              </a:rPr>
              <a:t>CBT and counselling can be just as effective as medication, however… </a:t>
            </a:r>
          </a:p>
        </p:txBody>
      </p:sp>
    </p:spTree>
    <p:extLst>
      <p:ext uri="{BB962C8B-B14F-4D97-AF65-F5344CB8AC3E}">
        <p14:creationId xmlns:p14="http://schemas.microsoft.com/office/powerpoint/2010/main" val="1490169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0E3B72-30FD-9684-4C9F-9B6D49E167B3}"/>
              </a:ext>
            </a:extLst>
          </p:cNvPr>
          <p:cNvSpPr>
            <a:spLocks noGrp="1"/>
          </p:cNvSpPr>
          <p:nvPr>
            <p:ph type="body" sz="quarter" idx="10"/>
          </p:nvPr>
        </p:nvSpPr>
        <p:spPr>
          <a:xfrm>
            <a:off x="1115737" y="2214563"/>
            <a:ext cx="6870582" cy="651669"/>
          </a:xfrm>
        </p:spPr>
        <p:txBody>
          <a:bodyPr/>
          <a:lstStyle/>
          <a:p>
            <a:pPr algn="ctr"/>
            <a:r>
              <a:rPr lang="en-US" sz="2400" dirty="0"/>
              <a:t>WHEN IS HOSPITALIZATION APPROPRIATE? </a:t>
            </a: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6210" y="2969703"/>
            <a:ext cx="2509636" cy="1595849"/>
          </a:xfrm>
          <a:prstGeom prst="ellipse">
            <a:avLst/>
          </a:prstGeom>
        </p:spPr>
      </p:pic>
    </p:spTree>
    <p:extLst>
      <p:ext uri="{BB962C8B-B14F-4D97-AF65-F5344CB8AC3E}">
        <p14:creationId xmlns:p14="http://schemas.microsoft.com/office/powerpoint/2010/main" val="536805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2582ACBD-55EB-FA98-242F-0352575BC91A}"/>
              </a:ext>
            </a:extLst>
          </p:cNvPr>
          <p:cNvSpPr>
            <a:spLocks noGrp="1"/>
          </p:cNvSpPr>
          <p:nvPr>
            <p:ph type="tbl" sz="quarter" idx="11"/>
          </p:nvPr>
        </p:nvSpPr>
        <p:spPr/>
        <p:txBody>
          <a:bodyPr/>
          <a:lstStyle/>
          <a:p>
            <a:r>
              <a:rPr lang="en-US" sz="2000" dirty="0"/>
              <a:t>Excellence in mental health care for seniors within their community.</a:t>
            </a:r>
          </a:p>
          <a:p>
            <a:r>
              <a:rPr lang="en-US" sz="2000" dirty="0"/>
              <a:t>Fully bilingual geriatric psychiatry program. We work with older adults living in our community to optimize their mental health and/or dementias with challenging behaviors.</a:t>
            </a:r>
          </a:p>
          <a:p>
            <a:r>
              <a:rPr lang="en-US" sz="2000" dirty="0"/>
              <a:t>Team of Case Managers (Social workers, Occupational Therapists and Registered Nurses) and Geriatric Psychiatrists </a:t>
            </a:r>
          </a:p>
        </p:txBody>
      </p:sp>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a:xfrm>
            <a:off x="2081009" y="459087"/>
            <a:ext cx="6559651" cy="571500"/>
          </a:xfrm>
        </p:spPr>
        <p:txBody>
          <a:bodyPr/>
          <a:lstStyle/>
          <a:p>
            <a:r>
              <a:rPr lang="en-US" sz="1800" dirty="0"/>
              <a:t>Geriatric Psychiatry Community Services of Ottawa (GPCSO) </a:t>
            </a:r>
          </a:p>
        </p:txBody>
      </p:sp>
    </p:spTree>
    <p:extLst>
      <p:ext uri="{BB962C8B-B14F-4D97-AF65-F5344CB8AC3E}">
        <p14:creationId xmlns:p14="http://schemas.microsoft.com/office/powerpoint/2010/main" val="5541397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A2FF0F-2E56-C2EE-1FED-38D6E3CEDE31}"/>
              </a:ext>
            </a:extLst>
          </p:cNvPr>
          <p:cNvSpPr>
            <a:spLocks noGrp="1"/>
          </p:cNvSpPr>
          <p:nvPr>
            <p:ph type="body" sz="quarter" idx="10"/>
          </p:nvPr>
        </p:nvSpPr>
        <p:spPr/>
        <p:txBody>
          <a:bodyPr/>
          <a:lstStyle/>
          <a:p>
            <a:r>
              <a:rPr lang="en-US" sz="2400" b="1" dirty="0">
                <a:latin typeface="League Spartan" panose="020B0604020202020204" charset="0"/>
                <a:cs typeface="League Spartan" panose="020B0604020202020204" charset="0"/>
              </a:rPr>
              <a:t>Identify, Assess, Intervene and Apply </a:t>
            </a:r>
          </a:p>
          <a:p>
            <a:pPr lvl="1"/>
            <a:r>
              <a:rPr lang="en-US" sz="2000" dirty="0">
                <a:latin typeface="League Spartan" panose="020B0604020202020204" charset="0"/>
                <a:cs typeface="League Spartan" panose="020B0604020202020204" charset="0"/>
              </a:rPr>
              <a:t>Review red flags and screening tools </a:t>
            </a:r>
          </a:p>
          <a:p>
            <a:pPr lvl="1"/>
            <a:r>
              <a:rPr lang="en-US" sz="2000" dirty="0">
                <a:latin typeface="League Spartan" panose="020B0604020202020204" charset="0"/>
                <a:cs typeface="League Spartan" panose="020B0604020202020204" charset="0"/>
              </a:rPr>
              <a:t>Explore treatment options </a:t>
            </a:r>
          </a:p>
          <a:p>
            <a:pPr lvl="1"/>
            <a:r>
              <a:rPr lang="en-US" sz="2000" dirty="0">
                <a:latin typeface="League Spartan" panose="020B0604020202020204" charset="0"/>
                <a:cs typeface="League Spartan" panose="020B0604020202020204" charset="0"/>
              </a:rPr>
              <a:t>And Hopefully; de-mystify mental health and increase confidence in starting conversations about mental health with older adults.</a:t>
            </a:r>
          </a:p>
        </p:txBody>
      </p:sp>
      <p:sp>
        <p:nvSpPr>
          <p:cNvPr id="3" name="Rectangle 2">
            <a:extLst>
              <a:ext uri="{FF2B5EF4-FFF2-40B4-BE49-F238E27FC236}">
                <a16:creationId xmlns:a16="http://schemas.microsoft.com/office/drawing/2014/main" id="{7982A9E1-A857-5FBF-8E04-D00AFA91834E}"/>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70199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FB539-9BB6-253D-FC22-FDA824738317}"/>
              </a:ext>
            </a:extLst>
          </p:cNvPr>
          <p:cNvSpPr>
            <a:spLocks noGrp="1"/>
          </p:cNvSpPr>
          <p:nvPr>
            <p:ph type="title"/>
          </p:nvPr>
        </p:nvSpPr>
        <p:spPr/>
        <p:txBody>
          <a:bodyPr/>
          <a:lstStyle/>
          <a:p>
            <a:pPr algn="ctr"/>
            <a:r>
              <a:rPr lang="en-US" sz="6000" b="1" dirty="0">
                <a:latin typeface="Helios Extended" panose="020B0604020202020204" charset="0"/>
                <a:cs typeface="Helios Extended" panose="020B0604020202020204" charset="0"/>
              </a:rPr>
              <a:t>CHAT</a:t>
            </a:r>
          </a:p>
        </p:txBody>
      </p:sp>
      <p:sp>
        <p:nvSpPr>
          <p:cNvPr id="3" name="Content Placeholder 2">
            <a:extLst>
              <a:ext uri="{FF2B5EF4-FFF2-40B4-BE49-F238E27FC236}">
                <a16:creationId xmlns:a16="http://schemas.microsoft.com/office/drawing/2014/main" id="{DC7178C4-A74D-D52D-ACA4-01A460E05C32}"/>
              </a:ext>
            </a:extLst>
          </p:cNvPr>
          <p:cNvSpPr>
            <a:spLocks noGrp="1"/>
          </p:cNvSpPr>
          <p:nvPr>
            <p:ph sz="quarter" idx="10"/>
          </p:nvPr>
        </p:nvSpPr>
        <p:spPr>
          <a:xfrm>
            <a:off x="4425043" y="226423"/>
            <a:ext cx="4191000" cy="4698797"/>
          </a:xfrm>
        </p:spPr>
        <p:txBody>
          <a:bodyPr/>
          <a:lstStyle/>
          <a:p>
            <a:pPr marL="0" indent="0">
              <a:buNone/>
            </a:pPr>
            <a:endParaRPr lang="en-US" sz="2400" dirty="0">
              <a:latin typeface="League Spartan" panose="020B0604020202020204" charset="0"/>
              <a:cs typeface="League Spartan" panose="020B0604020202020204" charset="0"/>
            </a:endParaRPr>
          </a:p>
          <a:p>
            <a:pPr marL="0" indent="0">
              <a:buNone/>
            </a:pPr>
            <a:r>
              <a:rPr lang="en-US" sz="2400" dirty="0">
                <a:latin typeface="League Spartan" panose="020B0604020202020204" charset="0"/>
                <a:cs typeface="League Spartan" panose="020B0604020202020204" charset="0"/>
              </a:rPr>
              <a:t>What are some Self-Management &amp; Mindfulness strategies that you use to promote your mental health and wellbeing? </a:t>
            </a:r>
          </a:p>
          <a:p>
            <a:pPr marL="0" indent="0">
              <a:buNone/>
            </a:pPr>
            <a:endParaRPr lang="en-US" sz="2400" dirty="0">
              <a:latin typeface="League Spartan" panose="020B0604020202020204" charset="0"/>
              <a:cs typeface="League Spartan" panose="020B0604020202020204" charset="0"/>
            </a:endParaRPr>
          </a:p>
          <a:p>
            <a:pPr marL="0" indent="0">
              <a:buNone/>
            </a:pPr>
            <a:endParaRPr lang="en-US" sz="2400" dirty="0">
              <a:latin typeface="League Spartan" panose="020B0604020202020204" charset="0"/>
              <a:cs typeface="League Spartan" panose="020B0604020202020204" charset="0"/>
            </a:endParaRPr>
          </a:p>
          <a:p>
            <a:pPr marL="0" indent="0">
              <a:buNone/>
            </a:pPr>
            <a:endParaRPr lang="en-US" sz="2400" dirty="0">
              <a:latin typeface="League Spartan" panose="020B0604020202020204" charset="0"/>
              <a:cs typeface="League Spartan" panose="020B0604020202020204" charset="0"/>
            </a:endParaRPr>
          </a:p>
          <a:p>
            <a:pPr marL="0" indent="0">
              <a:buNone/>
            </a:pPr>
            <a:r>
              <a:rPr lang="en-US" sz="2400" dirty="0">
                <a:latin typeface="League Spartan" panose="020B0604020202020204" charset="0"/>
                <a:cs typeface="League Spartan" panose="020B0604020202020204" charset="0"/>
              </a:rPr>
              <a:t>Put it in the chat!</a:t>
            </a:r>
          </a:p>
        </p:txBody>
      </p:sp>
      <p:cxnSp>
        <p:nvCxnSpPr>
          <p:cNvPr id="5" name="Straight Connector 4">
            <a:extLst>
              <a:ext uri="{FF2B5EF4-FFF2-40B4-BE49-F238E27FC236}">
                <a16:creationId xmlns:a16="http://schemas.microsoft.com/office/drawing/2014/main" id="{7A67DCF8-E99E-D4AC-16B5-C9336353C3EB}"/>
              </a:ext>
            </a:extLst>
          </p:cNvPr>
          <p:cNvCxnSpPr/>
          <p:nvPr/>
        </p:nvCxnSpPr>
        <p:spPr>
          <a:xfrm>
            <a:off x="4425043" y="3161213"/>
            <a:ext cx="41910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77411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04502C-ABDF-672E-3A3E-674F6A580BD2}"/>
              </a:ext>
            </a:extLst>
          </p:cNvPr>
          <p:cNvSpPr>
            <a:spLocks noGrp="1"/>
          </p:cNvSpPr>
          <p:nvPr>
            <p:ph sz="quarter" idx="10"/>
          </p:nvPr>
        </p:nvSpPr>
        <p:spPr/>
        <p:txBody>
          <a:bodyPr/>
          <a:lstStyle/>
          <a:p>
            <a:r>
              <a:rPr lang="en-US" sz="1800" b="1" dirty="0">
                <a:latin typeface="League Spartan" panose="020B0604020202020204" charset="0"/>
                <a:cs typeface="League Spartan" panose="020B0604020202020204" charset="0"/>
              </a:rPr>
              <a:t>Self-management strategies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Sleep hygiene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Physical activities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Nutrition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Behavioral activation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Increase social connections </a:t>
            </a:r>
          </a:p>
          <a:p>
            <a:pPr lvl="1">
              <a:buFont typeface="Wingdings" panose="05000000000000000000" pitchFamily="2" charset="2"/>
              <a:buChar char="ü"/>
            </a:pPr>
            <a:r>
              <a:rPr lang="en-US" sz="1600" dirty="0">
                <a:latin typeface="League Spartan" panose="020B0604020202020204" charset="0"/>
                <a:cs typeface="League Spartan" panose="020B0604020202020204" charset="0"/>
              </a:rPr>
              <a:t>Mindfulness – here and now! </a:t>
            </a:r>
          </a:p>
          <a:p>
            <a:pPr marL="228600" lvl="1" indent="0">
              <a:buNone/>
            </a:pPr>
            <a:endParaRPr lang="en-US" sz="1600" dirty="0">
              <a:latin typeface="League Spartan" panose="020B0604020202020204" charset="0"/>
              <a:cs typeface="League Spartan" panose="020B0604020202020204" charset="0"/>
            </a:endParaRPr>
          </a:p>
          <a:p>
            <a:pPr marL="404812" indent="-342900"/>
            <a:r>
              <a:rPr lang="en-US" sz="1800" b="1" dirty="0">
                <a:latin typeface="League Spartan" panose="020B0604020202020204" charset="0"/>
                <a:cs typeface="League Spartan" panose="020B0604020202020204" charset="0"/>
              </a:rPr>
              <a:t>Monitoring for treatment adherence &amp; response </a:t>
            </a:r>
          </a:p>
          <a:p>
            <a:pPr marL="404812" indent="-342900"/>
            <a:r>
              <a:rPr lang="en-US" sz="1800" b="1" dirty="0">
                <a:latin typeface="League Spartan" panose="020B0604020202020204" charset="0"/>
                <a:cs typeface="League Spartan" panose="020B0604020202020204" charset="0"/>
              </a:rPr>
              <a:t>Education and support (relationships, recurrence, crisis)</a:t>
            </a:r>
          </a:p>
          <a:p>
            <a:endParaRPr lang="en-US"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E4B58763-8175-7D04-438D-97A0C656C297}"/>
              </a:ext>
            </a:extLst>
          </p:cNvPr>
          <p:cNvSpPr>
            <a:spLocks noGrp="1"/>
          </p:cNvSpPr>
          <p:nvPr>
            <p:ph type="body" sz="quarter" idx="14"/>
          </p:nvPr>
        </p:nvSpPr>
        <p:spPr>
          <a:xfrm>
            <a:off x="2173288" y="291307"/>
            <a:ext cx="6784445" cy="571500"/>
          </a:xfrm>
        </p:spPr>
        <p:txBody>
          <a:bodyPr/>
          <a:lstStyle/>
          <a:p>
            <a:r>
              <a:rPr lang="en-US" sz="2600" dirty="0"/>
              <a:t>SELF-MANAGEMENT &amp; MINDFULNESS</a:t>
            </a:r>
          </a:p>
        </p:txBody>
      </p:sp>
    </p:spTree>
    <p:extLst>
      <p:ext uri="{BB962C8B-B14F-4D97-AF65-F5344CB8AC3E}">
        <p14:creationId xmlns:p14="http://schemas.microsoft.com/office/powerpoint/2010/main" val="31864713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A2950D-D84A-DD19-C8C3-069D303C344C}"/>
              </a:ext>
            </a:extLst>
          </p:cNvPr>
          <p:cNvSpPr>
            <a:spLocks noGrp="1"/>
          </p:cNvSpPr>
          <p:nvPr>
            <p:ph type="body" sz="quarter" idx="14"/>
          </p:nvPr>
        </p:nvSpPr>
        <p:spPr>
          <a:xfrm>
            <a:off x="2022286" y="366808"/>
            <a:ext cx="7507608" cy="571500"/>
          </a:xfrm>
        </p:spPr>
        <p:txBody>
          <a:bodyPr anchor="ctr"/>
          <a:lstStyle/>
          <a:p>
            <a:r>
              <a:rPr lang="en-US" sz="2800" dirty="0"/>
              <a:t>OPTIMIZING HEALTH &amp; RESILIENCE </a:t>
            </a:r>
            <a:endParaRPr lang="en-US" sz="3600" dirty="0"/>
          </a:p>
        </p:txBody>
      </p:sp>
      <p:pic>
        <p:nvPicPr>
          <p:cNvPr id="6" name="Picture 5"/>
          <p:cNvPicPr/>
          <p:nvPr/>
        </p:nvPicPr>
        <p:blipFill rotWithShape="1">
          <a:blip r:embed="rId3" cstate="email">
            <a:extLst>
              <a:ext uri="{28A0092B-C50C-407E-A947-70E740481C1C}">
                <a14:useLocalDpi xmlns:a14="http://schemas.microsoft.com/office/drawing/2010/main"/>
              </a:ext>
            </a:extLst>
          </a:blip>
          <a:srcRect/>
          <a:stretch/>
        </p:blipFill>
        <p:spPr bwMode="auto">
          <a:xfrm>
            <a:off x="1312322" y="1182847"/>
            <a:ext cx="6519356" cy="3391880"/>
          </a:xfrm>
          <a:prstGeom prst="rect">
            <a:avLst/>
          </a:prstGeom>
          <a:ln w="38100">
            <a:solidFill>
              <a:schemeClr val="tx1"/>
            </a:solid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ED83708B-7AD9-26AF-7436-9732D7D020DD}"/>
              </a:ext>
            </a:extLst>
          </p:cNvPr>
          <p:cNvSpPr/>
          <p:nvPr/>
        </p:nvSpPr>
        <p:spPr>
          <a:xfrm>
            <a:off x="5226340" y="3749879"/>
            <a:ext cx="2558759" cy="755009"/>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15412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A61667DC-2AAF-5394-F468-6C26C530D1BF}"/>
              </a:ext>
            </a:extLst>
          </p:cNvPr>
          <p:cNvSpPr>
            <a:spLocks noGrp="1"/>
          </p:cNvSpPr>
          <p:nvPr>
            <p:ph type="tbl" sz="quarter" idx="11"/>
          </p:nvPr>
        </p:nvSpPr>
        <p:spPr>
          <a:xfrm>
            <a:off x="268448" y="1137582"/>
            <a:ext cx="8539992" cy="3352800"/>
          </a:xfrm>
        </p:spPr>
        <p:txBody>
          <a:bodyPr/>
          <a:lstStyle/>
          <a:p>
            <a:pPr lvl="1">
              <a:buFont typeface="Arial" panose="020B0604020202020204" pitchFamily="34" charset="0"/>
              <a:buChar char="•"/>
            </a:pPr>
            <a:r>
              <a:rPr lang="en-US" dirty="0">
                <a:latin typeface="League Spartan" panose="020B0604020202020204" charset="0"/>
                <a:cs typeface="League Spartan" panose="020B0604020202020204" charset="0"/>
              </a:rPr>
              <a:t>Advocacy Centre for the Elderly</a:t>
            </a:r>
          </a:p>
          <a:p>
            <a:pPr lvl="1">
              <a:buFont typeface="Arial" panose="020B0604020202020204" pitchFamily="34" charset="0"/>
              <a:buChar char="•"/>
            </a:pPr>
            <a:r>
              <a:rPr lang="en-US" dirty="0">
                <a:latin typeface="League Spartan" panose="020B0604020202020204" charset="0"/>
                <a:cs typeface="League Spartan" panose="020B0604020202020204" charset="0"/>
              </a:rPr>
              <a:t>Champlain Local Health Integration Network - Home and Community Care and Champlain Health Line </a:t>
            </a:r>
          </a:p>
          <a:p>
            <a:pPr lvl="1">
              <a:buFont typeface="Arial" panose="020B0604020202020204" pitchFamily="34" charset="0"/>
              <a:buChar char="•"/>
            </a:pPr>
            <a:r>
              <a:rPr lang="en-US" dirty="0">
                <a:latin typeface="League Spartan" panose="020B0604020202020204" charset="0"/>
                <a:cs typeface="League Spartan" panose="020B0604020202020204" charset="0"/>
              </a:rPr>
              <a:t>Local Community Centers and Senior Center Without Walls </a:t>
            </a:r>
          </a:p>
          <a:p>
            <a:pPr lvl="1">
              <a:buFont typeface="Arial" panose="020B0604020202020204" pitchFamily="34" charset="0"/>
              <a:buChar char="•"/>
            </a:pPr>
            <a:r>
              <a:rPr lang="en-US" dirty="0">
                <a:latin typeface="League Spartan" panose="020B0604020202020204" charset="0"/>
                <a:cs typeface="League Spartan" panose="020B0604020202020204" charset="0"/>
              </a:rPr>
              <a:t>Coalition of Community Health and Resource Centers of Ottawa</a:t>
            </a:r>
          </a:p>
          <a:p>
            <a:pPr lvl="1">
              <a:buFont typeface="Arial" panose="020B0604020202020204" pitchFamily="34" charset="0"/>
              <a:buChar char="•"/>
            </a:pPr>
            <a:r>
              <a:rPr lang="en-US" dirty="0">
                <a:latin typeface="League Spartan" panose="020B0604020202020204" charset="0"/>
                <a:cs typeface="League Spartan" panose="020B0604020202020204" charset="0"/>
              </a:rPr>
              <a:t>Geriatric Psychiatry Caregiver &amp; Family Support Group</a:t>
            </a:r>
          </a:p>
          <a:p>
            <a:pPr lvl="1">
              <a:buFont typeface="Arial" panose="020B0604020202020204" pitchFamily="34" charset="0"/>
              <a:buChar char="•"/>
            </a:pPr>
            <a:r>
              <a:rPr lang="en-US" dirty="0">
                <a:latin typeface="League Spartan" panose="020B0604020202020204" charset="0"/>
                <a:cs typeface="League Spartan" panose="020B0604020202020204" charset="0"/>
              </a:rPr>
              <a:t>Helpline - Ontario Caregiver</a:t>
            </a:r>
          </a:p>
          <a:p>
            <a:pPr lvl="1">
              <a:buFont typeface="Arial" panose="020B0604020202020204" pitchFamily="34" charset="0"/>
              <a:buChar char="•"/>
            </a:pPr>
            <a:r>
              <a:rPr lang="en-US" dirty="0">
                <a:latin typeface="League Spartan" panose="020B0604020202020204" charset="0"/>
                <a:cs typeface="League Spartan" panose="020B0604020202020204" charset="0"/>
              </a:rPr>
              <a:t>Primary Care Outreach to Seniors</a:t>
            </a:r>
          </a:p>
          <a:p>
            <a:pPr lvl="1">
              <a:buFont typeface="Arial" panose="020B0604020202020204" pitchFamily="34" charset="0"/>
              <a:buChar char="•"/>
            </a:pPr>
            <a:r>
              <a:rPr lang="en-US" dirty="0">
                <a:latin typeface="League Spartan" panose="020B0604020202020204" charset="0"/>
                <a:cs typeface="League Spartan" panose="020B0604020202020204" charset="0"/>
              </a:rPr>
              <a:t>Service Access to Recovery (Addictions referral resource) Montfort Renaissance </a:t>
            </a:r>
          </a:p>
          <a:p>
            <a:pPr lvl="1">
              <a:buFont typeface="Arial" panose="020B0604020202020204" pitchFamily="34" charset="0"/>
              <a:buChar char="•"/>
            </a:pPr>
            <a:r>
              <a:rPr lang="en-US" dirty="0">
                <a:latin typeface="League Spartan" panose="020B0604020202020204" charset="0"/>
                <a:cs typeface="League Spartan" panose="020B0604020202020204" charset="0"/>
              </a:rPr>
              <a:t>Specialized Geriatric Services</a:t>
            </a:r>
          </a:p>
          <a:p>
            <a:pPr lvl="1">
              <a:buFont typeface="Arial" panose="020B0604020202020204" pitchFamily="34" charset="0"/>
              <a:buChar char="•"/>
            </a:pPr>
            <a:r>
              <a:rPr lang="en-US" dirty="0">
                <a:latin typeface="League Spartan" panose="020B0604020202020204" charset="0"/>
                <a:cs typeface="League Spartan" panose="020B0604020202020204" charset="0"/>
              </a:rPr>
              <a:t>Online Resources: </a:t>
            </a:r>
            <a:r>
              <a:rPr lang="en-US" dirty="0" err="1">
                <a:latin typeface="League Spartan" panose="020B0604020202020204" charset="0"/>
                <a:cs typeface="League Spartan" panose="020B0604020202020204" charset="0"/>
              </a:rPr>
              <a:t>BounceBack</a:t>
            </a:r>
            <a:r>
              <a:rPr lang="en-US" dirty="0">
                <a:latin typeface="League Spartan" panose="020B0604020202020204" charset="0"/>
                <a:cs typeface="League Spartan" panose="020B0604020202020204" charset="0"/>
              </a:rPr>
              <a:t> program, </a:t>
            </a:r>
            <a:r>
              <a:rPr lang="en-US" dirty="0" err="1">
                <a:latin typeface="League Spartan" panose="020B0604020202020204" charset="0"/>
                <a:cs typeface="League Spartan" panose="020B0604020202020204" charset="0"/>
              </a:rPr>
              <a:t>Councelling</a:t>
            </a:r>
            <a:r>
              <a:rPr lang="en-US" dirty="0">
                <a:latin typeface="League Spartan" panose="020B0604020202020204" charset="0"/>
                <a:cs typeface="League Spartan" panose="020B0604020202020204" charset="0"/>
              </a:rPr>
              <a:t> Connect, The Walk-In Counselling Clinic </a:t>
            </a:r>
          </a:p>
          <a:p>
            <a:pPr lvl="1">
              <a:buFont typeface="Arial" panose="020B0604020202020204" pitchFamily="34" charset="0"/>
              <a:buChar char="•"/>
            </a:pPr>
            <a:endParaRPr lang="en-US" sz="1050" dirty="0">
              <a:latin typeface="League Spartan" panose="020B0604020202020204" charset="0"/>
              <a:cs typeface="League Spartan" panose="020B0604020202020204" charset="0"/>
            </a:endParaRPr>
          </a:p>
          <a:p>
            <a:pPr marL="228600" lvl="1" indent="0">
              <a:buNone/>
            </a:pPr>
            <a:r>
              <a:rPr lang="en-US" sz="1800" dirty="0">
                <a:latin typeface="League Spartan" panose="020B0604020202020204" charset="0"/>
                <a:cs typeface="League Spartan" panose="020B0604020202020204" charset="0"/>
              </a:rPr>
              <a:t>GPCSO.org </a:t>
            </a:r>
          </a:p>
          <a:p>
            <a:pPr marL="228600" lvl="1" indent="0">
              <a:buNone/>
            </a:pPr>
            <a:r>
              <a:rPr lang="en-US" sz="1800" dirty="0">
                <a:latin typeface="League Spartan" panose="020B0604020202020204" charset="0"/>
                <a:cs typeface="League Spartan" panose="020B0604020202020204" charset="0"/>
              </a:rPr>
              <a:t>Resources for Patient and Families</a:t>
            </a:r>
          </a:p>
        </p:txBody>
      </p:sp>
      <p:sp>
        <p:nvSpPr>
          <p:cNvPr id="3" name="Text Placeholder 2">
            <a:extLst>
              <a:ext uri="{FF2B5EF4-FFF2-40B4-BE49-F238E27FC236}">
                <a16:creationId xmlns:a16="http://schemas.microsoft.com/office/drawing/2014/main" id="{973A1145-AFC6-C30C-54C2-80B2FEB92B8E}"/>
              </a:ext>
            </a:extLst>
          </p:cNvPr>
          <p:cNvSpPr>
            <a:spLocks noGrp="1"/>
          </p:cNvSpPr>
          <p:nvPr>
            <p:ph type="body" sz="quarter" idx="14"/>
          </p:nvPr>
        </p:nvSpPr>
        <p:spPr/>
        <p:txBody>
          <a:bodyPr/>
          <a:lstStyle/>
          <a:p>
            <a:r>
              <a:rPr lang="en-US" dirty="0"/>
              <a:t>ADDITIONAL RESOURCES</a:t>
            </a:r>
          </a:p>
        </p:txBody>
      </p:sp>
    </p:spTree>
    <p:extLst>
      <p:ext uri="{BB962C8B-B14F-4D97-AF65-F5344CB8AC3E}">
        <p14:creationId xmlns:p14="http://schemas.microsoft.com/office/powerpoint/2010/main" val="40912244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F87427C-D2AA-6948-4A63-84E49EA78E2B}"/>
              </a:ext>
            </a:extLst>
          </p:cNvPr>
          <p:cNvSpPr/>
          <p:nvPr/>
        </p:nvSpPr>
        <p:spPr>
          <a:xfrm>
            <a:off x="778933" y="1808430"/>
            <a:ext cx="4673600" cy="1713703"/>
          </a:xfrm>
          <a:prstGeom prst="roundRect">
            <a:avLst/>
          </a:prstGeom>
          <a:solidFill>
            <a:srgbClr val="AFC1D0"/>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228C4B8-1212-C8A0-9DBB-CEBEFEB95D91}"/>
              </a:ext>
            </a:extLst>
          </p:cNvPr>
          <p:cNvSpPr txBox="1"/>
          <p:nvPr/>
        </p:nvSpPr>
        <p:spPr>
          <a:xfrm>
            <a:off x="988483" y="2003561"/>
            <a:ext cx="4601632" cy="1323439"/>
          </a:xfrm>
          <a:prstGeom prst="rect">
            <a:avLst/>
          </a:prstGeom>
          <a:noFill/>
        </p:spPr>
        <p:txBody>
          <a:bodyPr wrap="square">
            <a:spAutoFit/>
          </a:bodyPr>
          <a:lstStyle/>
          <a:p>
            <a:r>
              <a:rPr lang="en-US" sz="4000" b="1" dirty="0">
                <a:latin typeface="Helios Extended" panose="020B0604020202020204" charset="0"/>
                <a:cs typeface="Helios Extended" panose="020B0604020202020204" charset="0"/>
              </a:rPr>
              <a:t>What do I do? </a:t>
            </a:r>
          </a:p>
          <a:p>
            <a:r>
              <a:rPr lang="en-US" sz="4000" b="1" dirty="0">
                <a:latin typeface="Helios Extended" panose="020B0604020202020204" charset="0"/>
                <a:cs typeface="Helios Extended" panose="020B0604020202020204" charset="0"/>
              </a:rPr>
              <a:t>How can I help? </a:t>
            </a:r>
          </a:p>
        </p:txBody>
      </p:sp>
      <p:pic>
        <p:nvPicPr>
          <p:cNvPr id="7" name="Picture 6" descr="Smiling healthcare professional">
            <a:extLst>
              <a:ext uri="{FF2B5EF4-FFF2-40B4-BE49-F238E27FC236}">
                <a16:creationId xmlns:a16="http://schemas.microsoft.com/office/drawing/2014/main" id="{67FB8FC6-C001-1077-AC37-5091ACFCD2DE}"/>
              </a:ext>
            </a:extLst>
          </p:cNvPr>
          <p:cNvPicPr>
            <a:picLocks noChangeAspect="1"/>
          </p:cNvPicPr>
          <p:nvPr/>
        </p:nvPicPr>
        <p:blipFill rotWithShape="1">
          <a:blip r:embed="rId3"/>
          <a:srcRect l="-67" t="-934" r="17641" b="934"/>
          <a:stretch/>
        </p:blipFill>
        <p:spPr>
          <a:xfrm>
            <a:off x="5046132" y="1325032"/>
            <a:ext cx="3405717" cy="2493433"/>
          </a:xfrm>
          <a:prstGeom prst="rect">
            <a:avLst/>
          </a:prstGeom>
          <a:ln w="38100">
            <a:solidFill>
              <a:schemeClr val="tx1"/>
            </a:solidFill>
          </a:ln>
        </p:spPr>
      </p:pic>
    </p:spTree>
    <p:extLst>
      <p:ext uri="{BB962C8B-B14F-4D97-AF65-F5344CB8AC3E}">
        <p14:creationId xmlns:p14="http://schemas.microsoft.com/office/powerpoint/2010/main" val="4301210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92866" y="601133"/>
            <a:ext cx="5540751" cy="4116331"/>
          </a:xfrm>
          <a:prstGeom prst="rect">
            <a:avLst/>
          </a:prstGeom>
          <a:ln w="38100">
            <a:solidFill>
              <a:schemeClr val="tx1"/>
            </a:solidFill>
          </a:ln>
        </p:spPr>
      </p:pic>
    </p:spTree>
    <p:extLst>
      <p:ext uri="{BB962C8B-B14F-4D97-AF65-F5344CB8AC3E}">
        <p14:creationId xmlns:p14="http://schemas.microsoft.com/office/powerpoint/2010/main" val="30965306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ADCFE2-7E0C-7952-98BB-161EDCF7C216}"/>
              </a:ext>
            </a:extLst>
          </p:cNvPr>
          <p:cNvSpPr>
            <a:spLocks noGrp="1"/>
          </p:cNvSpPr>
          <p:nvPr>
            <p:ph sz="quarter" idx="10"/>
          </p:nvPr>
        </p:nvSpPr>
        <p:spPr/>
        <p:txBody>
          <a:bodyPr/>
          <a:lstStyle/>
          <a:p>
            <a:r>
              <a:rPr lang="en-US" sz="1600" dirty="0">
                <a:latin typeface="League Spartan" panose="020B0604020202020204" charset="0"/>
                <a:cs typeface="League Spartan" panose="020B0604020202020204" charset="0"/>
              </a:rPr>
              <a:t>I’ve been worried about you. Can we talk about what you are experiencing? If not, is there someone you are comfortable talking to?</a:t>
            </a:r>
          </a:p>
          <a:p>
            <a:r>
              <a:rPr lang="en-US" sz="1600" dirty="0">
                <a:latin typeface="League Spartan" panose="020B0604020202020204" charset="0"/>
                <a:cs typeface="League Spartan" panose="020B0604020202020204" charset="0"/>
              </a:rPr>
              <a:t>I am someone who cares and wants to listen. What do you want me to know about how you are feeling?</a:t>
            </a:r>
          </a:p>
          <a:p>
            <a:r>
              <a:rPr lang="en-US" sz="1600" dirty="0">
                <a:latin typeface="League Spartan" panose="020B0604020202020204" charset="0"/>
                <a:cs typeface="League Spartan" panose="020B0604020202020204" charset="0"/>
              </a:rPr>
              <a:t>What can I do to help you to talk about issues with your family or someone else who cares about you?</a:t>
            </a:r>
          </a:p>
          <a:p>
            <a:r>
              <a:rPr lang="en-US" sz="1600" dirty="0">
                <a:latin typeface="League Spartan" panose="020B0604020202020204" charset="0"/>
                <a:cs typeface="League Spartan" panose="020B0604020202020204" charset="0"/>
              </a:rPr>
              <a:t>I’m concerned about your safety. Have you thought about harming yourself or others?</a:t>
            </a:r>
          </a:p>
          <a:p>
            <a:pPr marL="0" indent="0" algn="r">
              <a:buNone/>
            </a:pPr>
            <a:endParaRPr lang="en-US" sz="1600" i="1" dirty="0">
              <a:latin typeface="League Spartan" panose="020B0604020202020204" charset="0"/>
              <a:cs typeface="League Spartan" panose="020B0604020202020204" charset="0"/>
            </a:endParaRPr>
          </a:p>
          <a:p>
            <a:pPr marL="0" indent="0" algn="r">
              <a:buNone/>
            </a:pPr>
            <a:endParaRPr lang="en-US" i="1" dirty="0">
              <a:latin typeface="League Spartan" panose="020B0604020202020204" charset="0"/>
              <a:cs typeface="League Spartan" panose="020B0604020202020204" charset="0"/>
            </a:endParaRPr>
          </a:p>
          <a:p>
            <a:pPr marL="0" indent="0" algn="r">
              <a:buNone/>
            </a:pPr>
            <a:endParaRPr lang="en-US" sz="1600" i="1" dirty="0">
              <a:latin typeface="League Spartan" panose="020B0604020202020204" charset="0"/>
              <a:cs typeface="League Spartan" panose="020B0604020202020204" charset="0"/>
            </a:endParaRPr>
          </a:p>
          <a:p>
            <a:pPr marL="0" indent="0" algn="r">
              <a:buNone/>
            </a:pPr>
            <a:r>
              <a:rPr lang="en-US" sz="1600" i="1" dirty="0">
                <a:latin typeface="League Spartan" panose="020B0604020202020204" charset="0"/>
                <a:cs typeface="League Spartan" panose="020B0604020202020204" charset="0"/>
              </a:rPr>
              <a:t>US Department of Health &amp; Social Services</a:t>
            </a:r>
            <a:endParaRPr lang="en-US" sz="1600" dirty="0">
              <a:latin typeface="League Spartan" panose="020B0604020202020204" charset="0"/>
              <a:cs typeface="League Spartan" panose="020B0604020202020204" charset="0"/>
            </a:endParaRPr>
          </a:p>
          <a:p>
            <a:endParaRPr lang="en-US"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1D71D54A-0E11-4ABD-0BF1-85097864D4DF}"/>
              </a:ext>
            </a:extLst>
          </p:cNvPr>
          <p:cNvSpPr>
            <a:spLocks noGrp="1"/>
          </p:cNvSpPr>
          <p:nvPr>
            <p:ph type="body" sz="quarter" idx="14"/>
          </p:nvPr>
        </p:nvSpPr>
        <p:spPr>
          <a:xfrm>
            <a:off x="2063221" y="390790"/>
            <a:ext cx="6733645" cy="571500"/>
          </a:xfrm>
        </p:spPr>
        <p:txBody>
          <a:bodyPr/>
          <a:lstStyle/>
          <a:p>
            <a:r>
              <a:rPr lang="en-US" sz="2600" dirty="0"/>
              <a:t>HOW TO START THE CONVERSATION… </a:t>
            </a:r>
          </a:p>
        </p:txBody>
      </p:sp>
    </p:spTree>
    <p:extLst>
      <p:ext uri="{BB962C8B-B14F-4D97-AF65-F5344CB8AC3E}">
        <p14:creationId xmlns:p14="http://schemas.microsoft.com/office/powerpoint/2010/main" val="37578383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ADCFE2-7E0C-7952-98BB-161EDCF7C216}"/>
              </a:ext>
            </a:extLst>
          </p:cNvPr>
          <p:cNvSpPr>
            <a:spLocks noGrp="1"/>
          </p:cNvSpPr>
          <p:nvPr>
            <p:ph sz="quarter" idx="10"/>
          </p:nvPr>
        </p:nvSpPr>
        <p:spPr/>
        <p:txBody>
          <a:bodyPr/>
          <a:lstStyle/>
          <a:p>
            <a:r>
              <a:rPr lang="en-US" sz="1600" dirty="0">
                <a:latin typeface="League Spartan" panose="020B0604020202020204" charset="0"/>
                <a:cs typeface="League Spartan" panose="020B0604020202020204" charset="0"/>
              </a:rPr>
              <a:t>Check reason (mistaken beliefs, stigma, finances)</a:t>
            </a:r>
          </a:p>
          <a:p>
            <a:r>
              <a:rPr lang="en-US" sz="1600" dirty="0">
                <a:latin typeface="League Spartan" panose="020B0604020202020204" charset="0"/>
                <a:cs typeface="League Spartan" panose="020B0604020202020204" charset="0"/>
              </a:rPr>
              <a:t>Remain friendly and open</a:t>
            </a:r>
          </a:p>
          <a:p>
            <a:r>
              <a:rPr lang="en-US" sz="1600" dirty="0">
                <a:latin typeface="League Spartan" panose="020B0604020202020204" charset="0"/>
                <a:cs typeface="League Spartan" panose="020B0604020202020204" charset="0"/>
              </a:rPr>
              <a:t>Let them know they can contact you if they change their mind</a:t>
            </a:r>
          </a:p>
          <a:p>
            <a:r>
              <a:rPr lang="en-US" sz="1600" dirty="0">
                <a:latin typeface="League Spartan" panose="020B0604020202020204" charset="0"/>
                <a:cs typeface="League Spartan" panose="020B0604020202020204" charset="0"/>
              </a:rPr>
              <a:t>Respect their right to refuse, unless…</a:t>
            </a:r>
          </a:p>
          <a:p>
            <a:endParaRPr lang="en-US" dirty="0">
              <a:latin typeface="League Spartan" panose="020B0604020202020204" charset="0"/>
              <a:cs typeface="League Spartan" panose="020B0604020202020204" charset="0"/>
            </a:endParaRPr>
          </a:p>
          <a:p>
            <a:endParaRPr lang="en-US" sz="1600" dirty="0">
              <a:latin typeface="League Spartan" panose="020B0604020202020204" charset="0"/>
              <a:cs typeface="League Spartan" panose="020B0604020202020204" charset="0"/>
            </a:endParaRPr>
          </a:p>
          <a:p>
            <a:endParaRPr lang="en-US" sz="1600" dirty="0">
              <a:latin typeface="League Spartan" panose="020B0604020202020204" charset="0"/>
              <a:cs typeface="League Spartan" panose="020B0604020202020204" charset="0"/>
            </a:endParaRPr>
          </a:p>
          <a:p>
            <a:pPr marL="0" indent="0" algn="ctr">
              <a:buNone/>
            </a:pPr>
            <a:r>
              <a:rPr lang="en-US" b="1" dirty="0">
                <a:latin typeface="League Spartan" panose="020B0604020202020204" charset="0"/>
                <a:cs typeface="League Spartan" panose="020B0604020202020204" charset="0"/>
              </a:rPr>
              <a:t>If unsure/need help: CALL MENTAL HEALTH CRISIS LINE </a:t>
            </a:r>
          </a:p>
          <a:p>
            <a:pPr marL="0" indent="0" algn="ctr">
              <a:buNone/>
            </a:pPr>
            <a:r>
              <a:rPr lang="en-US" b="1" dirty="0">
                <a:latin typeface="League Spartan" panose="020B0604020202020204" charset="0"/>
                <a:cs typeface="League Spartan" panose="020B0604020202020204" charset="0"/>
              </a:rPr>
              <a:t>1-866-996-0991</a:t>
            </a:r>
          </a:p>
          <a:p>
            <a:pPr marL="0" indent="0" algn="ctr">
              <a:buNone/>
            </a:pPr>
            <a:r>
              <a:rPr lang="en-US" b="1" dirty="0">
                <a:latin typeface="League Spartan" panose="020B0604020202020204" charset="0"/>
                <a:cs typeface="League Spartan" panose="020B0604020202020204" charset="0"/>
              </a:rPr>
              <a:t>CALL 911: If someone wants to injure themselves/end their life or hurt someone else</a:t>
            </a:r>
          </a:p>
        </p:txBody>
      </p:sp>
      <p:sp>
        <p:nvSpPr>
          <p:cNvPr id="3" name="Text Placeholder 2">
            <a:extLst>
              <a:ext uri="{FF2B5EF4-FFF2-40B4-BE49-F238E27FC236}">
                <a16:creationId xmlns:a16="http://schemas.microsoft.com/office/drawing/2014/main" id="{1D71D54A-0E11-4ABD-0BF1-85097864D4DF}"/>
              </a:ext>
            </a:extLst>
          </p:cNvPr>
          <p:cNvSpPr>
            <a:spLocks noGrp="1"/>
          </p:cNvSpPr>
          <p:nvPr>
            <p:ph type="body" sz="quarter" idx="14"/>
          </p:nvPr>
        </p:nvSpPr>
        <p:spPr>
          <a:xfrm>
            <a:off x="2063221" y="390790"/>
            <a:ext cx="6733645" cy="571500"/>
          </a:xfrm>
        </p:spPr>
        <p:txBody>
          <a:bodyPr/>
          <a:lstStyle/>
          <a:p>
            <a:r>
              <a:rPr lang="en-US" sz="2800" dirty="0"/>
              <a:t>WHAT IF THEY DON’T WANT HELP? </a:t>
            </a:r>
            <a:endParaRPr lang="en-US" sz="3600" dirty="0"/>
          </a:p>
        </p:txBody>
      </p:sp>
    </p:spTree>
    <p:extLst>
      <p:ext uri="{BB962C8B-B14F-4D97-AF65-F5344CB8AC3E}">
        <p14:creationId xmlns:p14="http://schemas.microsoft.com/office/powerpoint/2010/main" val="1745552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743979" y="743729"/>
            <a:ext cx="3656041" cy="3656041"/>
          </a:xfrm>
          <a:prstGeom prst="rect">
            <a:avLst/>
          </a:prstGeom>
          <a:ln w="38100">
            <a:solidFill>
              <a:schemeClr val="tx1"/>
            </a:solidFill>
          </a:ln>
        </p:spPr>
      </p:pic>
    </p:spTree>
    <p:extLst>
      <p:ext uri="{BB962C8B-B14F-4D97-AF65-F5344CB8AC3E}">
        <p14:creationId xmlns:p14="http://schemas.microsoft.com/office/powerpoint/2010/main" val="2060930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81106" y="1053829"/>
            <a:ext cx="5581788" cy="3628510"/>
          </a:xfrm>
          <a:prstGeom prst="rect">
            <a:avLst/>
          </a:prstGeom>
          <a:ln w="38100">
            <a:noFill/>
          </a:ln>
        </p:spPr>
      </p:pic>
    </p:spTree>
    <p:extLst>
      <p:ext uri="{BB962C8B-B14F-4D97-AF65-F5344CB8AC3E}">
        <p14:creationId xmlns:p14="http://schemas.microsoft.com/office/powerpoint/2010/main" val="82449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546C88-443D-8DA9-3C8A-A34321D24FE0}"/>
              </a:ext>
            </a:extLst>
          </p:cNvPr>
          <p:cNvSpPr>
            <a:spLocks noGrp="1"/>
          </p:cNvSpPr>
          <p:nvPr>
            <p:ph type="body" sz="quarter" idx="10"/>
          </p:nvPr>
        </p:nvSpPr>
        <p:spPr/>
        <p:txBody>
          <a:bodyPr anchor="ctr"/>
          <a:lstStyle/>
          <a:p>
            <a:r>
              <a:rPr lang="en-US" sz="2000" dirty="0">
                <a:latin typeface="League Spartan" panose="020B0604020202020204" charset="0"/>
                <a:cs typeface="League Spartan" panose="020B0604020202020204" charset="0"/>
              </a:rPr>
              <a:t>Myths of depression and seniors </a:t>
            </a:r>
          </a:p>
          <a:p>
            <a:r>
              <a:rPr lang="en-US" sz="2000" dirty="0">
                <a:latin typeface="League Spartan" panose="020B0604020202020204" charset="0"/>
                <a:cs typeface="League Spartan" panose="020B0604020202020204" charset="0"/>
              </a:rPr>
              <a:t>Review risk factors, screening and assessment of depression </a:t>
            </a:r>
          </a:p>
          <a:p>
            <a:r>
              <a:rPr lang="en-US" sz="2000" dirty="0">
                <a:latin typeface="League Spartan" panose="020B0604020202020204" charset="0"/>
                <a:cs typeface="League Spartan" panose="020B0604020202020204" charset="0"/>
              </a:rPr>
              <a:t>Analysis and interpretation </a:t>
            </a:r>
          </a:p>
          <a:p>
            <a:r>
              <a:rPr lang="en-US" sz="2000" dirty="0">
                <a:latin typeface="League Spartan" panose="020B0604020202020204" charset="0"/>
                <a:cs typeface="League Spartan" panose="020B0604020202020204" charset="0"/>
              </a:rPr>
              <a:t>Care planning and intervention</a:t>
            </a:r>
          </a:p>
          <a:p>
            <a:r>
              <a:rPr lang="en-US" sz="2000" dirty="0">
                <a:latin typeface="League Spartan" panose="020B0604020202020204" charset="0"/>
                <a:cs typeface="League Spartan" panose="020B0604020202020204" charset="0"/>
              </a:rPr>
              <a:t>How can I help? Review of resources  </a:t>
            </a:r>
          </a:p>
          <a:p>
            <a:endParaRPr lang="en-US" sz="2000" dirty="0"/>
          </a:p>
        </p:txBody>
      </p:sp>
      <p:sp>
        <p:nvSpPr>
          <p:cNvPr id="3" name="TextBox 2">
            <a:extLst>
              <a:ext uri="{FF2B5EF4-FFF2-40B4-BE49-F238E27FC236}">
                <a16:creationId xmlns:a16="http://schemas.microsoft.com/office/drawing/2014/main" id="{6D4277B4-5016-3C05-3BF7-CC6E25A5CF9B}"/>
              </a:ext>
            </a:extLst>
          </p:cNvPr>
          <p:cNvSpPr txBox="1"/>
          <p:nvPr/>
        </p:nvSpPr>
        <p:spPr>
          <a:xfrm>
            <a:off x="3223648" y="325465"/>
            <a:ext cx="2133918" cy="646331"/>
          </a:xfrm>
          <a:prstGeom prst="rect">
            <a:avLst/>
          </a:prstGeom>
          <a:noFill/>
        </p:spPr>
        <p:txBody>
          <a:bodyPr wrap="none" rtlCol="0">
            <a:spAutoFit/>
          </a:bodyPr>
          <a:lstStyle/>
          <a:p>
            <a:r>
              <a:rPr lang="en-US" sz="3600" b="1" dirty="0">
                <a:latin typeface="Helios Extended" panose="020B0604020202020204" charset="0"/>
                <a:cs typeface="Helios Extended" panose="020B0604020202020204" charset="0"/>
              </a:rPr>
              <a:t>AGENDA</a:t>
            </a:r>
          </a:p>
        </p:txBody>
      </p:sp>
      <p:pic>
        <p:nvPicPr>
          <p:cNvPr id="5" name="Graphic 4" descr="Clipboard with solid fill">
            <a:extLst>
              <a:ext uri="{FF2B5EF4-FFF2-40B4-BE49-F238E27FC236}">
                <a16:creationId xmlns:a16="http://schemas.microsoft.com/office/drawing/2014/main" id="{E33A5D0F-1E3C-CDA0-8357-6F34F0D57B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5971" y="1976035"/>
            <a:ext cx="1594490" cy="1594490"/>
          </a:xfrm>
          <a:prstGeom prst="rect">
            <a:avLst/>
          </a:prstGeom>
        </p:spPr>
      </p:pic>
      <p:sp>
        <p:nvSpPr>
          <p:cNvPr id="4" name="Rectangle 3">
            <a:extLst>
              <a:ext uri="{FF2B5EF4-FFF2-40B4-BE49-F238E27FC236}">
                <a16:creationId xmlns:a16="http://schemas.microsoft.com/office/drawing/2014/main" id="{BD2597A4-E3BB-9DBE-FC16-77E92360DEA8}"/>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14497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5A7B3-BD90-9759-685F-55BB2A490D08}"/>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8808885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F4747F-FB9B-41E6-2154-A73F610D13C3}"/>
              </a:ext>
            </a:extLst>
          </p:cNvPr>
          <p:cNvSpPr>
            <a:spLocks noGrp="1"/>
          </p:cNvSpPr>
          <p:nvPr>
            <p:ph type="body" sz="quarter" idx="10"/>
          </p:nvPr>
        </p:nvSpPr>
        <p:spPr/>
        <p:txBody>
          <a:bodyPr/>
          <a:lstStyle/>
          <a:p>
            <a:r>
              <a:rPr lang="en-US" sz="1600" dirty="0">
                <a:hlinkClick r:id="rId3"/>
              </a:rPr>
              <a:t>jletemplier@bruyere.org</a:t>
            </a:r>
            <a:endParaRPr lang="en-US" sz="1600" dirty="0"/>
          </a:p>
        </p:txBody>
      </p:sp>
      <p:sp>
        <p:nvSpPr>
          <p:cNvPr id="3" name="Text Placeholder 2">
            <a:extLst>
              <a:ext uri="{FF2B5EF4-FFF2-40B4-BE49-F238E27FC236}">
                <a16:creationId xmlns:a16="http://schemas.microsoft.com/office/drawing/2014/main" id="{0C5A40A9-6884-8095-062B-E57A34A237E4}"/>
              </a:ext>
            </a:extLst>
          </p:cNvPr>
          <p:cNvSpPr>
            <a:spLocks noGrp="1"/>
          </p:cNvSpPr>
          <p:nvPr>
            <p:ph type="body" sz="quarter" idx="11"/>
          </p:nvPr>
        </p:nvSpPr>
        <p:spPr>
          <a:xfrm>
            <a:off x="1299297" y="3020068"/>
            <a:ext cx="3261473" cy="314935"/>
          </a:xfrm>
        </p:spPr>
        <p:txBody>
          <a:bodyPr/>
          <a:lstStyle/>
          <a:p>
            <a:r>
              <a:rPr lang="en-US" dirty="0"/>
              <a:t>www.gpcso.org</a:t>
            </a:r>
          </a:p>
        </p:txBody>
      </p:sp>
      <p:pic>
        <p:nvPicPr>
          <p:cNvPr id="5" name="Graphic 4" descr="Telephone with solid fill">
            <a:extLst>
              <a:ext uri="{FF2B5EF4-FFF2-40B4-BE49-F238E27FC236}">
                <a16:creationId xmlns:a16="http://schemas.microsoft.com/office/drawing/2014/main" id="{850B6A04-A03A-A0BE-B3FB-152834644C3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43550" y="3539476"/>
            <a:ext cx="369332" cy="369332"/>
          </a:xfrm>
          <a:prstGeom prst="rect">
            <a:avLst/>
          </a:prstGeom>
        </p:spPr>
      </p:pic>
      <p:sp>
        <p:nvSpPr>
          <p:cNvPr id="6" name="TextBox 5">
            <a:extLst>
              <a:ext uri="{FF2B5EF4-FFF2-40B4-BE49-F238E27FC236}">
                <a16:creationId xmlns:a16="http://schemas.microsoft.com/office/drawing/2014/main" id="{7ABAA2F5-C9CB-54DC-9501-DEAC5B140D00}"/>
              </a:ext>
            </a:extLst>
          </p:cNvPr>
          <p:cNvSpPr txBox="1"/>
          <p:nvPr/>
        </p:nvSpPr>
        <p:spPr>
          <a:xfrm>
            <a:off x="1299297" y="3523000"/>
            <a:ext cx="2437815" cy="369332"/>
          </a:xfrm>
          <a:prstGeom prst="rect">
            <a:avLst/>
          </a:prstGeom>
          <a:noFill/>
        </p:spPr>
        <p:txBody>
          <a:bodyPr wrap="square" rtlCol="0">
            <a:spAutoFit/>
          </a:bodyPr>
          <a:lstStyle/>
          <a:p>
            <a:r>
              <a:rPr lang="en-CA" dirty="0"/>
              <a:t>613-562-9777 ext. 5239</a:t>
            </a:r>
            <a:endParaRPr lang="en-US" dirty="0"/>
          </a:p>
        </p:txBody>
      </p:sp>
    </p:spTree>
    <p:extLst>
      <p:ext uri="{BB962C8B-B14F-4D97-AF65-F5344CB8AC3E}">
        <p14:creationId xmlns:p14="http://schemas.microsoft.com/office/powerpoint/2010/main" val="41271850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A61667DC-2AAF-5394-F468-6C26C530D1BF}"/>
              </a:ext>
            </a:extLst>
          </p:cNvPr>
          <p:cNvSpPr>
            <a:spLocks noGrp="1"/>
          </p:cNvSpPr>
          <p:nvPr>
            <p:ph type="tbl" sz="quarter" idx="11"/>
          </p:nvPr>
        </p:nvSpPr>
        <p:spPr>
          <a:xfrm>
            <a:off x="268448" y="1137582"/>
            <a:ext cx="8539992" cy="3352800"/>
          </a:xfrm>
        </p:spPr>
        <p:txBody>
          <a:bodyPr/>
          <a:lstStyle/>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American Psychiatric Association. (2013). Diagnostic and statistical manual of mental disorders (5th ed.). Washington, DC: Author.</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Beyond Blue Ltd (2016). Depression – Common signs and symptoms. Retrieved at https://www.beyondblue.org.au/the-facts/depression/signs-and-symptoms</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British Columbia Psychogeriatric Association (March 2012). Meeting seniors’ mental health care needs in British Columbia: A Resource Document.</a:t>
            </a:r>
            <a:br>
              <a:rPr lang="en-US" sz="1100" kern="100" dirty="0">
                <a:effectLst/>
                <a:latin typeface="League Spartan" panose="020B0604020202020204" charset="0"/>
                <a:ea typeface="Calibri" panose="020F0502020204030204" pitchFamily="34" charset="0"/>
                <a:cs typeface="League Spartan" panose="020B0604020202020204" charset="0"/>
              </a:rPr>
            </a:br>
            <a:r>
              <a:rPr lang="en-US" sz="1100" kern="100" dirty="0">
                <a:effectLst/>
                <a:latin typeface="League Spartan" panose="020B0604020202020204" charset="0"/>
                <a:ea typeface="Calibri" panose="020F0502020204030204" pitchFamily="34" charset="0"/>
                <a:cs typeface="League Spartan" panose="020B0604020202020204" charset="0"/>
              </a:rPr>
              <a:t>Available at: https://www2.gov.bc.ca/gov/content/family-social-supports/seniors/about-seniorsbc/seniors-action-plan/what-we-ve-done/dementia-guidelines</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Canadian Agency For Drugs And Technologies In Health (CADTH) (8 September 2015). Rapid Response Service Diagnosing, Screening, and Monitoring Depression in the Elderly: A Review of Guidelines.</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Canadian Coalition for Seniors Mental Health (CCSMH). (2006). National Guidelines for Senior’s Mental Health: the assessment and treatment of mental health issues in long-term care homes (focus on mood and </a:t>
            </a:r>
            <a:r>
              <a:rPr lang="en-US" sz="1100" kern="100" dirty="0" err="1">
                <a:effectLst/>
                <a:latin typeface="League Spartan" panose="020B0604020202020204" charset="0"/>
                <a:ea typeface="Calibri" panose="020F0502020204030204" pitchFamily="34" charset="0"/>
                <a:cs typeface="League Spartan" panose="020B0604020202020204" charset="0"/>
              </a:rPr>
              <a:t>behaviour</a:t>
            </a:r>
            <a:r>
              <a:rPr lang="en-US" sz="1100" kern="100" dirty="0">
                <a:effectLst/>
                <a:latin typeface="League Spartan" panose="020B0604020202020204" charset="0"/>
                <a:ea typeface="Calibri" panose="020F0502020204030204" pitchFamily="34" charset="0"/>
                <a:cs typeface="League Spartan" panose="020B0604020202020204" charset="0"/>
              </a:rPr>
              <a:t> symptoms). Canadian Journal of Geriatrics, 9: 59-64.</a:t>
            </a:r>
            <a:br>
              <a:rPr lang="en-US" sz="1100" kern="100" dirty="0">
                <a:effectLst/>
                <a:latin typeface="League Spartan" panose="020B0604020202020204" charset="0"/>
                <a:ea typeface="Calibri" panose="020F0502020204030204" pitchFamily="34" charset="0"/>
                <a:cs typeface="League Spartan" panose="020B0604020202020204" charset="0"/>
              </a:rPr>
            </a:br>
            <a:r>
              <a:rPr lang="en-US" sz="1100" kern="100" dirty="0">
                <a:effectLst/>
                <a:latin typeface="League Spartan" panose="020B0604020202020204" charset="0"/>
                <a:ea typeface="Calibri" panose="020F0502020204030204" pitchFamily="34" charset="0"/>
                <a:cs typeface="League Spartan" panose="020B0604020202020204" charset="0"/>
              </a:rPr>
              <a:t>2006 and 2014 Update available at: </a:t>
            </a:r>
            <a:r>
              <a:rPr lang="en-US" sz="1100" kern="100" dirty="0">
                <a:effectLst/>
                <a:latin typeface="League Spartan" panose="020B0604020202020204" charset="0"/>
                <a:ea typeface="Calibri" panose="020F0502020204030204" pitchFamily="34" charset="0"/>
                <a:cs typeface="League Spartan" panose="020B0604020202020204" charset="0"/>
                <a:hlinkClick r:id="rId3"/>
              </a:rPr>
              <a:t>https://ccsmh.ca/projects/long-term-care-homes/</a:t>
            </a:r>
            <a:endParaRPr lang="en-US" sz="1100" kern="100" dirty="0">
              <a:effectLst/>
              <a:latin typeface="League Spartan" panose="020B0604020202020204" charset="0"/>
              <a:ea typeface="Calibri" panose="020F0502020204030204" pitchFamily="34" charset="0"/>
              <a:cs typeface="League Spartan" panose="020B0604020202020204" charset="0"/>
            </a:endParaRP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RGPs of Ontario, A Competency Framework for Interprofessional Comprehensive Geriatric Assessment: Final Report (Revised Oct. 25, 2017).</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U.S. Department of Health &amp; Human Services. Supporting a Friend or Family Member with Mental Health Problems. Retrieved at: https://www.mentalhealth.gov/talk/friends-family-members/index.html</a:t>
            </a:r>
            <a:endParaRPr lang="en-US" sz="1100" dirty="0">
              <a:latin typeface="League Spartan" panose="020B0604020202020204" charset="0"/>
              <a:cs typeface="League Spartan" panose="020B0604020202020204" charset="0"/>
            </a:endParaRPr>
          </a:p>
        </p:txBody>
      </p:sp>
      <p:sp>
        <p:nvSpPr>
          <p:cNvPr id="3" name="Text Placeholder 2">
            <a:extLst>
              <a:ext uri="{FF2B5EF4-FFF2-40B4-BE49-F238E27FC236}">
                <a16:creationId xmlns:a16="http://schemas.microsoft.com/office/drawing/2014/main" id="{973A1145-AFC6-C30C-54C2-80B2FEB92B8E}"/>
              </a:ext>
            </a:extLst>
          </p:cNvPr>
          <p:cNvSpPr>
            <a:spLocks noGrp="1"/>
          </p:cNvSpPr>
          <p:nvPr>
            <p:ph type="body" sz="quarter" idx="14"/>
          </p:nvPr>
        </p:nvSpPr>
        <p:spPr/>
        <p:txBody>
          <a:bodyPr/>
          <a:lstStyle/>
          <a:p>
            <a:r>
              <a:rPr lang="en-US" dirty="0"/>
              <a:t>REFERENCES</a:t>
            </a:r>
          </a:p>
        </p:txBody>
      </p:sp>
    </p:spTree>
    <p:extLst>
      <p:ext uri="{BB962C8B-B14F-4D97-AF65-F5344CB8AC3E}">
        <p14:creationId xmlns:p14="http://schemas.microsoft.com/office/powerpoint/2010/main" val="34346087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ble Placeholder 1">
            <a:extLst>
              <a:ext uri="{FF2B5EF4-FFF2-40B4-BE49-F238E27FC236}">
                <a16:creationId xmlns:a16="http://schemas.microsoft.com/office/drawing/2014/main" id="{A61667DC-2AAF-5394-F468-6C26C530D1BF}"/>
              </a:ext>
            </a:extLst>
          </p:cNvPr>
          <p:cNvSpPr>
            <a:spLocks noGrp="1"/>
          </p:cNvSpPr>
          <p:nvPr>
            <p:ph type="tbl" sz="quarter" idx="11"/>
          </p:nvPr>
        </p:nvSpPr>
        <p:spPr>
          <a:xfrm>
            <a:off x="268448" y="1003358"/>
            <a:ext cx="8539992" cy="3352800"/>
          </a:xfrm>
        </p:spPr>
        <p:txBody>
          <a:bodyPr/>
          <a:lstStyle/>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Collins J., Harris D., LeClair K., (2010). Putting the P.I.E.C.E.S. Together: A Learning Resource for Providers Caring for Older Adults with Complex Physical and Cognitive/Mental Health Needs and </a:t>
            </a:r>
            <a:r>
              <a:rPr lang="en-US" sz="1100" kern="100" dirty="0" err="1">
                <a:effectLst/>
                <a:latin typeface="League Spartan" panose="020B0604020202020204" charset="0"/>
                <a:ea typeface="Calibri" panose="020F0502020204030204" pitchFamily="34" charset="0"/>
                <a:cs typeface="League Spartan" panose="020B0604020202020204" charset="0"/>
              </a:rPr>
              <a:t>Behavioural</a:t>
            </a:r>
            <a:r>
              <a:rPr lang="en-US" sz="1100" kern="100" dirty="0">
                <a:effectLst/>
                <a:latin typeface="League Spartan" panose="020B0604020202020204" charset="0"/>
                <a:ea typeface="Calibri" panose="020F0502020204030204" pitchFamily="34" charset="0"/>
                <a:cs typeface="League Spartan" panose="020B0604020202020204" charset="0"/>
              </a:rPr>
              <a:t> Changes (6th Edition). The P.I.E.C.E.S. Consult Group, Canada.</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Dennis M, Kadri A, Coffey J. Depression in older people in the general hospital: a systematic review of screening instruments. Age Ageing [Internet]. 2012 Mar [cited 2015 Aug 17];41(2):148-54.</a:t>
            </a:r>
            <a:br>
              <a:rPr lang="en-US" sz="1100" kern="100" dirty="0">
                <a:effectLst/>
                <a:latin typeface="League Spartan" panose="020B0604020202020204" charset="0"/>
                <a:ea typeface="Calibri" panose="020F0502020204030204" pitchFamily="34" charset="0"/>
                <a:cs typeface="League Spartan" panose="020B0604020202020204" charset="0"/>
              </a:rPr>
            </a:br>
            <a:r>
              <a:rPr lang="en-US" sz="1100" kern="100" dirty="0">
                <a:effectLst/>
                <a:latin typeface="League Spartan" panose="020B0604020202020204" charset="0"/>
                <a:ea typeface="Calibri" panose="020F0502020204030204" pitchFamily="34" charset="0"/>
                <a:cs typeface="League Spartan" panose="020B0604020202020204" charset="0"/>
              </a:rPr>
              <a:t>Available from: http://ageing.oxfordjournals.org/content/41/2/148.full.pdf+html</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Health Quality Ontario (HQO). (October 2016). Quality Standards Major Depression: Care for Adults and Adolescents. Standards and resources available online:</a:t>
            </a:r>
            <a:br>
              <a:rPr lang="en-US" sz="1100" kern="100" dirty="0">
                <a:effectLst/>
                <a:latin typeface="League Spartan" panose="020B0604020202020204" charset="0"/>
                <a:ea typeface="Calibri" panose="020F0502020204030204" pitchFamily="34" charset="0"/>
                <a:cs typeface="League Spartan" panose="020B0604020202020204" charset="0"/>
              </a:rPr>
            </a:br>
            <a:r>
              <a:rPr lang="en-US" sz="1100" kern="100" dirty="0">
                <a:effectLst/>
                <a:latin typeface="League Spartan" panose="020B0604020202020204" charset="0"/>
                <a:ea typeface="Calibri" panose="020F0502020204030204" pitchFamily="34" charset="0"/>
                <a:cs typeface="League Spartan" panose="020B0604020202020204" charset="0"/>
              </a:rPr>
              <a:t>https://www.hqontario.ca/Evidence-to-Improve-Care/Quality-Standards/View-all-Quality-Standards/Major-Depression</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Mental Health First Aid Australia (2008). Depression First Aid guideline. Retrieved at : http://www.mentalhealthfirstaid.ca/EN/resources/Pages/MHFAguidelines.aspx</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Mood Disorders Society of Canada. (2009). Quick Facts: Mental Illness and Addiction in Canada. 3rd Edition. Guelph, ON: MDSC.</a:t>
            </a: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National Guideline Clearinghouse [Internet]. Rockville (MD): Agency for Healthcare Research and Quality (AHRQ); 1997. *- Guideline summary: depression in the long-term care setting. 2011 [cited 2015 Sep 1]. Available from: </a:t>
            </a:r>
            <a:r>
              <a:rPr lang="en-US" sz="1100" kern="100" dirty="0">
                <a:effectLst/>
                <a:latin typeface="League Spartan" panose="020B0604020202020204" charset="0"/>
                <a:ea typeface="Calibri" panose="020F0502020204030204" pitchFamily="34" charset="0"/>
                <a:cs typeface="League Spartan" panose="020B0604020202020204" charset="0"/>
                <a:hlinkClick r:id="rId3"/>
              </a:rPr>
              <a:t>http://www.guideline.gov/content.aspx?id=32668</a:t>
            </a:r>
            <a:endParaRPr lang="en-US" sz="1100" kern="100" dirty="0">
              <a:effectLst/>
              <a:latin typeface="League Spartan" panose="020B0604020202020204" charset="0"/>
              <a:ea typeface="Calibri" panose="020F0502020204030204" pitchFamily="34" charset="0"/>
              <a:cs typeface="League Spartan" panose="020B0604020202020204" charset="0"/>
            </a:endParaRPr>
          </a:p>
          <a:p>
            <a:pPr>
              <a:lnSpc>
                <a:spcPct val="107000"/>
              </a:lnSpc>
              <a:spcBef>
                <a:spcPts val="0"/>
              </a:spcBef>
              <a:spcAft>
                <a:spcPts val="800"/>
              </a:spcAft>
            </a:pPr>
            <a:r>
              <a:rPr lang="en-US" sz="1100" kern="100" dirty="0">
                <a:effectLst/>
                <a:latin typeface="League Spartan" panose="020B0604020202020204" charset="0"/>
                <a:ea typeface="Calibri" panose="020F0502020204030204" pitchFamily="34" charset="0"/>
                <a:cs typeface="League Spartan" panose="020B0604020202020204" charset="0"/>
              </a:rPr>
              <a:t>Collins J., Harris D., LeClair K., (2010). Putting the P.I.E.C.E.S. Together: A Learning Resource for Providers Caring for Older Adults with Complex Physical and Cognitive/Mental Health Needs and </a:t>
            </a:r>
            <a:r>
              <a:rPr lang="en-US" sz="1100" kern="100" dirty="0" err="1">
                <a:effectLst/>
                <a:latin typeface="League Spartan" panose="020B0604020202020204" charset="0"/>
                <a:ea typeface="Calibri" panose="020F0502020204030204" pitchFamily="34" charset="0"/>
                <a:cs typeface="League Spartan" panose="020B0604020202020204" charset="0"/>
              </a:rPr>
              <a:t>Behavioural</a:t>
            </a:r>
            <a:r>
              <a:rPr lang="en-US" sz="1100" kern="100" dirty="0">
                <a:effectLst/>
                <a:latin typeface="League Spartan" panose="020B0604020202020204" charset="0"/>
                <a:ea typeface="Calibri" panose="020F0502020204030204" pitchFamily="34" charset="0"/>
                <a:cs typeface="League Spartan" panose="020B0604020202020204" charset="0"/>
              </a:rPr>
              <a:t> Changes (6th Edition). The P.I.E.C.E.S. Consult Group, Canada.</a:t>
            </a:r>
          </a:p>
        </p:txBody>
      </p:sp>
      <p:sp>
        <p:nvSpPr>
          <p:cNvPr id="3" name="Text Placeholder 2">
            <a:extLst>
              <a:ext uri="{FF2B5EF4-FFF2-40B4-BE49-F238E27FC236}">
                <a16:creationId xmlns:a16="http://schemas.microsoft.com/office/drawing/2014/main" id="{973A1145-AFC6-C30C-54C2-80B2FEB92B8E}"/>
              </a:ext>
            </a:extLst>
          </p:cNvPr>
          <p:cNvSpPr>
            <a:spLocks noGrp="1"/>
          </p:cNvSpPr>
          <p:nvPr>
            <p:ph type="body" sz="quarter" idx="14"/>
          </p:nvPr>
        </p:nvSpPr>
        <p:spPr/>
        <p:txBody>
          <a:bodyPr/>
          <a:lstStyle/>
          <a:p>
            <a:r>
              <a:rPr lang="en-US" dirty="0"/>
              <a:t>REFERENCES</a:t>
            </a:r>
          </a:p>
        </p:txBody>
      </p:sp>
    </p:spTree>
    <p:extLst>
      <p:ext uri="{BB962C8B-B14F-4D97-AF65-F5344CB8AC3E}">
        <p14:creationId xmlns:p14="http://schemas.microsoft.com/office/powerpoint/2010/main" val="32631175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73A1145-AFC6-C30C-54C2-80B2FEB92B8E}"/>
              </a:ext>
            </a:extLst>
          </p:cNvPr>
          <p:cNvSpPr>
            <a:spLocks noGrp="1"/>
          </p:cNvSpPr>
          <p:nvPr>
            <p:ph type="body" sz="quarter" idx="14"/>
          </p:nvPr>
        </p:nvSpPr>
        <p:spPr/>
        <p:txBody>
          <a:bodyPr/>
          <a:lstStyle/>
          <a:p>
            <a:r>
              <a:rPr lang="en-US" dirty="0"/>
              <a:t>REFERENCES</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7229" y="1311809"/>
            <a:ext cx="8579757" cy="1691450"/>
          </a:xfrm>
          <a:prstGeom prst="rect">
            <a:avLst/>
          </a:prstGeom>
        </p:spPr>
      </p:pic>
    </p:spTree>
    <p:extLst>
      <p:ext uri="{BB962C8B-B14F-4D97-AF65-F5344CB8AC3E}">
        <p14:creationId xmlns:p14="http://schemas.microsoft.com/office/powerpoint/2010/main" val="590088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301890C-25E0-CE18-21A4-A9480407D133}"/>
              </a:ext>
            </a:extLst>
          </p:cNvPr>
          <p:cNvSpPr/>
          <p:nvPr/>
        </p:nvSpPr>
        <p:spPr>
          <a:xfrm>
            <a:off x="908911" y="1321553"/>
            <a:ext cx="7408069" cy="2500393"/>
          </a:xfrm>
          <a:prstGeom prst="roundRect">
            <a:avLst/>
          </a:prstGeom>
          <a:solidFill>
            <a:srgbClr val="AFC1D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Helios Extended" panose="020B0604020202020204" charset="0"/>
                <a:cs typeface="Helios Extended" panose="020B0604020202020204" charset="0"/>
              </a:rPr>
              <a:t>WHAT IS MENTAL HEALTH AND HOW DOES IT DIFFER FROM MENTAL ILLNESS? </a:t>
            </a:r>
          </a:p>
        </p:txBody>
      </p:sp>
    </p:spTree>
    <p:extLst>
      <p:ext uri="{BB962C8B-B14F-4D97-AF65-F5344CB8AC3E}">
        <p14:creationId xmlns:p14="http://schemas.microsoft.com/office/powerpoint/2010/main" val="2614346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3E7DFD-2853-3E3B-7879-91EC1C73601A}"/>
              </a:ext>
            </a:extLst>
          </p:cNvPr>
          <p:cNvSpPr>
            <a:spLocks noGrp="1"/>
          </p:cNvSpPr>
          <p:nvPr>
            <p:ph type="body" sz="quarter" idx="14"/>
          </p:nvPr>
        </p:nvSpPr>
        <p:spPr>
          <a:xfrm>
            <a:off x="2035342" y="425625"/>
            <a:ext cx="6399213" cy="571500"/>
          </a:xfrm>
        </p:spPr>
        <p:txBody>
          <a:bodyPr/>
          <a:lstStyle/>
          <a:p>
            <a:r>
              <a:rPr lang="en-US" sz="2400" dirty="0"/>
              <a:t>MENTAL HEALTH VS MENTAL ILLNESS </a:t>
            </a:r>
          </a:p>
        </p:txBody>
      </p:sp>
      <p:pic>
        <p:nvPicPr>
          <p:cNvPr id="4" name="Picture 3"/>
          <p:cNvPicPr>
            <a:picLocks noChangeAspect="1"/>
          </p:cNvPicPr>
          <p:nvPr/>
        </p:nvPicPr>
        <p:blipFill>
          <a:blip r:embed="rId3"/>
          <a:stretch>
            <a:fillRect/>
          </a:stretch>
        </p:blipFill>
        <p:spPr>
          <a:xfrm>
            <a:off x="3911550" y="2219300"/>
            <a:ext cx="1320900" cy="1581200"/>
          </a:xfrm>
          <a:prstGeom prst="rect">
            <a:avLst/>
          </a:prstGeom>
          <a:ln w="38100">
            <a:solidFill>
              <a:schemeClr val="tx1"/>
            </a:solidFill>
          </a:ln>
        </p:spPr>
      </p:pic>
      <p:sp>
        <p:nvSpPr>
          <p:cNvPr id="6" name="TextBox 5"/>
          <p:cNvSpPr txBox="1"/>
          <p:nvPr/>
        </p:nvSpPr>
        <p:spPr>
          <a:xfrm>
            <a:off x="538381" y="1410452"/>
            <a:ext cx="2993923" cy="1569660"/>
          </a:xfrm>
          <a:prstGeom prst="rect">
            <a:avLst/>
          </a:prstGeom>
          <a:noFill/>
        </p:spPr>
        <p:txBody>
          <a:bodyPr wrap="square" rtlCol="0">
            <a:spAutoFit/>
          </a:bodyPr>
          <a:lstStyle/>
          <a:p>
            <a:r>
              <a:rPr lang="en-US" sz="1600" dirty="0">
                <a:latin typeface="League Spartan" panose="020B0604020202020204" charset="0"/>
                <a:cs typeface="League Spartan" panose="020B0604020202020204" charset="0"/>
              </a:rPr>
              <a:t>Mental Health is being able to manage life in ways that help us cope with stress and reach our goals. It’s a sense of emotional and social well-being. </a:t>
            </a:r>
          </a:p>
        </p:txBody>
      </p:sp>
      <p:sp>
        <p:nvSpPr>
          <p:cNvPr id="7" name="TextBox 6"/>
          <p:cNvSpPr txBox="1"/>
          <p:nvPr/>
        </p:nvSpPr>
        <p:spPr>
          <a:xfrm>
            <a:off x="5751180" y="2757730"/>
            <a:ext cx="2984697" cy="1569660"/>
          </a:xfrm>
          <a:prstGeom prst="rect">
            <a:avLst/>
          </a:prstGeom>
          <a:noFill/>
        </p:spPr>
        <p:txBody>
          <a:bodyPr wrap="square" rtlCol="0">
            <a:spAutoFit/>
          </a:bodyPr>
          <a:lstStyle/>
          <a:p>
            <a:r>
              <a:rPr lang="en-US" sz="1600" dirty="0">
                <a:latin typeface="League Spartan" panose="020B0604020202020204" charset="0"/>
                <a:cs typeface="League Spartan" panose="020B0604020202020204" charset="0"/>
              </a:rPr>
              <a:t>Mental Illness refers to a</a:t>
            </a:r>
          </a:p>
          <a:p>
            <a:r>
              <a:rPr lang="en-US" sz="1600" dirty="0">
                <a:latin typeface="League Spartan" panose="020B0604020202020204" charset="0"/>
                <a:cs typeface="League Spartan" panose="020B0604020202020204" charset="0"/>
              </a:rPr>
              <a:t>wide range of disorders</a:t>
            </a:r>
          </a:p>
          <a:p>
            <a:r>
              <a:rPr lang="en-US" sz="1600" dirty="0">
                <a:latin typeface="League Spartan" panose="020B0604020202020204" charset="0"/>
                <a:cs typeface="League Spartan" panose="020B0604020202020204" charset="0"/>
              </a:rPr>
              <a:t>that affect our mood,</a:t>
            </a:r>
          </a:p>
          <a:p>
            <a:r>
              <a:rPr lang="en-US" sz="1600" dirty="0">
                <a:latin typeface="League Spartan" panose="020B0604020202020204" charset="0"/>
                <a:cs typeface="League Spartan" panose="020B0604020202020204" charset="0"/>
              </a:rPr>
              <a:t>thinking, and behavior,</a:t>
            </a:r>
          </a:p>
          <a:p>
            <a:r>
              <a:rPr lang="en-US" sz="1600" dirty="0">
                <a:latin typeface="League Spartan" panose="020B0604020202020204" charset="0"/>
                <a:cs typeface="League Spartan" panose="020B0604020202020204" charset="0"/>
              </a:rPr>
              <a:t>such as depression or</a:t>
            </a:r>
          </a:p>
          <a:p>
            <a:r>
              <a:rPr lang="en-US" sz="1600" dirty="0">
                <a:latin typeface="League Spartan" panose="020B0604020202020204" charset="0"/>
                <a:cs typeface="League Spartan" panose="020B0604020202020204" charset="0"/>
              </a:rPr>
              <a:t>anxiety.</a:t>
            </a:r>
          </a:p>
        </p:txBody>
      </p:sp>
    </p:spTree>
    <p:extLst>
      <p:ext uri="{BB962C8B-B14F-4D97-AF65-F5344CB8AC3E}">
        <p14:creationId xmlns:p14="http://schemas.microsoft.com/office/powerpoint/2010/main" val="151463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 y="182879"/>
            <a:ext cx="7723415" cy="642103"/>
          </a:xfrm>
        </p:spPr>
        <p:txBody>
          <a:bodyPr anchor="ctr"/>
          <a:lstStyle/>
          <a:p>
            <a:pPr algn="ctr"/>
            <a:r>
              <a:rPr lang="en-US" b="1" dirty="0">
                <a:latin typeface="League Spartan" panose="020B0604020202020204" charset="0"/>
                <a:cs typeface="League Spartan" panose="020B0604020202020204" charset="0"/>
              </a:rPr>
              <a:t>MYTH OR FACT? </a:t>
            </a:r>
          </a:p>
        </p:txBody>
      </p:sp>
      <p:sp>
        <p:nvSpPr>
          <p:cNvPr id="3" name="Content Placeholder 2"/>
          <p:cNvSpPr>
            <a:spLocks noGrp="1"/>
          </p:cNvSpPr>
          <p:nvPr>
            <p:ph idx="1"/>
          </p:nvPr>
        </p:nvSpPr>
        <p:spPr>
          <a:xfrm>
            <a:off x="699407" y="1082573"/>
            <a:ext cx="7745186" cy="642102"/>
          </a:xfrm>
        </p:spPr>
        <p:txBody>
          <a:bodyPr/>
          <a:lstStyle/>
          <a:p>
            <a:pPr marL="0" indent="0" algn="ctr">
              <a:buNone/>
            </a:pPr>
            <a:r>
              <a:rPr lang="en-US" dirty="0">
                <a:latin typeface="League Spartan" panose="020B0604020202020204" charset="0"/>
                <a:cs typeface="League Spartan" panose="020B0604020202020204" charset="0"/>
              </a:rPr>
              <a:t>Mental illness will never affect me</a:t>
            </a:r>
          </a:p>
        </p:txBody>
      </p:sp>
      <p:sp>
        <p:nvSpPr>
          <p:cNvPr id="5" name="TextBox 4"/>
          <p:cNvSpPr txBox="1"/>
          <p:nvPr/>
        </p:nvSpPr>
        <p:spPr>
          <a:xfrm>
            <a:off x="563021" y="2557584"/>
            <a:ext cx="8017958" cy="1661993"/>
          </a:xfrm>
          <a:prstGeom prst="rect">
            <a:avLst/>
          </a:prstGeom>
          <a:noFill/>
        </p:spPr>
        <p:txBody>
          <a:bodyPr wrap="square" rtlCol="0">
            <a:spAutoFit/>
          </a:bodyPr>
          <a:lstStyle/>
          <a:p>
            <a:pPr marL="276225" lvl="0" indent="-276225">
              <a:spcBef>
                <a:spcPts val="600"/>
              </a:spcBef>
              <a:spcAft>
                <a:spcPts val="1200"/>
              </a:spcAft>
              <a:buClr>
                <a:srgbClr val="4287A3"/>
              </a:buClr>
              <a:buSzPct val="100000"/>
              <a:buFont typeface="Arial" panose="020B0604020202020204" pitchFamily="34" charset="0"/>
              <a:buChar char="•"/>
            </a:pPr>
            <a:r>
              <a:rPr lang="en-US" dirty="0">
                <a:solidFill>
                  <a:srgbClr val="535655">
                    <a:lumMod val="75000"/>
                  </a:srgbClr>
                </a:solidFill>
                <a:latin typeface="League Spartan" panose="020B0604020202020204" charset="0"/>
                <a:cs typeface="League Spartan" panose="020B0604020202020204" charset="0"/>
              </a:rPr>
              <a:t>All of us will be affected by mental illnesses.</a:t>
            </a:r>
          </a:p>
          <a:p>
            <a:pPr marL="276225" lvl="0" indent="-276225">
              <a:spcBef>
                <a:spcPts val="600"/>
              </a:spcBef>
              <a:spcAft>
                <a:spcPts val="1200"/>
              </a:spcAft>
              <a:buClr>
                <a:srgbClr val="4287A3"/>
              </a:buClr>
              <a:buSzPct val="100000"/>
              <a:buFont typeface="Arial" panose="020B0604020202020204" pitchFamily="34" charset="0"/>
              <a:buChar char="•"/>
            </a:pPr>
            <a:r>
              <a:rPr lang="en-US" dirty="0">
                <a:solidFill>
                  <a:srgbClr val="535655">
                    <a:lumMod val="75000"/>
                  </a:srgbClr>
                </a:solidFill>
                <a:latin typeface="League Spartan" panose="020B0604020202020204" charset="0"/>
                <a:cs typeface="League Spartan" panose="020B0604020202020204" charset="0"/>
              </a:rPr>
              <a:t>1 in 5 Canadians will experience a mental illness at some point in their life.</a:t>
            </a:r>
          </a:p>
          <a:p>
            <a:pPr marL="276225" lvl="0" indent="-276225">
              <a:spcBef>
                <a:spcPts val="600"/>
              </a:spcBef>
              <a:spcAft>
                <a:spcPts val="1200"/>
              </a:spcAft>
              <a:buClr>
                <a:srgbClr val="4287A3"/>
              </a:buClr>
              <a:buSzPct val="100000"/>
              <a:buFont typeface="Arial" panose="020B0604020202020204" pitchFamily="34" charset="0"/>
              <a:buChar char="•"/>
            </a:pPr>
            <a:r>
              <a:rPr lang="en-US" dirty="0">
                <a:solidFill>
                  <a:srgbClr val="535655">
                    <a:lumMod val="75000"/>
                  </a:srgbClr>
                </a:solidFill>
                <a:latin typeface="League Spartan" panose="020B0604020202020204" charset="0"/>
                <a:cs typeface="League Spartan" panose="020B0604020202020204" charset="0"/>
              </a:rPr>
              <a:t>You may not experience a mental illness yourself, but it’s very likely that a family member or friend will experience challenges.</a:t>
            </a:r>
          </a:p>
        </p:txBody>
      </p:sp>
      <p:sp>
        <p:nvSpPr>
          <p:cNvPr id="6" name="TextBox 5">
            <a:extLst>
              <a:ext uri="{FF2B5EF4-FFF2-40B4-BE49-F238E27FC236}">
                <a16:creationId xmlns:a16="http://schemas.microsoft.com/office/drawing/2014/main" id="{8BED10B2-04C9-B749-B957-E0FF5919BBFC}"/>
              </a:ext>
            </a:extLst>
          </p:cNvPr>
          <p:cNvSpPr txBox="1"/>
          <p:nvPr/>
        </p:nvSpPr>
        <p:spPr>
          <a:xfrm>
            <a:off x="3845373" y="1738169"/>
            <a:ext cx="1226618" cy="553998"/>
          </a:xfrm>
          <a:prstGeom prst="rect">
            <a:avLst/>
          </a:prstGeom>
          <a:noFill/>
        </p:spPr>
        <p:txBody>
          <a:bodyPr wrap="none" rtlCol="0">
            <a:spAutoFit/>
          </a:bodyPr>
          <a:lstStyle/>
          <a:p>
            <a:r>
              <a:rPr lang="en-US" sz="3000" b="1" dirty="0">
                <a:solidFill>
                  <a:srgbClr val="C00000"/>
                </a:solidFill>
                <a:latin typeface="League Spartan" panose="020B0604020202020204" charset="0"/>
                <a:cs typeface="League Spartan" panose="020B0604020202020204" charset="0"/>
              </a:rPr>
              <a:t>Myth!</a:t>
            </a:r>
            <a:r>
              <a:rPr lang="en-US" sz="2800" dirty="0">
                <a:solidFill>
                  <a:srgbClr val="535655">
                    <a:lumMod val="75000"/>
                  </a:srgbClr>
                </a:solidFill>
                <a:latin typeface="League Spartan" panose="020B0604020202020204" charset="0"/>
                <a:cs typeface="League Spartan" panose="020B0604020202020204" charset="0"/>
              </a:rPr>
              <a:t> </a:t>
            </a:r>
          </a:p>
        </p:txBody>
      </p:sp>
      <p:grpSp>
        <p:nvGrpSpPr>
          <p:cNvPr id="7" name="Group 6">
            <a:extLst>
              <a:ext uri="{FF2B5EF4-FFF2-40B4-BE49-F238E27FC236}">
                <a16:creationId xmlns:a16="http://schemas.microsoft.com/office/drawing/2014/main" id="{901F288D-2CA6-475C-9DBF-706E7BC85978}"/>
              </a:ext>
            </a:extLst>
          </p:cNvPr>
          <p:cNvGrpSpPr/>
          <p:nvPr/>
        </p:nvGrpSpPr>
        <p:grpSpPr>
          <a:xfrm>
            <a:off x="7421557" y="182879"/>
            <a:ext cx="1432577" cy="2108235"/>
            <a:chOff x="3771899" y="355077"/>
            <a:chExt cx="1600200" cy="2368082"/>
          </a:xfrm>
        </p:grpSpPr>
        <p:sp>
          <p:nvSpPr>
            <p:cNvPr id="8" name="Rectangle: Rounded Corners 7">
              <a:extLst>
                <a:ext uri="{FF2B5EF4-FFF2-40B4-BE49-F238E27FC236}">
                  <a16:creationId xmlns:a16="http://schemas.microsoft.com/office/drawing/2014/main" id="{17F5EF01-7B3E-4585-8EF0-EAD0B5719A7E}"/>
                </a:ext>
              </a:extLst>
            </p:cNvPr>
            <p:cNvSpPr/>
            <p:nvPr/>
          </p:nvSpPr>
          <p:spPr>
            <a:xfrm>
              <a:off x="3810000" y="448734"/>
              <a:ext cx="1524000" cy="1532466"/>
            </a:xfrm>
            <a:prstGeom prst="roundRect">
              <a:avLst/>
            </a:prstGeom>
            <a:noFill/>
            <a:ln w="57150">
              <a:solidFill>
                <a:srgbClr val="004F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solidFill>
                  <a:schemeClr val="accent4">
                    <a:lumMod val="50000"/>
                  </a:schemeClr>
                </a:solidFill>
                <a:latin typeface="League Spartan" panose="020B0604020202020204" charset="0"/>
                <a:cs typeface="League Spartan" panose="020B0604020202020204" charset="0"/>
              </a:endParaRPr>
            </a:p>
          </p:txBody>
        </p:sp>
        <p:pic>
          <p:nvPicPr>
            <p:cNvPr id="9" name="Graphic 8" descr="Bar chart with solid fill">
              <a:extLst>
                <a:ext uri="{FF2B5EF4-FFF2-40B4-BE49-F238E27FC236}">
                  <a16:creationId xmlns:a16="http://schemas.microsoft.com/office/drawing/2014/main" id="{28E13F1A-A33F-47D9-8174-086D705DD0CC}"/>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3077" r="11538" b="22650"/>
            <a:stretch/>
          </p:blipFill>
          <p:spPr>
            <a:xfrm>
              <a:off x="3924299" y="355077"/>
              <a:ext cx="1295400" cy="1532466"/>
            </a:xfrm>
            <a:prstGeom prst="rect">
              <a:avLst/>
            </a:prstGeom>
          </p:spPr>
        </p:pic>
        <p:sp>
          <p:nvSpPr>
            <p:cNvPr id="10" name="TextBox 9">
              <a:extLst>
                <a:ext uri="{FF2B5EF4-FFF2-40B4-BE49-F238E27FC236}">
                  <a16:creationId xmlns:a16="http://schemas.microsoft.com/office/drawing/2014/main" id="{77C1C05F-65F8-4EF5-B232-C7B0FE72F629}"/>
                </a:ext>
              </a:extLst>
            </p:cNvPr>
            <p:cNvSpPr txBox="1"/>
            <p:nvPr/>
          </p:nvSpPr>
          <p:spPr>
            <a:xfrm>
              <a:off x="3771899" y="2036058"/>
              <a:ext cx="1600200" cy="687101"/>
            </a:xfrm>
            <a:prstGeom prst="rect">
              <a:avLst/>
            </a:prstGeom>
            <a:noFill/>
          </p:spPr>
          <p:txBody>
            <a:bodyPr wrap="square">
              <a:spAutoFit/>
            </a:bodyPr>
            <a:lstStyle/>
            <a:p>
              <a:pPr algn="ctr"/>
              <a:r>
                <a:rPr lang="en-US" sz="3375" b="1" dirty="0">
                  <a:solidFill>
                    <a:schemeClr val="accent4">
                      <a:lumMod val="50000"/>
                    </a:schemeClr>
                  </a:solidFill>
                  <a:latin typeface="League Spartan" panose="020B0604020202020204" charset="0"/>
                  <a:cs typeface="League Spartan" panose="020B0604020202020204" charset="0"/>
                </a:rPr>
                <a:t>POLL</a:t>
              </a:r>
            </a:p>
          </p:txBody>
        </p:sp>
      </p:grpSp>
      <p:pic>
        <p:nvPicPr>
          <p:cNvPr id="13" name="Picture 12" descr="A red and blue letters on a black background&#10;&#10;Description automatically generated">
            <a:extLst>
              <a:ext uri="{FF2B5EF4-FFF2-40B4-BE49-F238E27FC236}">
                <a16:creationId xmlns:a16="http://schemas.microsoft.com/office/drawing/2014/main" id="{9277BC18-F4DC-9B05-2D6E-CCBB5E2D6A6A}"/>
              </a:ext>
            </a:extLst>
          </p:cNvPr>
          <p:cNvPicPr>
            <a:picLocks noChangeAspect="1"/>
          </p:cNvPicPr>
          <p:nvPr/>
        </p:nvPicPr>
        <p:blipFill>
          <a:blip r:embed="rId5"/>
          <a:stretch>
            <a:fillRect/>
          </a:stretch>
        </p:blipFill>
        <p:spPr>
          <a:xfrm>
            <a:off x="7847307" y="4611243"/>
            <a:ext cx="1202411" cy="450904"/>
          </a:xfrm>
          <a:prstGeom prst="rect">
            <a:avLst/>
          </a:prstGeom>
        </p:spPr>
      </p:pic>
      <p:pic>
        <p:nvPicPr>
          <p:cNvPr id="4" name="Picture 3" descr="A black background with text and a silhouette of a tree&#10;&#10;Description automatically generated">
            <a:extLst>
              <a:ext uri="{FF2B5EF4-FFF2-40B4-BE49-F238E27FC236}">
                <a16:creationId xmlns:a16="http://schemas.microsoft.com/office/drawing/2014/main" id="{DD3598C8-CEFA-6EDB-E054-214FF4BCD2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319" y="98287"/>
            <a:ext cx="2019770" cy="862496"/>
          </a:xfrm>
          <a:prstGeom prst="rect">
            <a:avLst/>
          </a:prstGeom>
        </p:spPr>
      </p:pic>
      <p:sp>
        <p:nvSpPr>
          <p:cNvPr id="12" name="Rectangle 11">
            <a:extLst>
              <a:ext uri="{FF2B5EF4-FFF2-40B4-BE49-F238E27FC236}">
                <a16:creationId xmlns:a16="http://schemas.microsoft.com/office/drawing/2014/main" id="{79B9792F-825C-9A22-AB15-7E4CBADC0CAC}"/>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747624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 y="182880"/>
            <a:ext cx="7723415" cy="560986"/>
          </a:xfrm>
        </p:spPr>
        <p:txBody>
          <a:bodyPr anchor="ctr"/>
          <a:lstStyle/>
          <a:p>
            <a:pPr algn="ctr"/>
            <a:r>
              <a:rPr lang="en-US" b="1" dirty="0">
                <a:latin typeface="League Spartan" panose="020B0604020202020204" charset="0"/>
                <a:cs typeface="League Spartan" panose="020B0604020202020204" charset="0"/>
              </a:rPr>
              <a:t>MYTH OR FACT? </a:t>
            </a:r>
          </a:p>
        </p:txBody>
      </p:sp>
      <p:sp>
        <p:nvSpPr>
          <p:cNvPr id="3" name="Content Placeholder 2"/>
          <p:cNvSpPr>
            <a:spLocks noGrp="1"/>
          </p:cNvSpPr>
          <p:nvPr>
            <p:ph idx="1"/>
          </p:nvPr>
        </p:nvSpPr>
        <p:spPr>
          <a:xfrm>
            <a:off x="647700" y="980387"/>
            <a:ext cx="7745186" cy="560986"/>
          </a:xfrm>
        </p:spPr>
        <p:txBody>
          <a:bodyPr/>
          <a:lstStyle/>
          <a:p>
            <a:pPr marL="0" indent="0" algn="ctr">
              <a:buNone/>
            </a:pPr>
            <a:r>
              <a:rPr lang="en-US" dirty="0">
                <a:latin typeface="League Spartan" panose="020B0604020202020204" charset="0"/>
                <a:cs typeface="League Spartan" panose="020B0604020202020204" charset="0"/>
              </a:rPr>
              <a:t>Depression is a normal part of aging</a:t>
            </a:r>
          </a:p>
        </p:txBody>
      </p:sp>
      <p:sp>
        <p:nvSpPr>
          <p:cNvPr id="4" name="TextBox 3"/>
          <p:cNvSpPr txBox="1"/>
          <p:nvPr/>
        </p:nvSpPr>
        <p:spPr>
          <a:xfrm>
            <a:off x="647700" y="2104637"/>
            <a:ext cx="7745186" cy="2585323"/>
          </a:xfrm>
          <a:prstGeom prst="rect">
            <a:avLst/>
          </a:prstGeom>
          <a:noFill/>
        </p:spPr>
        <p:txBody>
          <a:bodyPr wrap="square" rtlCol="0">
            <a:spAutoFit/>
          </a:bodyPr>
          <a:lstStyle/>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Depression is not a normal part of aging</a:t>
            </a:r>
          </a:p>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Risk of depression increases with number of changes in roles and social network</a:t>
            </a:r>
          </a:p>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Risk of depression increases with isolation/loneliness</a:t>
            </a:r>
          </a:p>
          <a:p>
            <a:pPr marL="285750" indent="-285750">
              <a:buFont typeface="Arial" panose="020B0604020202020204" pitchFamily="34" charset="0"/>
              <a:buChar char="•"/>
            </a:pPr>
            <a:endParaRPr lang="en-US" dirty="0">
              <a:solidFill>
                <a:schemeClr val="tx2">
                  <a:lumMod val="50000"/>
                </a:schemeClr>
              </a:solidFill>
              <a:latin typeface="League Spartan" panose="020B0604020202020204" charset="0"/>
              <a:cs typeface="League Spartan" panose="020B0604020202020204" charset="0"/>
            </a:endParaRPr>
          </a:p>
          <a:p>
            <a:pPr marL="285750" indent="-285750">
              <a:buFont typeface="Arial" panose="020B0604020202020204" pitchFamily="34" charset="0"/>
              <a:buChar char="•"/>
            </a:pPr>
            <a:r>
              <a:rPr lang="en-US" dirty="0">
                <a:solidFill>
                  <a:schemeClr val="tx2">
                    <a:lumMod val="50000"/>
                  </a:schemeClr>
                </a:solidFill>
                <a:latin typeface="League Spartan" panose="020B0604020202020204" charset="0"/>
                <a:cs typeface="League Spartan" panose="020B0604020202020204" charset="0"/>
              </a:rPr>
              <a:t>Good outcomes with treatment in older adults</a:t>
            </a:r>
          </a:p>
        </p:txBody>
      </p:sp>
      <p:sp>
        <p:nvSpPr>
          <p:cNvPr id="6" name="TextBox 5">
            <a:extLst>
              <a:ext uri="{FF2B5EF4-FFF2-40B4-BE49-F238E27FC236}">
                <a16:creationId xmlns:a16="http://schemas.microsoft.com/office/drawing/2014/main" id="{848C5B15-4B82-A74D-BC9D-058DBDC06754}"/>
              </a:ext>
            </a:extLst>
          </p:cNvPr>
          <p:cNvSpPr txBox="1"/>
          <p:nvPr/>
        </p:nvSpPr>
        <p:spPr>
          <a:xfrm>
            <a:off x="3785337" y="1561395"/>
            <a:ext cx="1127232" cy="553998"/>
          </a:xfrm>
          <a:prstGeom prst="rect">
            <a:avLst/>
          </a:prstGeom>
          <a:noFill/>
        </p:spPr>
        <p:txBody>
          <a:bodyPr wrap="none" rtlCol="0">
            <a:spAutoFit/>
          </a:bodyPr>
          <a:lstStyle/>
          <a:p>
            <a:r>
              <a:rPr lang="en-US" sz="3000" b="1" dirty="0">
                <a:solidFill>
                  <a:srgbClr val="C00000"/>
                </a:solidFill>
                <a:latin typeface="League Spartan" panose="020B0604020202020204" charset="0"/>
                <a:cs typeface="League Spartan" panose="020B0604020202020204" charset="0"/>
              </a:rPr>
              <a:t>Myth!</a:t>
            </a:r>
          </a:p>
        </p:txBody>
      </p:sp>
      <p:grpSp>
        <p:nvGrpSpPr>
          <p:cNvPr id="7" name="Group 6">
            <a:extLst>
              <a:ext uri="{FF2B5EF4-FFF2-40B4-BE49-F238E27FC236}">
                <a16:creationId xmlns:a16="http://schemas.microsoft.com/office/drawing/2014/main" id="{46C4919E-DC8C-4206-8A84-54D8B48AB6F4}"/>
              </a:ext>
            </a:extLst>
          </p:cNvPr>
          <p:cNvGrpSpPr/>
          <p:nvPr/>
        </p:nvGrpSpPr>
        <p:grpSpPr>
          <a:xfrm>
            <a:off x="7496446" y="232990"/>
            <a:ext cx="1432577" cy="2108235"/>
            <a:chOff x="3771899" y="355077"/>
            <a:chExt cx="1600200" cy="2368082"/>
          </a:xfrm>
        </p:grpSpPr>
        <p:sp>
          <p:nvSpPr>
            <p:cNvPr id="8" name="Rectangle: Rounded Corners 7">
              <a:extLst>
                <a:ext uri="{FF2B5EF4-FFF2-40B4-BE49-F238E27FC236}">
                  <a16:creationId xmlns:a16="http://schemas.microsoft.com/office/drawing/2014/main" id="{61266E34-29B9-441F-855B-E837045D9AB3}"/>
                </a:ext>
              </a:extLst>
            </p:cNvPr>
            <p:cNvSpPr/>
            <p:nvPr/>
          </p:nvSpPr>
          <p:spPr>
            <a:xfrm>
              <a:off x="3810000" y="448734"/>
              <a:ext cx="1524000" cy="1532466"/>
            </a:xfrm>
            <a:prstGeom prst="roundRect">
              <a:avLst/>
            </a:prstGeom>
            <a:noFill/>
            <a:ln w="57150">
              <a:solidFill>
                <a:srgbClr val="004F7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13">
                <a:solidFill>
                  <a:schemeClr val="accent4">
                    <a:lumMod val="50000"/>
                  </a:schemeClr>
                </a:solidFill>
                <a:latin typeface="League Spartan" panose="020B0604020202020204" charset="0"/>
                <a:cs typeface="League Spartan" panose="020B0604020202020204" charset="0"/>
              </a:endParaRPr>
            </a:p>
          </p:txBody>
        </p:sp>
        <p:pic>
          <p:nvPicPr>
            <p:cNvPr id="9" name="Graphic 8" descr="Bar chart with solid fill">
              <a:extLst>
                <a:ext uri="{FF2B5EF4-FFF2-40B4-BE49-F238E27FC236}">
                  <a16:creationId xmlns:a16="http://schemas.microsoft.com/office/drawing/2014/main" id="{147200D0-3494-467B-9991-1F829A8F9CAD}"/>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3077" r="11538" b="22650"/>
            <a:stretch/>
          </p:blipFill>
          <p:spPr>
            <a:xfrm>
              <a:off x="3924299" y="355077"/>
              <a:ext cx="1295400" cy="1532466"/>
            </a:xfrm>
            <a:prstGeom prst="rect">
              <a:avLst/>
            </a:prstGeom>
          </p:spPr>
        </p:pic>
        <p:sp>
          <p:nvSpPr>
            <p:cNvPr id="10" name="TextBox 9">
              <a:extLst>
                <a:ext uri="{FF2B5EF4-FFF2-40B4-BE49-F238E27FC236}">
                  <a16:creationId xmlns:a16="http://schemas.microsoft.com/office/drawing/2014/main" id="{A44998C5-3A93-40C4-B80B-862703752621}"/>
                </a:ext>
              </a:extLst>
            </p:cNvPr>
            <p:cNvSpPr txBox="1"/>
            <p:nvPr/>
          </p:nvSpPr>
          <p:spPr>
            <a:xfrm>
              <a:off x="3771899" y="2036058"/>
              <a:ext cx="1600200" cy="687101"/>
            </a:xfrm>
            <a:prstGeom prst="rect">
              <a:avLst/>
            </a:prstGeom>
            <a:noFill/>
          </p:spPr>
          <p:txBody>
            <a:bodyPr wrap="square">
              <a:spAutoFit/>
            </a:bodyPr>
            <a:lstStyle/>
            <a:p>
              <a:pPr algn="ctr"/>
              <a:r>
                <a:rPr lang="en-US" sz="3375" b="1" dirty="0">
                  <a:solidFill>
                    <a:schemeClr val="accent4">
                      <a:lumMod val="50000"/>
                    </a:schemeClr>
                  </a:solidFill>
                  <a:latin typeface="League Spartan" panose="020B0604020202020204" charset="0"/>
                  <a:cs typeface="League Spartan" panose="020B0604020202020204" charset="0"/>
                </a:rPr>
                <a:t>POLL</a:t>
              </a:r>
            </a:p>
          </p:txBody>
        </p:sp>
      </p:grpSp>
      <p:pic>
        <p:nvPicPr>
          <p:cNvPr id="11" name="Picture 10" descr="A red and blue letters on a black background&#10;&#10;Description automatically generated">
            <a:extLst>
              <a:ext uri="{FF2B5EF4-FFF2-40B4-BE49-F238E27FC236}">
                <a16:creationId xmlns:a16="http://schemas.microsoft.com/office/drawing/2014/main" id="{1CD411CC-3CE3-039E-1EAE-DDF7763A2E97}"/>
              </a:ext>
            </a:extLst>
          </p:cNvPr>
          <p:cNvPicPr>
            <a:picLocks noChangeAspect="1"/>
          </p:cNvPicPr>
          <p:nvPr/>
        </p:nvPicPr>
        <p:blipFill>
          <a:blip r:embed="rId5"/>
          <a:stretch>
            <a:fillRect/>
          </a:stretch>
        </p:blipFill>
        <p:spPr>
          <a:xfrm>
            <a:off x="7847307" y="4611243"/>
            <a:ext cx="1202411" cy="450904"/>
          </a:xfrm>
          <a:prstGeom prst="rect">
            <a:avLst/>
          </a:prstGeom>
        </p:spPr>
      </p:pic>
      <p:pic>
        <p:nvPicPr>
          <p:cNvPr id="5" name="Picture 4" descr="A black background with text and a silhouette of a tree&#10;&#10;Description automatically generated">
            <a:extLst>
              <a:ext uri="{FF2B5EF4-FFF2-40B4-BE49-F238E27FC236}">
                <a16:creationId xmlns:a16="http://schemas.microsoft.com/office/drawing/2014/main" id="{FB1F077F-9064-57F8-29FC-DAC979B6CA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319" y="98287"/>
            <a:ext cx="2019770" cy="862496"/>
          </a:xfrm>
          <a:prstGeom prst="rect">
            <a:avLst/>
          </a:prstGeom>
        </p:spPr>
      </p:pic>
      <p:sp>
        <p:nvSpPr>
          <p:cNvPr id="12" name="Rectangle 11">
            <a:extLst>
              <a:ext uri="{FF2B5EF4-FFF2-40B4-BE49-F238E27FC236}">
                <a16:creationId xmlns:a16="http://schemas.microsoft.com/office/drawing/2014/main" id="{64ABEC64-42F0-5CCC-FF46-C56AC0215286}"/>
              </a:ext>
            </a:extLst>
          </p:cNvPr>
          <p:cNvSpPr/>
          <p:nvPr/>
        </p:nvSpPr>
        <p:spPr>
          <a:xfrm>
            <a:off x="0" y="0"/>
            <a:ext cx="9144000" cy="5143500"/>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latin typeface="League Spartan" panose="020B0604020202020204" charset="0"/>
              <a:cs typeface="League Spartan" panose="020B0604020202020204" charset="0"/>
            </a:endParaRPr>
          </a:p>
        </p:txBody>
      </p:sp>
    </p:spTree>
    <p:extLst>
      <p:ext uri="{BB962C8B-B14F-4D97-AF65-F5344CB8AC3E}">
        <p14:creationId xmlns:p14="http://schemas.microsoft.com/office/powerpoint/2010/main" val="4085296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theme/theme1.xml><?xml version="1.0" encoding="utf-8"?>
<a:theme xmlns:a="http://schemas.openxmlformats.org/drawingml/2006/main" name="GES updated PPT theme">
  <a:themeElements>
    <a:clrScheme name="RGPEO Colour Scheme">
      <a:dk1>
        <a:srgbClr val="004F7C"/>
      </a:dk1>
      <a:lt1>
        <a:srgbClr val="E9EFF2"/>
      </a:lt1>
      <a:dk2>
        <a:srgbClr val="5B7462"/>
      </a:dk2>
      <a:lt2>
        <a:srgbClr val="FFFFFF"/>
      </a:lt2>
      <a:accent1>
        <a:srgbClr val="47697E"/>
      </a:accent1>
      <a:accent2>
        <a:srgbClr val="8DC63F"/>
      </a:accent2>
      <a:accent3>
        <a:srgbClr val="FFBB1E"/>
      </a:accent3>
      <a:accent4>
        <a:srgbClr val="954F72"/>
      </a:accent4>
      <a:accent5>
        <a:srgbClr val="5B9BD5"/>
      </a:accent5>
      <a:accent6>
        <a:srgbClr val="70AD47"/>
      </a:accent6>
      <a:hlink>
        <a:srgbClr val="7030A0"/>
      </a:hlink>
      <a:folHlink>
        <a:srgbClr val="FFBB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ABC062F1-0EAC-4C7B-8382-CA4FEF4B767E}" vid="{44A7ED40-5771-4F99-AAD6-31421FCC1C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08bec6-28e9-420c-aa70-14f2387eef58">
      <Terms xmlns="http://schemas.microsoft.com/office/infopath/2007/PartnerControls"/>
    </lcf76f155ced4ddcb4097134ff3c332f>
    <TaxCatchAll xmlns="68be0022-97d8-4398-87be-6bd096ec9c70" xsi:nil="true"/>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CDEED6A3EDE9F49B1C8C14FFA7F6034" ma:contentTypeVersion="14" ma:contentTypeDescription="Create a new document." ma:contentTypeScope="" ma:versionID="59783605198581a3ff9aa4edb4d3b80a">
  <xsd:schema xmlns:xsd="http://www.w3.org/2001/XMLSchema" xmlns:xs="http://www.w3.org/2001/XMLSchema" xmlns:p="http://schemas.microsoft.com/office/2006/metadata/properties" xmlns:ns1="http://schemas.microsoft.com/sharepoint/v3" xmlns:ns2="9c08bec6-28e9-420c-aa70-14f2387eef58" xmlns:ns3="68be0022-97d8-4398-87be-6bd096ec9c70" targetNamespace="http://schemas.microsoft.com/office/2006/metadata/properties" ma:root="true" ma:fieldsID="dd9643a6207fde10ac68352be16d8aa0" ns1:_="" ns2:_="" ns3:_="">
    <xsd:import namespace="http://schemas.microsoft.com/sharepoint/v3"/>
    <xsd:import namespace="9c08bec6-28e9-420c-aa70-14f2387eef58"/>
    <xsd:import namespace="68be0022-97d8-4398-87be-6bd096ec9c70"/>
    <xsd:element name="properties">
      <xsd:complexType>
        <xsd:sequence>
          <xsd:element name="documentManagement">
            <xsd:complexType>
              <xsd:all>
                <xsd:element ref="ns1:_ip_UnifiedCompliancePolicyProperties" minOccurs="0"/>
                <xsd:element ref="ns1:_ip_UnifiedCompliancePolicyUIAction"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8" nillable="true" ma:displayName="Unified Compliance Policy Properties" ma:hidden="true" ma:internalName="_ip_UnifiedCompliancePolicyProperties">
      <xsd:simpleType>
        <xsd:restriction base="dms:Note"/>
      </xsd:simpleType>
    </xsd:element>
    <xsd:element name="_ip_UnifiedCompliancePolicyUIAction" ma:index="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08bec6-28e9-420c-aa70-14f2387eef5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218295f-687b-4006-a255-510d9d5ee80a"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8be0022-97d8-4398-87be-6bd096ec9c70"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0a87cbea-729c-422c-9ae5-53957a557ac4}" ma:internalName="TaxCatchAll" ma:showField="CatchAllData" ma:web="68be0022-97d8-4398-87be-6bd096ec9c7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D0C7D2-4D8B-4960-A684-FCEAB009381C}">
  <ds:schemaRefs>
    <ds:schemaRef ds:uri="http://purl.org/dc/terms/"/>
    <ds:schemaRef ds:uri="http://purl.org/dc/dcmityp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9c08bec6-28e9-420c-aa70-14f2387eef58"/>
    <ds:schemaRef ds:uri="68be0022-97d8-4398-87be-6bd096ec9c70"/>
    <ds:schemaRef ds:uri="http://schemas.microsoft.com/sharepoint/v3"/>
    <ds:schemaRef ds:uri="http://www.w3.org/XML/1998/namespace"/>
  </ds:schemaRefs>
</ds:datastoreItem>
</file>

<file path=customXml/itemProps2.xml><?xml version="1.0" encoding="utf-8"?>
<ds:datastoreItem xmlns:ds="http://schemas.openxmlformats.org/officeDocument/2006/customXml" ds:itemID="{950E29EC-8F2A-4DC0-BA47-FA7C3E5148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c08bec6-28e9-420c-aa70-14f2387eef58"/>
    <ds:schemaRef ds:uri="68be0022-97d8-4398-87be-6bd096ec9c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417851F-5384-4A6D-B2D9-E6EDA02F7C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GES Template</Template>
  <TotalTime>1450</TotalTime>
  <Words>5972</Words>
  <Application>Microsoft Office PowerPoint</Application>
  <PresentationFormat>On-screen Show (16:9)</PresentationFormat>
  <Paragraphs>395</Paragraphs>
  <Slides>54</Slides>
  <Notes>54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Wingdings</vt:lpstr>
      <vt:lpstr>Bauhaus 93</vt:lpstr>
      <vt:lpstr>League Spartan</vt:lpstr>
      <vt:lpstr>Georgia</vt:lpstr>
      <vt:lpstr>Helios Extended</vt:lpstr>
      <vt:lpstr>Arial</vt:lpstr>
      <vt:lpstr>Calibri</vt:lpstr>
      <vt:lpstr>GES updated PPT theme</vt:lpstr>
      <vt:lpstr>PowerPoint Presentation</vt:lpstr>
      <vt:lpstr>Depression </vt:lpstr>
      <vt:lpstr>PowerPoint Presentation</vt:lpstr>
      <vt:lpstr>PowerPoint Presentation</vt:lpstr>
      <vt:lpstr>PowerPoint Presentation</vt:lpstr>
      <vt:lpstr>PowerPoint Presentation</vt:lpstr>
      <vt:lpstr>PowerPoint Presentation</vt:lpstr>
      <vt:lpstr>MYTH OR FACT? </vt:lpstr>
      <vt:lpstr>MYTH OR FACT? </vt:lpstr>
      <vt:lpstr>MYTH OR FACT?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Conrad</dc:creator>
  <cp:lastModifiedBy>Sanjana Haque</cp:lastModifiedBy>
  <cp:revision>76</cp:revision>
  <cp:lastPrinted>2024-11-18T14:05:40Z</cp:lastPrinted>
  <dcterms:created xsi:type="dcterms:W3CDTF">2020-07-02T18:13:09Z</dcterms:created>
  <dcterms:modified xsi:type="dcterms:W3CDTF">2025-03-12T19:08:39Z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0x010100FCDEED6A3EDE9F49B1C8C14FFA7F6034</vt:lpwstr>
  </property>
</Properties>
</file>